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69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81" r:id="rId12"/>
    <p:sldId id="479" r:id="rId13"/>
    <p:sldId id="527" r:id="rId14"/>
    <p:sldId id="480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5" r:id="rId24"/>
    <p:sldId id="528" r:id="rId25"/>
    <p:sldId id="490" r:id="rId26"/>
    <p:sldId id="491" r:id="rId27"/>
    <p:sldId id="492" r:id="rId28"/>
    <p:sldId id="529" r:id="rId29"/>
    <p:sldId id="493" r:id="rId30"/>
    <p:sldId id="494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4" r:id="rId50"/>
    <p:sldId id="411" r:id="rId51"/>
    <p:sldId id="463" r:id="rId52"/>
    <p:sldId id="462" r:id="rId53"/>
    <p:sldId id="464" r:id="rId54"/>
    <p:sldId id="458" r:id="rId55"/>
    <p:sldId id="465" r:id="rId56"/>
    <p:sldId id="466" r:id="rId57"/>
    <p:sldId id="467" r:id="rId58"/>
    <p:sldId id="530" r:id="rId59"/>
    <p:sldId id="468" r:id="rId60"/>
    <p:sldId id="526" r:id="rId61"/>
    <p:sldId id="516" r:id="rId62"/>
    <p:sldId id="517" r:id="rId63"/>
    <p:sldId id="518" r:id="rId64"/>
    <p:sldId id="519" r:id="rId65"/>
    <p:sldId id="520" r:id="rId66"/>
    <p:sldId id="521" r:id="rId67"/>
    <p:sldId id="522" r:id="rId68"/>
    <p:sldId id="523" r:id="rId69"/>
    <p:sldId id="524" r:id="rId70"/>
    <p:sldId id="525" r:id="rId71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3550FE"/>
    <a:srgbClr val="C30000"/>
    <a:srgbClr val="29ABE2"/>
    <a:srgbClr val="0076FF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0" autoAdjust="0"/>
  </p:normalViewPr>
  <p:slideViewPr>
    <p:cSldViewPr snapToGrid="0" snapToObjects="1">
      <p:cViewPr>
        <p:scale>
          <a:sx n="30" d="100"/>
          <a:sy n="30" d="100"/>
        </p:scale>
        <p:origin x="-1488" y="-690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7860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2.wmf"/><Relationship Id="rId1" Type="http://schemas.openxmlformats.org/officeDocument/2006/relationships/image" Target="../media/image32.wmf"/><Relationship Id="rId6" Type="http://schemas.openxmlformats.org/officeDocument/2006/relationships/image" Target="../media/image34.wmf"/><Relationship Id="rId5" Type="http://schemas.openxmlformats.org/officeDocument/2006/relationships/image" Target="../media/image10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1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2.wmf"/><Relationship Id="rId1" Type="http://schemas.openxmlformats.org/officeDocument/2006/relationships/image" Target="../media/image4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7.wmf"/><Relationship Id="rId5" Type="http://schemas.openxmlformats.org/officeDocument/2006/relationships/image" Target="../media/image48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9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49.wmf"/><Relationship Id="rId2" Type="http://schemas.openxmlformats.org/officeDocument/2006/relationships/image" Target="../media/image40.wmf"/><Relationship Id="rId1" Type="http://schemas.openxmlformats.org/officeDocument/2006/relationships/image" Target="../media/image46.wmf"/><Relationship Id="rId6" Type="http://schemas.openxmlformats.org/officeDocument/2006/relationships/image" Target="../media/image55.wmf"/><Relationship Id="rId5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56.wmf"/><Relationship Id="rId1" Type="http://schemas.openxmlformats.org/officeDocument/2006/relationships/image" Target="../media/image46.wmf"/><Relationship Id="rId6" Type="http://schemas.openxmlformats.org/officeDocument/2006/relationships/image" Target="../media/image58.wmf"/><Relationship Id="rId5" Type="http://schemas.openxmlformats.org/officeDocument/2006/relationships/image" Target="../media/image12.wmf"/><Relationship Id="rId4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0.wmf"/><Relationship Id="rId1" Type="http://schemas.openxmlformats.org/officeDocument/2006/relationships/image" Target="../media/image46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21.wmf"/><Relationship Id="rId4" Type="http://schemas.openxmlformats.org/officeDocument/2006/relationships/image" Target="../media/image6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0.wmf"/><Relationship Id="rId1" Type="http://schemas.openxmlformats.org/officeDocument/2006/relationships/image" Target="../media/image46.wmf"/><Relationship Id="rId6" Type="http://schemas.openxmlformats.org/officeDocument/2006/relationships/image" Target="../media/image49.wmf"/><Relationship Id="rId5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0.wmf"/><Relationship Id="rId1" Type="http://schemas.openxmlformats.org/officeDocument/2006/relationships/image" Target="../media/image4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4" Type="http://schemas.openxmlformats.org/officeDocument/2006/relationships/image" Target="../media/image7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4" Type="http://schemas.openxmlformats.org/officeDocument/2006/relationships/image" Target="../media/image72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12.wmf"/><Relationship Id="rId7" Type="http://schemas.openxmlformats.org/officeDocument/2006/relationships/image" Target="../media/image7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Relationship Id="rId9" Type="http://schemas.openxmlformats.org/officeDocument/2006/relationships/image" Target="../media/image23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12.wmf"/><Relationship Id="rId7" Type="http://schemas.openxmlformats.org/officeDocument/2006/relationships/image" Target="../media/image7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10" Type="http://schemas.openxmlformats.org/officeDocument/2006/relationships/image" Target="../media/image23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12.wmf"/><Relationship Id="rId6" Type="http://schemas.openxmlformats.org/officeDocument/2006/relationships/image" Target="../media/image24.wmf"/><Relationship Id="rId5" Type="http://schemas.openxmlformats.org/officeDocument/2006/relationships/image" Target="../media/image22.wmf"/><Relationship Id="rId4" Type="http://schemas.openxmlformats.org/officeDocument/2006/relationships/image" Target="../media/image8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20.wmf"/><Relationship Id="rId2" Type="http://schemas.openxmlformats.org/officeDocument/2006/relationships/image" Target="../media/image12.wmf"/><Relationship Id="rId1" Type="http://schemas.openxmlformats.org/officeDocument/2006/relationships/image" Target="../media/image16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23/04/2014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23/04/2014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377BE-6530-4E6D-91FE-6B93F977CC5A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561D-7AF5-4668-A6F5-1C72FB0121C0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561D-7AF5-4668-A6F5-1C72FB0121C0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936" y="686386"/>
            <a:ext cx="6672129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Welcome!</a:t>
            </a: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3EADC4-0CBB-4084-9156-6B4948F3140C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F0FD2-D9C9-4DCF-A72D-77047A09E633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Welcome</a:t>
            </a:r>
            <a:r>
              <a:rPr lang="fr-FR" baseline="0" dirty="0" smtClean="0"/>
              <a:t> back: in the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discussed</a:t>
            </a:r>
            <a:r>
              <a:rPr lang="fr-FR" baseline="0" dirty="0" smtClean="0"/>
              <a:t> the passive membrane. A model of passive membrane,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reasonable</a:t>
            </a:r>
            <a:r>
              <a:rPr lang="fr-FR" baseline="0" dirty="0" smtClean="0"/>
              <a:t> description of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subthreshold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phenomema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in real </a:t>
            </a:r>
            <a:r>
              <a:rPr lang="fr-FR" baseline="0" dirty="0" err="1" smtClean="0"/>
              <a:t>neurons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cannot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output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.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generate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the notion of a </a:t>
            </a:r>
            <a:r>
              <a:rPr lang="fr-FR" baseline="0" dirty="0" err="1" smtClean="0"/>
              <a:t>threhold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FABD6-5B0F-4838-9F2C-9A0B3EA95330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simplest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</a:t>
            </a:r>
            <a:r>
              <a:rPr lang="fr-FR" baseline="0" dirty="0" smtClean="0"/>
              <a:t>-and-</a:t>
            </a:r>
            <a:r>
              <a:rPr lang="fr-FR" baseline="0" dirty="0" err="1" smtClean="0"/>
              <a:t>fire</a:t>
            </a:r>
            <a:r>
              <a:rPr lang="fr-FR" baseline="0" dirty="0" smtClean="0"/>
              <a:t> model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passive membrane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threshold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A3E74-DBF1-4587-933F-9CD4378C9FC6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7145-33E6-4C9A-9FEE-2ADB279F7435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07145-33E6-4C9A-9FEE-2ADB279F7435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31522-664C-4CF9-9CF9-FB7BB8DAB4FA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AA752-158F-46B4-8F22-1D7559464887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In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previous</a:t>
            </a:r>
            <a:r>
              <a:rPr lang="fr-FR" baseline="0" dirty="0" smtClean="0">
                <a:ea typeface="ＭＳ Ｐゴシック" pitchFamily="34" charset="-128"/>
              </a:rPr>
              <a:t> lecture, </a:t>
            </a:r>
            <a:r>
              <a:rPr lang="fr-FR" baseline="0" dirty="0" err="1" smtClean="0">
                <a:ea typeface="ＭＳ Ｐゴシック" pitchFamily="34" charset="-128"/>
              </a:rPr>
              <a:t>we</a:t>
            </a:r>
            <a:r>
              <a:rPr lang="fr-FR" baseline="0" dirty="0" smtClean="0">
                <a:ea typeface="ＭＳ Ｐゴシック" pitchFamily="34" charset="-128"/>
              </a:rPr>
              <a:t> have </a:t>
            </a:r>
            <a:r>
              <a:rPr lang="fr-FR" baseline="0" dirty="0" err="1" smtClean="0">
                <a:ea typeface="ＭＳ Ｐゴシック" pitchFamily="34" charset="-128"/>
              </a:rPr>
              <a:t>see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leaky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model: The </a:t>
            </a:r>
            <a:r>
              <a:rPr lang="fr-FR" baseline="0" dirty="0" err="1" smtClean="0">
                <a:ea typeface="ＭＳ Ｐゴシック" pitchFamily="34" charset="-128"/>
              </a:rPr>
              <a:t>responses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incoming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spikes</a:t>
            </a:r>
            <a:r>
              <a:rPr lang="fr-FR" baseline="0" dirty="0" smtClean="0">
                <a:ea typeface="ＭＳ Ｐゴシック" pitchFamily="34" charset="-128"/>
              </a:rPr>
              <a:t> are </a:t>
            </a:r>
            <a:r>
              <a:rPr lang="fr-FR" baseline="0" dirty="0" err="1" smtClean="0">
                <a:ea typeface="ＭＳ Ｐゴシック" pitchFamily="34" charset="-128"/>
              </a:rPr>
              <a:t>summed</a:t>
            </a:r>
            <a:r>
              <a:rPr lang="fr-FR" baseline="0" dirty="0" smtClean="0">
                <a:ea typeface="ＭＳ Ｐゴシック" pitchFamily="34" charset="-128"/>
              </a:rPr>
              <a:t> LINEARLY, </a:t>
            </a:r>
            <a:r>
              <a:rPr lang="fr-FR" baseline="0" dirty="0" err="1" smtClean="0">
                <a:ea typeface="ＭＳ Ｐゴシック" pitchFamily="34" charset="-128"/>
              </a:rPr>
              <a:t>until</a:t>
            </a:r>
            <a:r>
              <a:rPr lang="fr-FR" baseline="0" dirty="0" smtClean="0">
                <a:ea typeface="ＭＳ Ｐゴシック" pitchFamily="34" charset="-128"/>
              </a:rPr>
              <a:t> a </a:t>
            </a:r>
            <a:r>
              <a:rPr lang="fr-FR" baseline="0" dirty="0" err="1" smtClean="0">
                <a:ea typeface="ＭＳ Ｐゴシック" pitchFamily="34" charset="-128"/>
              </a:rPr>
              <a:t>threshold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reached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Let us </a:t>
            </a:r>
            <a:r>
              <a:rPr lang="fr-FR" baseline="0" dirty="0" err="1" smtClean="0">
                <a:ea typeface="ＭＳ Ｐゴシック" pitchFamily="34" charset="-128"/>
              </a:rPr>
              <a:t>now</a:t>
            </a:r>
            <a:r>
              <a:rPr lang="fr-FR" baseline="0" dirty="0" smtClean="0">
                <a:ea typeface="ＭＳ Ｐゴシック" pitchFamily="34" charset="-128"/>
              </a:rPr>
              <a:t> look </a:t>
            </a:r>
            <a:r>
              <a:rPr lang="fr-FR" baseline="0" dirty="0" err="1" smtClean="0">
                <a:ea typeface="ＭＳ Ｐゴシック" pitchFamily="34" charset="-128"/>
              </a:rPr>
              <a:t>again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leaky</a:t>
            </a:r>
            <a:r>
              <a:rPr lang="fr-FR" baseline="0" dirty="0" smtClean="0">
                <a:ea typeface="ＭＳ Ｐゴシック" pitchFamily="34" charset="-128"/>
              </a:rPr>
              <a:t> IF, but </a:t>
            </a:r>
            <a:r>
              <a:rPr lang="fr-FR" baseline="0" dirty="0" err="1" smtClean="0">
                <a:ea typeface="ＭＳ Ｐゴシック" pitchFamily="34" charset="-128"/>
              </a:rPr>
              <a:t>from</a:t>
            </a:r>
            <a:r>
              <a:rPr lang="fr-FR" baseline="0" dirty="0" smtClean="0">
                <a:ea typeface="ＭＳ Ｐゴシック" pitchFamily="34" charset="-128"/>
              </a:rPr>
              <a:t> a </a:t>
            </a:r>
            <a:r>
              <a:rPr lang="fr-FR" baseline="0" dirty="0" err="1" smtClean="0">
                <a:ea typeface="ＭＳ Ｐゴシック" pitchFamily="34" charset="-128"/>
              </a:rPr>
              <a:t>slighlty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</a:t>
            </a:r>
            <a:r>
              <a:rPr lang="fr-FR" baseline="0" dirty="0" smtClean="0">
                <a:ea typeface="ＭＳ Ｐゴシック" pitchFamily="34" charset="-128"/>
              </a:rPr>
              <a:t> perspective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The</a:t>
            </a:r>
            <a:r>
              <a:rPr lang="fr-FR" baseline="0" dirty="0" smtClean="0">
                <a:ea typeface="ＭＳ Ｐゴシック" pitchFamily="34" charset="-128"/>
              </a:rPr>
              <a:t> LIF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characterized</a:t>
            </a:r>
            <a:r>
              <a:rPr lang="fr-FR" baseline="0" dirty="0" smtClean="0">
                <a:ea typeface="ＭＳ Ｐゴシック" pitchFamily="34" charset="-128"/>
              </a:rPr>
              <a:t> by a </a:t>
            </a:r>
            <a:r>
              <a:rPr lang="fr-FR" baseline="0" dirty="0" err="1" smtClean="0">
                <a:ea typeface="ＭＳ Ｐゴシック" pitchFamily="34" charset="-128"/>
              </a:rPr>
              <a:t>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differential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6CA19-BFEB-4048-AD5E-E390F5E80377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6D3EE-0EE6-45FF-B09C-11AA48521B14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04C2A-76E2-42A1-A33F-46933F78163E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32ED5-94D9-4276-A06A-29E2F07DE1B9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F586A-AC0B-4FF7-9D26-D06ADE273218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50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04C2A-76E2-42A1-A33F-46933F78163E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What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is</a:t>
            </a:r>
            <a:r>
              <a:rPr lang="fr-FR" dirty="0" smtClean="0">
                <a:ea typeface="ＭＳ Ｐゴシック" pitchFamily="34" charset="-128"/>
              </a:rPr>
              <a:t> a good </a:t>
            </a:r>
            <a:r>
              <a:rPr lang="fr-FR" dirty="0" err="1" smtClean="0">
                <a:ea typeface="ＭＳ Ｐゴシック" pitchFamily="34" charset="-128"/>
              </a:rPr>
              <a:t>neuron</a:t>
            </a:r>
            <a:r>
              <a:rPr lang="fr-FR" baseline="0" dirty="0" smtClean="0">
                <a:ea typeface="ＭＳ Ｐゴシック" pitchFamily="34" charset="-128"/>
              </a:rPr>
              <a:t> model?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nonlinear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integrate</a:t>
            </a:r>
            <a:r>
              <a:rPr lang="fr-FR" baseline="0" dirty="0" smtClean="0">
                <a:ea typeface="ＭＳ Ｐゴシック" pitchFamily="34" charset="-128"/>
              </a:rPr>
              <a:t>-and-</a:t>
            </a:r>
            <a:r>
              <a:rPr lang="fr-FR" baseline="0" dirty="0" err="1" smtClean="0">
                <a:ea typeface="ＭＳ Ｐゴシック" pitchFamily="34" charset="-128"/>
              </a:rPr>
              <a:t>fire</a:t>
            </a:r>
            <a:r>
              <a:rPr lang="fr-FR" baseline="0" dirty="0" smtClean="0">
                <a:ea typeface="ＭＳ Ｐゴシック" pitchFamily="34" charset="-128"/>
              </a:rPr>
              <a:t> model </a:t>
            </a:r>
            <a:r>
              <a:rPr lang="fr-FR" baseline="0" dirty="0" err="1" smtClean="0">
                <a:ea typeface="ＭＳ Ｐゴシック" pitchFamily="34" charset="-128"/>
              </a:rPr>
              <a:t>be</a:t>
            </a:r>
            <a:r>
              <a:rPr lang="fr-FR" baseline="0" dirty="0" smtClean="0">
                <a:ea typeface="ＭＳ Ｐゴシック" pitchFamily="34" charset="-128"/>
              </a:rPr>
              <a:t> good?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61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64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65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66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68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69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E37A4-6C1D-4AA0-9650-43DD59CDC254}" type="slidenum">
              <a:rPr lang="fr-FR" smtClean="0"/>
              <a:pPr/>
              <a:t>70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2555D-7C39-47E9-BA6D-3205AD0ECC57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1" y="11072108"/>
            <a:ext cx="6842363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4A24-205F-4617-BC85-1184E0D091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7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10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6.bin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5.bin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7.jpeg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Relationship Id="rId9" Type="http://schemas.openxmlformats.org/officeDocument/2006/relationships/oleObject" Target="../embeddings/oleObject14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7.jpeg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oleObject" Target="../embeddings/oleObject150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168.bin"/><Relationship Id="rId12" Type="http://schemas.openxmlformats.org/officeDocument/2006/relationships/oleObject" Target="../embeddings/oleObject17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67.bin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66.bin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70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13" Type="http://schemas.openxmlformats.org/officeDocument/2006/relationships/oleObject" Target="../embeddings/oleObject183.bin"/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177.bin"/><Relationship Id="rId12" Type="http://schemas.openxmlformats.org/officeDocument/2006/relationships/oleObject" Target="../embeddings/oleObject18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76.bin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5.bin"/><Relationship Id="rId10" Type="http://schemas.openxmlformats.org/officeDocument/2006/relationships/oleObject" Target="../embeddings/oleObject180.bin"/><Relationship Id="rId4" Type="http://schemas.openxmlformats.org/officeDocument/2006/relationships/oleObject" Target="../embeddings/oleObject174.bin"/><Relationship Id="rId9" Type="http://schemas.openxmlformats.org/officeDocument/2006/relationships/oleObject" Target="../embeddings/oleObject179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86.bin"/><Relationship Id="rId5" Type="http://schemas.openxmlformats.org/officeDocument/2006/relationships/oleObject" Target="../embeddings/oleObject185.bin"/><Relationship Id="rId4" Type="http://schemas.openxmlformats.org/officeDocument/2006/relationships/oleObject" Target="../embeddings/oleObject184.bin"/><Relationship Id="rId9" Type="http://schemas.openxmlformats.org/officeDocument/2006/relationships/oleObject" Target="../embeddings/oleObject18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92.bin"/><Relationship Id="rId5" Type="http://schemas.openxmlformats.org/officeDocument/2006/relationships/oleObject" Target="../embeddings/oleObject191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98.bin"/><Relationship Id="rId5" Type="http://schemas.openxmlformats.org/officeDocument/2006/relationships/oleObject" Target="../embeddings/oleObject197.bin"/><Relationship Id="rId4" Type="http://schemas.openxmlformats.org/officeDocument/2006/relationships/oleObject" Target="../embeddings/oleObject19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481264" y="6308520"/>
            <a:ext cx="11357810" cy="22098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sz="6000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     a first simple neuron model</a:t>
            </a:r>
            <a:endParaRPr lang="en-US" sz="6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81264" y="368884"/>
            <a:ext cx="2052587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987985" y="323850"/>
            <a:ext cx="2061947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Biological Modeling of Neural Networks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7" descr="pipe_cerv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801" y="2025386"/>
            <a:ext cx="4520310" cy="27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17642345" y="2953688"/>
            <a:ext cx="252087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02" tIns="96451" rIns="192902" bIns="96451">
            <a:spAutoFit/>
          </a:bodyPr>
          <a:lstStyle/>
          <a:p>
            <a:r>
              <a:rPr lang="en-US"/>
              <a:t>Brain </a:t>
            </a:r>
          </a:p>
        </p:txBody>
      </p:sp>
      <p:sp>
        <p:nvSpPr>
          <p:cNvPr id="38917" name="Rectangle 101"/>
          <p:cNvSpPr>
            <a:spLocks noChangeArrowheads="1"/>
          </p:cNvSpPr>
          <p:nvPr/>
        </p:nvSpPr>
        <p:spPr bwMode="auto">
          <a:xfrm>
            <a:off x="13016997" y="4289880"/>
            <a:ext cx="4932955" cy="63855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38918" name="Rectangle 102"/>
          <p:cNvSpPr>
            <a:spLocks noChangeArrowheads="1"/>
          </p:cNvSpPr>
          <p:nvPr/>
        </p:nvSpPr>
        <p:spPr bwMode="auto">
          <a:xfrm>
            <a:off x="15567879" y="4033894"/>
            <a:ext cx="2382074" cy="6385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cxnSp>
        <p:nvCxnSpPr>
          <p:cNvPr id="38919" name="Straight Connector 104"/>
          <p:cNvCxnSpPr>
            <a:cxnSpLocks noChangeShapeType="1"/>
          </p:cNvCxnSpPr>
          <p:nvPr/>
        </p:nvCxnSpPr>
        <p:spPr bwMode="auto">
          <a:xfrm>
            <a:off x="11996644" y="2886176"/>
            <a:ext cx="1699338" cy="2559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8920" name="TextBox 105"/>
          <p:cNvSpPr txBox="1">
            <a:spLocks noChangeArrowheads="1"/>
          </p:cNvSpPr>
          <p:nvPr/>
        </p:nvSpPr>
        <p:spPr bwMode="auto">
          <a:xfrm>
            <a:off x="9273204" y="1994444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electrode</a:t>
            </a:r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608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672329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6071754" y="4924028"/>
            <a:ext cx="129138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/>
              <a:t>awake mouse, cortex, freely whisking,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3219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membrane potential fluctuations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450803" y="2403923"/>
            <a:ext cx="10709704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What is noise? 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What is the neural code?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8+9)</a:t>
            </a:r>
            <a:endParaRPr lang="en-US" sz="6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1.1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cortical neuron sends out signals which are called:</a:t>
            </a:r>
          </a:p>
          <a:p>
            <a:r>
              <a:rPr lang="en-US" sz="4400" dirty="0" smtClean="0"/>
              <a:t>   [ ] action potentials</a:t>
            </a:r>
          </a:p>
          <a:p>
            <a:r>
              <a:rPr lang="en-US" sz="4400" dirty="0" smtClean="0"/>
              <a:t>   [ ] spikes</a:t>
            </a:r>
          </a:p>
          <a:p>
            <a:r>
              <a:rPr lang="en-US" sz="4400" dirty="0" smtClean="0"/>
              <a:t>   [ ] postsynaptic potential</a:t>
            </a:r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16568" y="6463776"/>
            <a:ext cx="10299032" cy="4832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 an integrate-and-fire model, when the voltage hits the threshold:</a:t>
            </a:r>
          </a:p>
          <a:p>
            <a:r>
              <a:rPr lang="en-US" sz="4400" dirty="0" smtClean="0"/>
              <a:t>   [ ] the neuron fires a spike</a:t>
            </a:r>
          </a:p>
          <a:p>
            <a:r>
              <a:rPr lang="en-US" sz="4400" dirty="0" smtClean="0"/>
              <a:t>   [ ] the neuron can enter a state of 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refractoriness</a:t>
            </a:r>
          </a:p>
          <a:p>
            <a:r>
              <a:rPr lang="en-US" sz="4400" dirty="0" smtClean="0"/>
              <a:t>   [ ] the voltage is reset</a:t>
            </a:r>
          </a:p>
          <a:p>
            <a:r>
              <a:rPr lang="en-US" sz="4400" dirty="0" smtClean="0"/>
              <a:t>   [ ] the neuron explodes </a:t>
            </a:r>
            <a:endParaRPr lang="en-US" dirty="0" smtClean="0"/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0" y="1562704"/>
            <a:ext cx="21559453" cy="9914439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0828419" y="1797050"/>
            <a:ext cx="10299031" cy="41549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dendrite is a part of the neuron</a:t>
            </a:r>
          </a:p>
          <a:p>
            <a:r>
              <a:rPr lang="en-US" sz="4400" dirty="0" smtClean="0"/>
              <a:t>   [ ] where synapses are located</a:t>
            </a:r>
          </a:p>
          <a:p>
            <a:r>
              <a:rPr lang="en-US" sz="4400" dirty="0" smtClean="0"/>
              <a:t>   [ ] which collects signals from other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neurons</a:t>
            </a:r>
          </a:p>
          <a:p>
            <a:r>
              <a:rPr lang="en-US" sz="4400" dirty="0" smtClean="0"/>
              <a:t>   [ ] along which spikes are sent to other </a:t>
            </a:r>
          </a:p>
          <a:p>
            <a:r>
              <a:rPr lang="en-US" sz="4400" dirty="0" smtClean="0"/>
              <a:t>         neurons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28419" y="6519924"/>
            <a:ext cx="10299032" cy="280076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 vivo, a typical cortical neuron exhibits</a:t>
            </a:r>
          </a:p>
          <a:p>
            <a:r>
              <a:rPr lang="en-US" sz="4400" dirty="0" smtClean="0"/>
              <a:t>   [ ] rare output spikes</a:t>
            </a:r>
          </a:p>
          <a:p>
            <a:r>
              <a:rPr lang="en-US" sz="4400" dirty="0" smtClean="0"/>
              <a:t>   [ ] regular firing activity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[ ] a fluctuating membrane potential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9679" y="9865897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Neural Networks and Biological Modeling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995" y="3083022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reeform 10"/>
          <p:cNvSpPr>
            <a:spLocks/>
          </p:cNvSpPr>
          <p:nvPr/>
        </p:nvSpPr>
        <p:spPr bwMode="auto">
          <a:xfrm>
            <a:off x="5592816" y="6094190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46102" y="4444584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642938" y="2349500"/>
            <a:ext cx="9638982" cy="8543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81920" y="1347538"/>
            <a:ext cx="10801350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4400" i="1" dirty="0" err="1" smtClean="0"/>
              <a:t>Week</a:t>
            </a:r>
            <a:r>
              <a:rPr lang="fr-CH" sz="4400" i="1" dirty="0" smtClean="0"/>
              <a:t> 1</a:t>
            </a:r>
            <a:r>
              <a:rPr lang="fr-CH" sz="4400" b="1" dirty="0" smtClean="0"/>
              <a:t>: A first simple </a:t>
            </a:r>
            <a:r>
              <a:rPr lang="fr-CH" sz="4400" b="1" dirty="0" err="1" smtClean="0"/>
              <a:t>neuron</a:t>
            </a:r>
            <a:r>
              <a:rPr lang="fr-CH" sz="4400" b="1" dirty="0" smtClean="0"/>
              <a:t> model/</a:t>
            </a:r>
          </a:p>
          <a:p>
            <a:r>
              <a:rPr lang="fr-CH" sz="4400" b="1" dirty="0"/>
              <a:t> </a:t>
            </a:r>
            <a:r>
              <a:rPr lang="fr-CH" sz="4400" b="1" dirty="0" smtClean="0"/>
              <a:t>                      </a:t>
            </a:r>
            <a:r>
              <a:rPr lang="fr-CH" sz="4400" b="1" dirty="0" err="1" smtClean="0"/>
              <a:t>neurons</a:t>
            </a:r>
            <a:r>
              <a:rPr lang="fr-CH" sz="4400" b="1" dirty="0" smtClean="0"/>
              <a:t> and </a:t>
            </a:r>
            <a:r>
              <a:rPr lang="fr-CH" sz="4400" b="1" dirty="0" err="1" smtClean="0"/>
              <a:t>mathematics</a:t>
            </a:r>
            <a:endParaRPr lang="fr-CH" sz="4400" b="1" dirty="0" smtClean="0"/>
          </a:p>
          <a:p>
            <a:r>
              <a:rPr lang="fr-CH" sz="4400" i="1" dirty="0" err="1" smtClean="0"/>
              <a:t>Week</a:t>
            </a:r>
            <a:r>
              <a:rPr lang="fr-CH" sz="4400" i="1" dirty="0" smtClean="0"/>
              <a:t> 2</a:t>
            </a:r>
            <a:r>
              <a:rPr lang="fr-CH" sz="4400" b="1" dirty="0" smtClean="0"/>
              <a:t>:  Hodgkin-Huxley </a:t>
            </a:r>
            <a:r>
              <a:rPr lang="fr-CH" sz="4400" b="1" dirty="0" err="1" smtClean="0"/>
              <a:t>models</a:t>
            </a:r>
            <a:r>
              <a:rPr lang="fr-CH" sz="4400" b="1" dirty="0" smtClean="0"/>
              <a:t> and</a:t>
            </a:r>
          </a:p>
          <a:p>
            <a:r>
              <a:rPr lang="fr-CH" sz="4400" b="1" dirty="0"/>
              <a:t> </a:t>
            </a:r>
            <a:r>
              <a:rPr lang="fr-CH" sz="4400" b="1" dirty="0" smtClean="0"/>
              <a:t>                       </a:t>
            </a:r>
            <a:r>
              <a:rPr lang="fr-CH" sz="4400" b="1" dirty="0" err="1" smtClean="0"/>
              <a:t>biophysical</a:t>
            </a:r>
            <a:r>
              <a:rPr lang="fr-CH" sz="4400" b="1" dirty="0" smtClean="0"/>
              <a:t> </a:t>
            </a:r>
            <a:r>
              <a:rPr lang="fr-CH" sz="4400" b="1" dirty="0" err="1" smtClean="0"/>
              <a:t>modeling</a:t>
            </a:r>
            <a:endParaRPr lang="fr-CH" sz="4400" b="1" dirty="0" smtClean="0"/>
          </a:p>
          <a:p>
            <a:r>
              <a:rPr lang="fr-CH" sz="4400" i="1" dirty="0" err="1" smtClean="0"/>
              <a:t>Week</a:t>
            </a:r>
            <a:r>
              <a:rPr lang="fr-CH" sz="4400" i="1" dirty="0" smtClean="0"/>
              <a:t> 3</a:t>
            </a:r>
            <a:r>
              <a:rPr lang="fr-CH" sz="4400" b="1" dirty="0" smtClean="0"/>
              <a:t>: </a:t>
            </a:r>
            <a:r>
              <a:rPr lang="fr-CH" sz="4400" b="1" dirty="0" err="1" smtClean="0"/>
              <a:t>Two</a:t>
            </a:r>
            <a:r>
              <a:rPr lang="fr-CH" sz="4400" b="1" dirty="0" smtClean="0"/>
              <a:t>-</a:t>
            </a:r>
            <a:r>
              <a:rPr lang="fr-CH" sz="4400" b="1" dirty="0" err="1" smtClean="0"/>
              <a:t>dimensional</a:t>
            </a:r>
            <a:r>
              <a:rPr lang="fr-CH" sz="4400" b="1" dirty="0" smtClean="0"/>
              <a:t> </a:t>
            </a:r>
            <a:r>
              <a:rPr lang="fr-CH" sz="4400" b="1" dirty="0" err="1" smtClean="0"/>
              <a:t>models</a:t>
            </a:r>
            <a:r>
              <a:rPr lang="fr-CH" sz="4400" b="1" dirty="0" smtClean="0"/>
              <a:t> and </a:t>
            </a:r>
          </a:p>
          <a:p>
            <a:r>
              <a:rPr lang="fr-CH" sz="4400" b="1" dirty="0"/>
              <a:t> </a:t>
            </a:r>
            <a:r>
              <a:rPr lang="fr-CH" sz="4400" b="1" dirty="0" smtClean="0"/>
              <a:t>                       phase plane </a:t>
            </a:r>
            <a:r>
              <a:rPr lang="fr-CH" sz="4400" b="1" dirty="0" err="1" smtClean="0"/>
              <a:t>analysis</a:t>
            </a:r>
            <a:endParaRPr lang="fr-CH" sz="4400" b="1" dirty="0" smtClean="0"/>
          </a:p>
          <a:p>
            <a:r>
              <a:rPr lang="fr-CH" sz="4400" i="1" dirty="0" err="1" smtClean="0"/>
              <a:t>Week</a:t>
            </a:r>
            <a:r>
              <a:rPr lang="fr-CH" sz="4400" i="1" dirty="0" smtClean="0"/>
              <a:t> 4</a:t>
            </a:r>
            <a:r>
              <a:rPr lang="fr-CH" sz="4400" b="1" dirty="0" smtClean="0"/>
              <a:t>: </a:t>
            </a:r>
            <a:r>
              <a:rPr lang="fr-CH" sz="4400" b="1" dirty="0" err="1" smtClean="0"/>
              <a:t>Two</a:t>
            </a:r>
            <a:r>
              <a:rPr lang="fr-CH" sz="4400" b="1" dirty="0" smtClean="0"/>
              <a:t>-</a:t>
            </a:r>
            <a:r>
              <a:rPr lang="fr-CH" sz="4400" b="1" dirty="0" err="1" smtClean="0"/>
              <a:t>dimensional</a:t>
            </a:r>
            <a:r>
              <a:rPr lang="fr-CH" sz="4400" b="1" dirty="0" smtClean="0"/>
              <a:t> </a:t>
            </a:r>
            <a:r>
              <a:rPr lang="fr-CH" sz="4400" b="1" dirty="0" err="1" smtClean="0"/>
              <a:t>models</a:t>
            </a:r>
            <a:endParaRPr lang="fr-CH" sz="4400" b="1" dirty="0"/>
          </a:p>
          <a:p>
            <a:r>
              <a:rPr lang="fr-CH" sz="4400" b="1" dirty="0" smtClean="0"/>
              <a:t>                        Dendrites</a:t>
            </a:r>
          </a:p>
          <a:p>
            <a:r>
              <a:rPr lang="fr-CH" sz="4400" i="1" dirty="0" err="1" smtClean="0"/>
              <a:t>Week</a:t>
            </a:r>
            <a:r>
              <a:rPr lang="fr-CH" sz="4400" i="1" dirty="0" smtClean="0"/>
              <a:t> 5,6,7</a:t>
            </a:r>
            <a:r>
              <a:rPr lang="fr-CH" sz="4400" b="1" dirty="0" smtClean="0"/>
              <a:t>: Associative Memory, </a:t>
            </a:r>
          </a:p>
          <a:p>
            <a:r>
              <a:rPr lang="fr-CH" sz="4400" b="1" dirty="0" smtClean="0"/>
              <a:t>             Learning, </a:t>
            </a:r>
            <a:r>
              <a:rPr lang="fr-CH" sz="4400" b="1" dirty="0" err="1" smtClean="0"/>
              <a:t>Hebb</a:t>
            </a:r>
            <a:r>
              <a:rPr lang="fr-CH" sz="4400" b="1" dirty="0" smtClean="0"/>
              <a:t>, </a:t>
            </a:r>
            <a:r>
              <a:rPr lang="fr-CH" sz="4400" b="1" dirty="0" err="1" smtClean="0"/>
              <a:t>Hopfield</a:t>
            </a:r>
            <a:endParaRPr lang="fr-CH" sz="4400" b="1" dirty="0" smtClean="0"/>
          </a:p>
          <a:p>
            <a:endParaRPr lang="fr-CH" sz="4400" b="1" dirty="0" smtClean="0"/>
          </a:p>
          <a:p>
            <a:r>
              <a:rPr lang="fr-CH" sz="4400" i="1" dirty="0" err="1" smtClean="0"/>
              <a:t>Week</a:t>
            </a:r>
            <a:r>
              <a:rPr lang="fr-CH" sz="4400" i="1" dirty="0" smtClean="0"/>
              <a:t> 8,9</a:t>
            </a:r>
            <a:r>
              <a:rPr lang="fr-CH" sz="4400" b="1" dirty="0" smtClean="0"/>
              <a:t>: Noise </a:t>
            </a:r>
            <a:r>
              <a:rPr lang="fr-CH" sz="4400" b="1" dirty="0" err="1" smtClean="0"/>
              <a:t>models</a:t>
            </a:r>
            <a:r>
              <a:rPr lang="fr-CH" sz="4400" b="1" dirty="0" smtClean="0"/>
              <a:t>, </a:t>
            </a:r>
            <a:r>
              <a:rPr lang="fr-CH" sz="4400" b="1" dirty="0" err="1" smtClean="0"/>
              <a:t>noisy</a:t>
            </a:r>
            <a:r>
              <a:rPr lang="fr-CH" sz="4400" b="1" dirty="0" smtClean="0"/>
              <a:t> </a:t>
            </a:r>
            <a:r>
              <a:rPr lang="fr-CH" sz="4400" b="1" dirty="0" err="1" smtClean="0"/>
              <a:t>neurons</a:t>
            </a:r>
            <a:r>
              <a:rPr lang="fr-CH" sz="4400" b="1" dirty="0" smtClean="0"/>
              <a:t>   </a:t>
            </a:r>
          </a:p>
          <a:p>
            <a:r>
              <a:rPr lang="fr-CH" sz="4400" b="1" dirty="0"/>
              <a:t> </a:t>
            </a:r>
            <a:r>
              <a:rPr lang="fr-CH" sz="4400" b="1" dirty="0" smtClean="0"/>
              <a:t>                       and </a:t>
            </a:r>
            <a:r>
              <a:rPr lang="fr-CH" sz="4400" b="1" dirty="0" err="1" smtClean="0"/>
              <a:t>coding</a:t>
            </a:r>
            <a:endParaRPr lang="fr-CH" sz="4400" b="1" dirty="0" smtClean="0"/>
          </a:p>
          <a:p>
            <a:r>
              <a:rPr lang="fr-CH" sz="4400" i="1" dirty="0" err="1" smtClean="0"/>
              <a:t>Week</a:t>
            </a:r>
            <a:r>
              <a:rPr lang="fr-CH" sz="4400" i="1" dirty="0" smtClean="0"/>
              <a:t> 10</a:t>
            </a:r>
            <a:r>
              <a:rPr lang="fr-CH" sz="4400" b="1" dirty="0" smtClean="0"/>
              <a:t>: </a:t>
            </a:r>
            <a:r>
              <a:rPr lang="fr-CH" sz="4400" b="1" dirty="0" err="1" smtClean="0"/>
              <a:t>Estimating</a:t>
            </a:r>
            <a:r>
              <a:rPr lang="fr-CH" sz="4400" b="1" dirty="0" smtClean="0"/>
              <a:t> </a:t>
            </a:r>
            <a:r>
              <a:rPr lang="fr-CH" sz="4400" b="1" dirty="0" err="1" smtClean="0"/>
              <a:t>neuron</a:t>
            </a:r>
            <a:r>
              <a:rPr lang="fr-CH" sz="4400" b="1" dirty="0" smtClean="0"/>
              <a:t> </a:t>
            </a:r>
            <a:r>
              <a:rPr lang="fr-CH" sz="4400" b="1" dirty="0" err="1" smtClean="0"/>
              <a:t>models</a:t>
            </a:r>
            <a:r>
              <a:rPr lang="fr-CH" sz="4400" b="1" dirty="0" smtClean="0"/>
              <a:t> for                     </a:t>
            </a:r>
          </a:p>
          <a:p>
            <a:r>
              <a:rPr lang="fr-CH" sz="4400" b="1" dirty="0" smtClean="0"/>
              <a:t>                        </a:t>
            </a:r>
            <a:r>
              <a:rPr lang="fr-CH" sz="4400" b="1" dirty="0" err="1" smtClean="0"/>
              <a:t>coding</a:t>
            </a:r>
            <a:r>
              <a:rPr lang="fr-CH" sz="4400" b="1" dirty="0" smtClean="0"/>
              <a:t> and </a:t>
            </a:r>
            <a:r>
              <a:rPr lang="fr-CH" sz="4400" b="1" dirty="0" err="1" smtClean="0"/>
              <a:t>decoding</a:t>
            </a:r>
            <a:endParaRPr lang="fr-CH" sz="4400" b="1" dirty="0" smtClean="0"/>
          </a:p>
          <a:p>
            <a:r>
              <a:rPr lang="fr-CH" sz="4400" b="1" dirty="0" err="1" smtClean="0"/>
              <a:t>Week</a:t>
            </a:r>
            <a:r>
              <a:rPr lang="fr-CH" sz="4400" b="1" dirty="0" smtClean="0"/>
              <a:t> 11-14: Networks and cognitions</a:t>
            </a:r>
            <a:endParaRPr lang="fr-CH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1607463" cy="12231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1402" y="60469"/>
            <a:ext cx="20422054" cy="13643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b="1" dirty="0"/>
              <a:t> </a:t>
            </a:r>
            <a:r>
              <a:rPr lang="fr-CH" sz="7600" dirty="0"/>
              <a:t>Neural Networks and </a:t>
            </a:r>
            <a:r>
              <a:rPr lang="fr-CH" sz="7600" dirty="0" err="1"/>
              <a:t>Biological</a:t>
            </a:r>
            <a:r>
              <a:rPr lang="fr-CH" sz="7600" dirty="0"/>
              <a:t> </a:t>
            </a:r>
            <a:r>
              <a:rPr lang="fr-CH" sz="7600" dirty="0" err="1"/>
              <a:t>modeling</a:t>
            </a:r>
            <a:endParaRPr lang="fr-FR" sz="76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626556" y="2275894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b="1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-49595" y="11087621"/>
            <a:ext cx="21607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431402" y="10360411"/>
            <a:ext cx="6148795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CH" dirty="0"/>
          </a:p>
          <a:p>
            <a:r>
              <a:rPr lang="fr-CH" dirty="0"/>
              <a:t> http://lcn.epfl.ch/</a:t>
            </a:r>
            <a:endParaRPr lang="fr-FR" dirty="0"/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533333" y="1417917"/>
            <a:ext cx="98697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Course: Monday : 9:15-13:00</a:t>
            </a:r>
            <a:endParaRPr lang="fr-FR"/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2255180" y="2658466"/>
            <a:ext cx="10835013" cy="63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A typical Monday:</a:t>
            </a:r>
          </a:p>
          <a:p>
            <a:r>
              <a:rPr lang="fr-CH"/>
              <a:t>     1st lecture 9:15-9:50</a:t>
            </a:r>
          </a:p>
          <a:p>
            <a:r>
              <a:rPr lang="fr-CH"/>
              <a:t>           1st exercise 9:50-10:00</a:t>
            </a:r>
          </a:p>
          <a:p>
            <a:r>
              <a:rPr lang="fr-CH"/>
              <a:t>    2nd lecture 10:15-10:35</a:t>
            </a:r>
          </a:p>
          <a:p>
            <a:r>
              <a:rPr lang="fr-CH"/>
              <a:t>           2nd exercise 10:35-11:00</a:t>
            </a:r>
          </a:p>
          <a:p>
            <a:r>
              <a:rPr lang="fr-CH"/>
              <a:t>    3rd lecture 11:15 – 11:40 </a:t>
            </a:r>
          </a:p>
          <a:p>
            <a:r>
              <a:rPr lang="fr-CH"/>
              <a:t>           3rd exercise 12:15-13:00</a:t>
            </a:r>
            <a:endParaRPr lang="fr-FR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12078110" y="11080356"/>
            <a:ext cx="514890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 dirty="0"/>
              <a:t>moodle.eplf.ch</a:t>
            </a:r>
            <a:endParaRPr lang="fr-FR" i="1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167050" y="4709023"/>
            <a:ext cx="7251256" cy="970497"/>
            <a:chOff x="3787" y="1674"/>
            <a:chExt cx="1933" cy="345"/>
          </a:xfrm>
        </p:grpSpPr>
        <p:sp>
          <p:nvSpPr>
            <p:cNvPr id="42004" name="Line 15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Text Box 16"/>
            <p:cNvSpPr txBox="1">
              <a:spLocks noChangeArrowheads="1"/>
            </p:cNvSpPr>
            <p:nvPr/>
          </p:nvSpPr>
          <p:spPr bwMode="auto">
            <a:xfrm>
              <a:off x="4228" y="1674"/>
              <a:ext cx="1492" cy="3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paper and pencil</a:t>
              </a:r>
              <a:endParaRPr lang="fr-FR" i="1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155796" y="6076159"/>
            <a:ext cx="7251254" cy="970497"/>
            <a:chOff x="3787" y="1674"/>
            <a:chExt cx="1933" cy="345"/>
          </a:xfrm>
        </p:grpSpPr>
        <p:sp>
          <p:nvSpPr>
            <p:cNvPr id="42002" name="Line 19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Text Box 20"/>
            <p:cNvSpPr txBox="1">
              <a:spLocks noChangeArrowheads="1"/>
            </p:cNvSpPr>
            <p:nvPr/>
          </p:nvSpPr>
          <p:spPr bwMode="auto">
            <a:xfrm>
              <a:off x="4228" y="1674"/>
              <a:ext cx="1492" cy="34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paper and pencil</a:t>
              </a:r>
              <a:endParaRPr lang="fr-FR" i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2998241" y="7417976"/>
            <a:ext cx="9445762" cy="2723019"/>
            <a:chOff x="3787" y="1674"/>
            <a:chExt cx="2518" cy="968"/>
          </a:xfrm>
        </p:grpSpPr>
        <p:sp>
          <p:nvSpPr>
            <p:cNvPr id="42000" name="Line 22"/>
            <p:cNvSpPr>
              <a:spLocks noChangeShapeType="1"/>
            </p:cNvSpPr>
            <p:nvPr/>
          </p:nvSpPr>
          <p:spPr bwMode="auto">
            <a:xfrm flipH="1">
              <a:off x="3787" y="1842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Text Box 23"/>
            <p:cNvSpPr txBox="1">
              <a:spLocks noChangeArrowheads="1"/>
            </p:cNvSpPr>
            <p:nvPr/>
          </p:nvSpPr>
          <p:spPr bwMode="auto">
            <a:xfrm>
              <a:off x="4228" y="1674"/>
              <a:ext cx="2077" cy="96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paper and pencil</a:t>
              </a:r>
            </a:p>
            <a:p>
              <a:r>
                <a:rPr lang="fr-CH" i="1"/>
                <a:t>OR interactive toy </a:t>
              </a:r>
            </a:p>
            <a:p>
              <a:r>
                <a:rPr lang="fr-CH" i="1"/>
                <a:t> examples on computer</a:t>
              </a:r>
              <a:endParaRPr lang="fr-FR" i="1"/>
            </a:p>
          </p:txBody>
        </p:sp>
      </p:grpSp>
      <p:sp>
        <p:nvSpPr>
          <p:cNvPr id="1209368" name="Text Box 24"/>
          <p:cNvSpPr txBox="1">
            <a:spLocks noChangeArrowheads="1"/>
          </p:cNvSpPr>
          <p:nvPr/>
        </p:nvSpPr>
        <p:spPr bwMode="auto">
          <a:xfrm>
            <a:off x="-49595" y="8993402"/>
            <a:ext cx="14354951" cy="181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Course  of 4 </a:t>
            </a:r>
            <a:r>
              <a:rPr lang="fr-CH" dirty="0" err="1"/>
              <a:t>credits</a:t>
            </a:r>
            <a:r>
              <a:rPr lang="fr-CH" dirty="0"/>
              <a:t> </a:t>
            </a:r>
            <a:r>
              <a:rPr lang="fr-CH" sz="4800" i="1" dirty="0"/>
              <a:t>= 6 </a:t>
            </a:r>
            <a:r>
              <a:rPr lang="fr-CH" sz="4800" i="1" dirty="0" err="1"/>
              <a:t>hours</a:t>
            </a:r>
            <a:r>
              <a:rPr lang="fr-CH" sz="4800" i="1" dirty="0"/>
              <a:t> of </a:t>
            </a:r>
            <a:r>
              <a:rPr lang="fr-CH" sz="4800" i="1" dirty="0" err="1"/>
              <a:t>work</a:t>
            </a:r>
            <a:r>
              <a:rPr lang="fr-CH" sz="4800" i="1" dirty="0"/>
              <a:t> per </a:t>
            </a:r>
            <a:r>
              <a:rPr lang="fr-CH" sz="4800" i="1" dirty="0" err="1"/>
              <a:t>week</a:t>
            </a:r>
            <a:endParaRPr lang="fr-CH" sz="4800" i="1" dirty="0"/>
          </a:p>
          <a:p>
            <a:r>
              <a:rPr lang="fr-CH" sz="4800" i="1" dirty="0"/>
              <a:t>                                      4 ‘contact’ + 2 </a:t>
            </a:r>
            <a:r>
              <a:rPr lang="fr-CH" sz="4800" i="1" dirty="0" err="1"/>
              <a:t>homework</a:t>
            </a:r>
            <a:endParaRPr lang="fr-CH" sz="4800" i="1" dirty="0"/>
          </a:p>
        </p:txBody>
      </p:sp>
      <p:sp>
        <p:nvSpPr>
          <p:cNvPr id="1209369" name="Text Box 25"/>
          <p:cNvSpPr txBox="1">
            <a:spLocks noChangeArrowheads="1"/>
          </p:cNvSpPr>
          <p:nvPr/>
        </p:nvSpPr>
        <p:spPr bwMode="auto">
          <a:xfrm>
            <a:off x="13956169" y="2275894"/>
            <a:ext cx="6246962" cy="1949120"/>
          </a:xfrm>
          <a:prstGeom prst="rect">
            <a:avLst/>
          </a:prstGeom>
          <a:solidFill>
            <a:srgbClr val="FF99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/>
              <a:t>have your laptop</a:t>
            </a:r>
          </a:p>
          <a:p>
            <a:r>
              <a:rPr lang="fr-CH" b="1"/>
              <a:t>    with you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68" grpId="0"/>
      <p:bldP spid="12093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Neural Networks and Biological Modeling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1090" y="3454640"/>
            <a:ext cx="388600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Questions?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3092113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The Passive Membrane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2275724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4" y="3801979"/>
            <a:ext cx="9577137" cy="22138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1.2. The passive membrane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4630985"/>
          <a:ext cx="492125" cy="688975"/>
        </p:xfrm>
        <a:graphic>
          <a:graphicData uri="http://schemas.openxmlformats.org/presentationml/2006/ole">
            <p:oleObj spid="_x0000_s138242" name="Equation" r:id="rId4" imgW="164880" imgH="22860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3564185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945185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3792785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417378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417378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668838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463098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676458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6104185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5011985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38243" name="Equation" r:id="rId5" imgW="139680" imgH="177480" progId="Equation.3">
                <p:embed/>
              </p:oleObj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6688385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5316785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3640385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2494209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Freeform 54"/>
          <p:cNvSpPr>
            <a:spLocks/>
          </p:cNvSpPr>
          <p:nvPr/>
        </p:nvSpPr>
        <p:spPr bwMode="auto">
          <a:xfrm>
            <a:off x="17080480" y="5459660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6395516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8023770"/>
            <a:ext cx="2951449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 64"/>
          <p:cNvGrpSpPr/>
          <p:nvPr/>
        </p:nvGrpSpPr>
        <p:grpSpPr>
          <a:xfrm>
            <a:off x="11340710" y="3875236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637465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11214667" y="8993266"/>
            <a:ext cx="970301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</a:t>
            </a:r>
            <a:endParaRPr lang="en-US" sz="6800" dirty="0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4472217" y="2494209"/>
            <a:ext cx="0" cy="20605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2925972" y="1797050"/>
            <a:ext cx="2507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electrode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62" grpId="0" animBg="1"/>
      <p:bldP spid="64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823048" y="3066819"/>
          <a:ext cx="1072871" cy="1220857"/>
        </p:xfrm>
        <a:graphic>
          <a:graphicData uri="http://schemas.openxmlformats.org/presentationml/2006/ole">
            <p:oleObj spid="_x0000_s139266" name="Equation" r:id="rId4" imgW="152280" imgH="2286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94060" y="1224583"/>
            <a:ext cx="6663750" cy="1485283"/>
            <a:chOff x="672" y="384"/>
            <a:chExt cx="2208" cy="528"/>
          </a:xfrm>
        </p:grpSpPr>
        <p:sp>
          <p:nvSpPr>
            <p:cNvPr id="4164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5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842364" y="2671093"/>
            <a:ext cx="502696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 flipH="1" flipV="1">
            <a:off x="7382551" y="2401041"/>
            <a:ext cx="2297895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 flipH="1" flipV="1">
            <a:off x="7382551" y="2401041"/>
            <a:ext cx="2133760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58158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58159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263544" y="4185799"/>
            <a:ext cx="5229307" cy="2022573"/>
            <a:chOff x="3014" y="1418"/>
            <a:chExt cx="1394" cy="719"/>
          </a:xfrm>
        </p:grpSpPr>
        <p:graphicFrame>
          <p:nvGraphicFramePr>
            <p:cNvPr id="4099" name="Object 17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p:oleObj spid="_x0000_s139267" name="Equation" r:id="rId5" imgW="114120" imgH="215640" progId="Equation.3">
                <p:embed/>
              </p:oleObj>
            </a:graphicData>
          </a:graphic>
        </p:graphicFrame>
        <p:sp>
          <p:nvSpPr>
            <p:cNvPr id="4163" name="Text Box 18"/>
            <p:cNvSpPr txBox="1">
              <a:spLocks noChangeArrowheads="1"/>
            </p:cNvSpPr>
            <p:nvPr/>
          </p:nvSpPr>
          <p:spPr bwMode="auto">
            <a:xfrm>
              <a:off x="3014" y="1418"/>
              <a:ext cx="139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Spike </a:t>
              </a:r>
              <a:r>
                <a:rPr lang="en-US" dirty="0" smtClean="0">
                  <a:solidFill>
                    <a:srgbClr val="FF0000"/>
                  </a:solidFill>
                </a:rPr>
                <a:t>reception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4160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1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2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4157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48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1" name="Rectangle 53"/>
          <p:cNvSpPr>
            <a:spLocks noChangeArrowheads="1"/>
          </p:cNvSpPr>
          <p:nvPr/>
        </p:nvSpPr>
        <p:spPr bwMode="auto">
          <a:xfrm>
            <a:off x="5761991" y="5092204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2" name="Line 54"/>
          <p:cNvSpPr>
            <a:spLocks noChangeShapeType="1"/>
          </p:cNvSpPr>
          <p:nvPr/>
        </p:nvSpPr>
        <p:spPr bwMode="auto">
          <a:xfrm>
            <a:off x="7022425" y="5497280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3" name="Line 55"/>
          <p:cNvSpPr>
            <a:spLocks noChangeShapeType="1"/>
          </p:cNvSpPr>
          <p:nvPr/>
        </p:nvSpPr>
        <p:spPr bwMode="auto">
          <a:xfrm>
            <a:off x="7022425" y="5767331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4" name="Oval 56"/>
          <p:cNvSpPr>
            <a:spLocks noChangeArrowheads="1"/>
          </p:cNvSpPr>
          <p:nvPr/>
        </p:nvSpPr>
        <p:spPr bwMode="auto">
          <a:xfrm>
            <a:off x="2160746" y="5497280"/>
            <a:ext cx="1080373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5" name="Oval 57"/>
          <p:cNvSpPr>
            <a:spLocks noChangeArrowheads="1"/>
          </p:cNvSpPr>
          <p:nvPr/>
        </p:nvSpPr>
        <p:spPr bwMode="auto">
          <a:xfrm>
            <a:off x="4861681" y="4147024"/>
            <a:ext cx="3656678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4116" name="Line 60"/>
          <p:cNvSpPr>
            <a:spLocks noChangeShapeType="1"/>
          </p:cNvSpPr>
          <p:nvPr/>
        </p:nvSpPr>
        <p:spPr bwMode="auto">
          <a:xfrm flipV="1">
            <a:off x="3961368" y="3876971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17" name="Line 61"/>
          <p:cNvSpPr>
            <a:spLocks noChangeShapeType="1"/>
          </p:cNvSpPr>
          <p:nvPr/>
        </p:nvSpPr>
        <p:spPr bwMode="auto">
          <a:xfrm flipV="1">
            <a:off x="2700932" y="4011998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2160746" y="6982563"/>
            <a:ext cx="1080373" cy="135026"/>
            <a:chOff x="576" y="2448"/>
            <a:chExt cx="240" cy="48"/>
          </a:xfrm>
        </p:grpSpPr>
        <p:sp>
          <p:nvSpPr>
            <p:cNvPr id="4145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6302177" y="6982563"/>
            <a:ext cx="900311" cy="135026"/>
            <a:chOff x="576" y="2448"/>
            <a:chExt cx="240" cy="48"/>
          </a:xfrm>
        </p:grpSpPr>
        <p:sp>
          <p:nvSpPr>
            <p:cNvPr id="4143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120" name="AutoShape 68"/>
          <p:cNvCxnSpPr>
            <a:cxnSpLocks noChangeShapeType="1"/>
            <a:endCxn id="4116" idx="0"/>
          </p:cNvCxnSpPr>
          <p:nvPr/>
        </p:nvCxnSpPr>
        <p:spPr bwMode="auto">
          <a:xfrm>
            <a:off x="2700933" y="4011997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1" name="Line 69"/>
          <p:cNvSpPr>
            <a:spLocks noChangeShapeType="1"/>
          </p:cNvSpPr>
          <p:nvPr/>
        </p:nvSpPr>
        <p:spPr bwMode="auto">
          <a:xfrm>
            <a:off x="5942053" y="4687127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2" name="Line 72"/>
          <p:cNvSpPr>
            <a:spLocks noChangeShapeType="1"/>
          </p:cNvSpPr>
          <p:nvPr/>
        </p:nvSpPr>
        <p:spPr bwMode="auto">
          <a:xfrm>
            <a:off x="5942053" y="630743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4123" name="AutoShape 73"/>
          <p:cNvCxnSpPr>
            <a:cxnSpLocks noChangeShapeType="1"/>
            <a:stCxn id="4121" idx="0"/>
          </p:cNvCxnSpPr>
          <p:nvPr/>
        </p:nvCxnSpPr>
        <p:spPr bwMode="auto">
          <a:xfrm>
            <a:off x="5942052" y="4687126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4" name="AutoShape 74"/>
          <p:cNvCxnSpPr>
            <a:cxnSpLocks noChangeShapeType="1"/>
            <a:stCxn id="4122" idx="1"/>
          </p:cNvCxnSpPr>
          <p:nvPr/>
        </p:nvCxnSpPr>
        <p:spPr bwMode="auto">
          <a:xfrm>
            <a:off x="5942052" y="6712511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5" name="Line 75"/>
          <p:cNvSpPr>
            <a:spLocks noChangeShapeType="1"/>
          </p:cNvSpPr>
          <p:nvPr/>
        </p:nvSpPr>
        <p:spPr bwMode="auto">
          <a:xfrm>
            <a:off x="6662301" y="6712513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6" name="Line 80"/>
          <p:cNvSpPr>
            <a:spLocks noChangeShapeType="1"/>
          </p:cNvSpPr>
          <p:nvPr/>
        </p:nvSpPr>
        <p:spPr bwMode="auto">
          <a:xfrm flipV="1">
            <a:off x="6662301" y="4011998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7" name="Line 81"/>
          <p:cNvSpPr>
            <a:spLocks noChangeShapeType="1"/>
          </p:cNvSpPr>
          <p:nvPr/>
        </p:nvSpPr>
        <p:spPr bwMode="auto">
          <a:xfrm flipH="1">
            <a:off x="4681617" y="4011997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8" name="Line 82"/>
          <p:cNvSpPr>
            <a:spLocks noChangeShapeType="1"/>
          </p:cNvSpPr>
          <p:nvPr/>
        </p:nvSpPr>
        <p:spPr bwMode="auto">
          <a:xfrm>
            <a:off x="2700932" y="6442461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29" name="Text Box 83"/>
          <p:cNvSpPr txBox="1">
            <a:spLocks noChangeArrowheads="1"/>
          </p:cNvSpPr>
          <p:nvPr/>
        </p:nvSpPr>
        <p:spPr bwMode="auto">
          <a:xfrm>
            <a:off x="2303296" y="5570419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1080374" y="1581534"/>
            <a:ext cx="3961368" cy="2025386"/>
            <a:chOff x="288" y="528"/>
            <a:chExt cx="1056" cy="720"/>
          </a:xfrm>
        </p:grpSpPr>
        <p:sp>
          <p:nvSpPr>
            <p:cNvPr id="4135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4139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4137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2" name="Line 95"/>
          <p:cNvSpPr>
            <a:spLocks noChangeShapeType="1"/>
          </p:cNvSpPr>
          <p:nvPr/>
        </p:nvSpPr>
        <p:spPr bwMode="auto">
          <a:xfrm>
            <a:off x="7401308" y="4642118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133" name="Line 96"/>
          <p:cNvSpPr>
            <a:spLocks noChangeShapeType="1"/>
          </p:cNvSpPr>
          <p:nvPr/>
        </p:nvSpPr>
        <p:spPr bwMode="auto">
          <a:xfrm>
            <a:off x="7401308" y="5789836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11932233" y="7426413"/>
            <a:ext cx="7707280" cy="37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 err="1"/>
              <a:t>Subthreshold</a:t>
            </a:r>
            <a:r>
              <a:rPr lang="fr-CH" b="1" dirty="0"/>
              <a:t> </a:t>
            </a:r>
            <a:r>
              <a:rPr lang="fr-CH" b="1" dirty="0" err="1"/>
              <a:t>regime</a:t>
            </a:r>
            <a:endParaRPr lang="fr-CH" b="1" dirty="0"/>
          </a:p>
          <a:p>
            <a:r>
              <a:rPr lang="fr-CH" b="1" dirty="0"/>
              <a:t>  </a:t>
            </a:r>
            <a:r>
              <a:rPr lang="fr-CH" dirty="0"/>
              <a:t>- </a:t>
            </a:r>
            <a:r>
              <a:rPr lang="fr-CH" dirty="0" err="1"/>
              <a:t>linear</a:t>
            </a:r>
            <a:endParaRPr lang="fr-CH" dirty="0"/>
          </a:p>
          <a:p>
            <a:r>
              <a:rPr lang="fr-CH" dirty="0"/>
              <a:t>  - passive membrane</a:t>
            </a:r>
          </a:p>
          <a:p>
            <a:r>
              <a:rPr lang="fr-CH" dirty="0"/>
              <a:t>  - RC circuit</a:t>
            </a:r>
            <a:endParaRPr lang="fr-FR" dirty="0"/>
          </a:p>
        </p:txBody>
      </p:sp>
      <p:sp>
        <p:nvSpPr>
          <p:cNvPr id="7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1.2. The passive membrane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58" grpId="0" animBg="1"/>
      <p:bldP spid="11581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86925" y="3921372"/>
          <a:ext cx="802777" cy="677942"/>
        </p:xfrm>
        <a:graphic>
          <a:graphicData uri="http://schemas.openxmlformats.org/presentationml/2006/ole">
            <p:oleObj spid="_x0000_s140290" name="Equation" r:id="rId4" imgW="114120" imgH="12672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515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31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2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5133" name="Line 22"/>
          <p:cNvSpPr>
            <a:spLocks noChangeShapeType="1"/>
          </p:cNvSpPr>
          <p:nvPr/>
        </p:nvSpPr>
        <p:spPr bwMode="auto">
          <a:xfrm flipH="1">
            <a:off x="4677867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4" name="Text Box 23"/>
          <p:cNvSpPr txBox="1">
            <a:spLocks noChangeArrowheads="1"/>
          </p:cNvSpPr>
          <p:nvPr/>
        </p:nvSpPr>
        <p:spPr bwMode="auto">
          <a:xfrm>
            <a:off x="5143029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5135" name="Line 24"/>
          <p:cNvSpPr>
            <a:spLocks noChangeShapeType="1"/>
          </p:cNvSpPr>
          <p:nvPr/>
        </p:nvSpPr>
        <p:spPr bwMode="auto">
          <a:xfrm>
            <a:off x="2464605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6" name="Line 25"/>
          <p:cNvSpPr>
            <a:spLocks noChangeShapeType="1"/>
          </p:cNvSpPr>
          <p:nvPr/>
        </p:nvSpPr>
        <p:spPr bwMode="auto">
          <a:xfrm>
            <a:off x="2464605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7" name="Line 26"/>
          <p:cNvSpPr>
            <a:spLocks noChangeShapeType="1"/>
          </p:cNvSpPr>
          <p:nvPr/>
        </p:nvSpPr>
        <p:spPr bwMode="auto">
          <a:xfrm>
            <a:off x="297477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8" name="Line 27"/>
          <p:cNvSpPr>
            <a:spLocks noChangeShapeType="1"/>
          </p:cNvSpPr>
          <p:nvPr/>
        </p:nvSpPr>
        <p:spPr bwMode="auto">
          <a:xfrm>
            <a:off x="4509057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39" name="Line 28"/>
          <p:cNvSpPr>
            <a:spLocks noChangeShapeType="1"/>
          </p:cNvSpPr>
          <p:nvPr/>
        </p:nvSpPr>
        <p:spPr bwMode="auto">
          <a:xfrm>
            <a:off x="552940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0" name="Line 29"/>
          <p:cNvSpPr>
            <a:spLocks noChangeShapeType="1"/>
          </p:cNvSpPr>
          <p:nvPr/>
        </p:nvSpPr>
        <p:spPr bwMode="auto">
          <a:xfrm>
            <a:off x="2974779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1" name="Line 30"/>
          <p:cNvSpPr>
            <a:spLocks noChangeShapeType="1"/>
          </p:cNvSpPr>
          <p:nvPr/>
        </p:nvSpPr>
        <p:spPr bwMode="auto">
          <a:xfrm>
            <a:off x="5528885" y="9393693"/>
            <a:ext cx="527" cy="51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auto">
          <a:xfrm>
            <a:off x="5360604" y="7862523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43" name="Line 32"/>
          <p:cNvSpPr>
            <a:spLocks noChangeShapeType="1"/>
          </p:cNvSpPr>
          <p:nvPr/>
        </p:nvSpPr>
        <p:spPr bwMode="auto">
          <a:xfrm>
            <a:off x="2974780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4" name="Line 33"/>
          <p:cNvSpPr>
            <a:spLocks noChangeShapeType="1"/>
          </p:cNvSpPr>
          <p:nvPr/>
        </p:nvSpPr>
        <p:spPr bwMode="auto">
          <a:xfrm>
            <a:off x="2974780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5" name="Line 34"/>
          <p:cNvSpPr>
            <a:spLocks noChangeShapeType="1"/>
          </p:cNvSpPr>
          <p:nvPr/>
        </p:nvSpPr>
        <p:spPr bwMode="auto">
          <a:xfrm>
            <a:off x="4167690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6" name="Line 35"/>
          <p:cNvSpPr>
            <a:spLocks noChangeShapeType="1"/>
          </p:cNvSpPr>
          <p:nvPr/>
        </p:nvSpPr>
        <p:spPr bwMode="auto">
          <a:xfrm>
            <a:off x="3488705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7" name="Line 36"/>
          <p:cNvSpPr>
            <a:spLocks noChangeShapeType="1"/>
          </p:cNvSpPr>
          <p:nvPr/>
        </p:nvSpPr>
        <p:spPr bwMode="auto">
          <a:xfrm>
            <a:off x="3826322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8" name="Line 41"/>
          <p:cNvSpPr>
            <a:spLocks noChangeShapeType="1"/>
          </p:cNvSpPr>
          <p:nvPr/>
        </p:nvSpPr>
        <p:spPr bwMode="auto">
          <a:xfrm>
            <a:off x="5529411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49" name="Line 42"/>
          <p:cNvSpPr>
            <a:spLocks noChangeShapeType="1"/>
          </p:cNvSpPr>
          <p:nvPr/>
        </p:nvSpPr>
        <p:spPr bwMode="auto">
          <a:xfrm>
            <a:off x="5529411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0" name="Freeform 43"/>
          <p:cNvSpPr>
            <a:spLocks/>
          </p:cNvSpPr>
          <p:nvPr/>
        </p:nvSpPr>
        <p:spPr bwMode="auto">
          <a:xfrm>
            <a:off x="10293556" y="4928439"/>
            <a:ext cx="4932955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1" name="Text Box 46"/>
          <p:cNvSpPr txBox="1">
            <a:spLocks noChangeArrowheads="1"/>
          </p:cNvSpPr>
          <p:nvPr/>
        </p:nvSpPr>
        <p:spPr bwMode="auto">
          <a:xfrm>
            <a:off x="9055628" y="1519039"/>
            <a:ext cx="7482988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Time-dependent input</a:t>
            </a:r>
            <a:endParaRPr lang="fr-FR"/>
          </a:p>
        </p:txBody>
      </p:sp>
      <p:sp>
        <p:nvSpPr>
          <p:cNvPr id="5152" name="Line 48"/>
          <p:cNvSpPr>
            <a:spLocks noChangeShapeType="1"/>
          </p:cNvSpPr>
          <p:nvPr/>
        </p:nvSpPr>
        <p:spPr bwMode="auto">
          <a:xfrm>
            <a:off x="7059939" y="9139553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3" name="Line 49"/>
          <p:cNvSpPr>
            <a:spLocks noChangeShapeType="1"/>
          </p:cNvSpPr>
          <p:nvPr/>
        </p:nvSpPr>
        <p:spPr bwMode="auto">
          <a:xfrm>
            <a:off x="7059939" y="7479862"/>
            <a:ext cx="0" cy="765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154" name="Text Box 50"/>
          <p:cNvSpPr txBox="1">
            <a:spLocks noChangeArrowheads="1"/>
          </p:cNvSpPr>
          <p:nvPr/>
        </p:nvSpPr>
        <p:spPr bwMode="auto">
          <a:xfrm>
            <a:off x="6606032" y="8154991"/>
            <a:ext cx="7967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1160243" name="Text Box 51"/>
          <p:cNvSpPr txBox="1">
            <a:spLocks noChangeArrowheads="1"/>
          </p:cNvSpPr>
          <p:nvPr/>
        </p:nvSpPr>
        <p:spPr bwMode="auto">
          <a:xfrm>
            <a:off x="11937353" y="7739733"/>
            <a:ext cx="781147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/>
              <a:t>Derive</a:t>
            </a:r>
            <a:r>
              <a:rPr lang="fr-CH" sz="6800" i="1" dirty="0"/>
              <a:t> </a:t>
            </a:r>
            <a:r>
              <a:rPr lang="fr-CH" sz="6800" i="1" dirty="0" err="1"/>
              <a:t>equation</a:t>
            </a:r>
            <a:endParaRPr lang="fr-FR" sz="6800" i="1" dirty="0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5528885" y="8755704"/>
            <a:ext cx="0" cy="510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4850190" y="9267106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5187808" y="9393692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3997475" y="10542070"/>
            <a:ext cx="3214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47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1.2. The passive membrane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2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141431" y="135027"/>
            <a:ext cx="10477270" cy="12412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1312010" y="2120634"/>
            <a:ext cx="6405552" cy="6124681"/>
            <a:chOff x="1042988" y="3233738"/>
            <a:chExt cx="2016125" cy="2715542"/>
          </a:xfrm>
        </p:grpSpPr>
        <p:sp>
          <p:nvSpPr>
            <p:cNvPr id="5133" name="Line 22"/>
            <p:cNvSpPr>
              <a:spLocks noChangeShapeType="1"/>
            </p:cNvSpPr>
            <p:nvPr/>
          </p:nvSpPr>
          <p:spPr bwMode="auto">
            <a:xfrm flipH="1">
              <a:off x="1979613" y="3429000"/>
              <a:ext cx="144462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Text Box 23"/>
            <p:cNvSpPr txBox="1">
              <a:spLocks noChangeArrowheads="1"/>
            </p:cNvSpPr>
            <p:nvPr/>
          </p:nvSpPr>
          <p:spPr bwMode="auto">
            <a:xfrm>
              <a:off x="2176463" y="3233738"/>
              <a:ext cx="361882" cy="44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i="1" dirty="0"/>
                <a:t>I(t)</a:t>
              </a:r>
              <a:endParaRPr lang="fr-FR" sz="5900" i="1" dirty="0"/>
            </a:p>
          </p:txBody>
        </p:sp>
        <p:sp>
          <p:nvSpPr>
            <p:cNvPr id="5135" name="Line 24"/>
            <p:cNvSpPr>
              <a:spLocks noChangeShapeType="1"/>
            </p:cNvSpPr>
            <p:nvPr/>
          </p:nvSpPr>
          <p:spPr bwMode="auto">
            <a:xfrm>
              <a:off x="1042988" y="4797425"/>
              <a:ext cx="433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25"/>
            <p:cNvSpPr>
              <a:spLocks noChangeShapeType="1"/>
            </p:cNvSpPr>
            <p:nvPr/>
          </p:nvSpPr>
          <p:spPr bwMode="auto">
            <a:xfrm>
              <a:off x="1042988" y="5013325"/>
              <a:ext cx="433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26"/>
            <p:cNvSpPr>
              <a:spLocks noChangeShapeType="1"/>
            </p:cNvSpPr>
            <p:nvPr/>
          </p:nvSpPr>
          <p:spPr bwMode="auto">
            <a:xfrm>
              <a:off x="1258888" y="42211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27"/>
            <p:cNvSpPr>
              <a:spLocks noChangeShapeType="1"/>
            </p:cNvSpPr>
            <p:nvPr/>
          </p:nvSpPr>
          <p:spPr bwMode="auto">
            <a:xfrm>
              <a:off x="1908175" y="3716338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28"/>
            <p:cNvSpPr>
              <a:spLocks noChangeShapeType="1"/>
            </p:cNvSpPr>
            <p:nvPr/>
          </p:nvSpPr>
          <p:spPr bwMode="auto">
            <a:xfrm>
              <a:off x="2339975" y="4221163"/>
              <a:ext cx="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9"/>
            <p:cNvSpPr>
              <a:spLocks noChangeShapeType="1"/>
            </p:cNvSpPr>
            <p:nvPr/>
          </p:nvSpPr>
          <p:spPr bwMode="auto">
            <a:xfrm>
              <a:off x="1258888" y="50133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30"/>
            <p:cNvSpPr>
              <a:spLocks noChangeShapeType="1"/>
            </p:cNvSpPr>
            <p:nvPr/>
          </p:nvSpPr>
          <p:spPr bwMode="auto">
            <a:xfrm>
              <a:off x="2339752" y="5301208"/>
              <a:ext cx="223" cy="288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Rectangle 31"/>
            <p:cNvSpPr>
              <a:spLocks noChangeArrowheads="1"/>
            </p:cNvSpPr>
            <p:nvPr/>
          </p:nvSpPr>
          <p:spPr bwMode="auto">
            <a:xfrm>
              <a:off x="2268538" y="4437112"/>
              <a:ext cx="142875" cy="5048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32"/>
            <p:cNvSpPr>
              <a:spLocks noChangeShapeType="1"/>
            </p:cNvSpPr>
            <p:nvPr/>
          </p:nvSpPr>
          <p:spPr bwMode="auto">
            <a:xfrm>
              <a:off x="1258888" y="4221163"/>
              <a:ext cx="1081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33"/>
            <p:cNvSpPr>
              <a:spLocks noChangeShapeType="1"/>
            </p:cNvSpPr>
            <p:nvPr/>
          </p:nvSpPr>
          <p:spPr bwMode="auto">
            <a:xfrm>
              <a:off x="1258888" y="5589588"/>
              <a:ext cx="1081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4"/>
            <p:cNvSpPr>
              <a:spLocks noChangeShapeType="1"/>
            </p:cNvSpPr>
            <p:nvPr/>
          </p:nvSpPr>
          <p:spPr bwMode="auto">
            <a:xfrm>
              <a:off x="1763713" y="558958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35"/>
            <p:cNvSpPr>
              <a:spLocks noChangeShapeType="1"/>
            </p:cNvSpPr>
            <p:nvPr/>
          </p:nvSpPr>
          <p:spPr bwMode="auto">
            <a:xfrm>
              <a:off x="1476375" y="5805488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36"/>
            <p:cNvSpPr>
              <a:spLocks noChangeShapeType="1"/>
            </p:cNvSpPr>
            <p:nvPr/>
          </p:nvSpPr>
          <p:spPr bwMode="auto">
            <a:xfrm>
              <a:off x="1619250" y="58769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41"/>
            <p:cNvSpPr>
              <a:spLocks noChangeShapeType="1"/>
            </p:cNvSpPr>
            <p:nvPr/>
          </p:nvSpPr>
          <p:spPr bwMode="auto">
            <a:xfrm>
              <a:off x="2339975" y="4221163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42"/>
            <p:cNvSpPr>
              <a:spLocks noChangeShapeType="1"/>
            </p:cNvSpPr>
            <p:nvPr/>
          </p:nvSpPr>
          <p:spPr bwMode="auto">
            <a:xfrm>
              <a:off x="2339975" y="5589588"/>
              <a:ext cx="71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48"/>
            <p:cNvSpPr>
              <a:spLocks noChangeShapeType="1"/>
            </p:cNvSpPr>
            <p:nvPr/>
          </p:nvSpPr>
          <p:spPr bwMode="auto">
            <a:xfrm>
              <a:off x="2987675" y="515778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49"/>
            <p:cNvSpPr>
              <a:spLocks noChangeShapeType="1"/>
            </p:cNvSpPr>
            <p:nvPr/>
          </p:nvSpPr>
          <p:spPr bwMode="auto">
            <a:xfrm>
              <a:off x="2987675" y="4221163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Text Box 50"/>
            <p:cNvSpPr txBox="1">
              <a:spLocks noChangeArrowheads="1"/>
            </p:cNvSpPr>
            <p:nvPr/>
          </p:nvSpPr>
          <p:spPr bwMode="auto">
            <a:xfrm>
              <a:off x="2795588" y="4602163"/>
              <a:ext cx="190817" cy="44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900" dirty="0"/>
                <a:t>u</a:t>
              </a:r>
              <a:endParaRPr lang="fr-FR" sz="5900" dirty="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339753" y="4941168"/>
              <a:ext cx="0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2052538" y="5229771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195413" y="5301208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1691680" y="5949280"/>
              <a:ext cx="1360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87985" y="323850"/>
            <a:ext cx="20619478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 Biological Modeling of Neural Networks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10244" name="Espace réservé du contenu 1"/>
          <p:cNvSpPr>
            <a:spLocks noGrp="1"/>
          </p:cNvSpPr>
          <p:nvPr>
            <p:ph idx="4294967295"/>
          </p:nvPr>
        </p:nvSpPr>
        <p:spPr bwMode="auto">
          <a:xfrm>
            <a:off x="11381873" y="2347913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1.1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Neurons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and Synapses:  </a:t>
            </a: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Overview</a:t>
            </a:r>
            <a:endParaRPr lang="fr-CH" sz="5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1.2 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The Passive Membrane</a:t>
            </a:r>
          </a:p>
          <a:p>
            <a:pPr marL="1509713" lvl="1" indent="-568325">
              <a:spcBef>
                <a:spcPct val="0"/>
              </a:spcBef>
              <a:buNone/>
            </a:pP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- 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Linear</a:t>
            </a: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circuit</a:t>
            </a:r>
          </a:p>
          <a:p>
            <a:pPr marL="1509713" lvl="1" indent="-568325">
              <a:spcBef>
                <a:spcPct val="0"/>
              </a:spcBef>
              <a:buNone/>
            </a:pPr>
            <a:r>
              <a:rPr lang="fr-CH" sz="4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- Dirac delta-</a:t>
            </a:r>
            <a:r>
              <a:rPr lang="fr-CH" sz="4400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function</a:t>
            </a:r>
            <a:endParaRPr lang="fr-CH" sz="4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1.3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Leaky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Model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1.4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Generalized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  Model</a:t>
            </a:r>
          </a:p>
          <a:p>
            <a:pPr indent="-568325">
              <a:spcBef>
                <a:spcPct val="0"/>
              </a:spcBef>
              <a:buNone/>
            </a:pPr>
            <a:r>
              <a:rPr lang="fr-CH" sz="5400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1.5.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Quality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of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Integrate</a:t>
            </a: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-and-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Fire</a:t>
            </a:r>
            <a:endParaRPr lang="fr-CH" sz="5400" b="1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indent="-568325">
              <a:spcBef>
                <a:spcPct val="0"/>
              </a:spcBef>
              <a:buNone/>
            </a:pPr>
            <a:r>
              <a:rPr lang="fr-CH" sz="5400" b="1" dirty="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       </a:t>
            </a:r>
            <a:r>
              <a:rPr lang="fr-CH" sz="5400" b="1" dirty="0" err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Models</a:t>
            </a:r>
            <a:endParaRPr lang="fr-CH" sz="5400" b="1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1079500" indent="-568325">
              <a:spcBef>
                <a:spcPct val="0"/>
              </a:spcBef>
              <a:spcAft>
                <a:spcPct val="0"/>
              </a:spcAft>
              <a:buNone/>
            </a:pPr>
            <a:endParaRPr lang="fr-CH" sz="5400" dirty="0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87200" y="2347913"/>
            <a:ext cx="8085221" cy="162250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047727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823048" y="2970567"/>
          <a:ext cx="1072871" cy="1220857"/>
        </p:xfrm>
        <a:graphic>
          <a:graphicData uri="http://schemas.openxmlformats.org/presentationml/2006/ole">
            <p:oleObj spid="_x0000_s141314" name="Equation" r:id="rId4" imgW="152280" imgH="2286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5" y="1080205"/>
            <a:ext cx="8282861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4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5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114137" y="8245009"/>
          <a:ext cx="9497716" cy="1893172"/>
        </p:xfrm>
        <a:graphic>
          <a:graphicData uri="http://schemas.openxmlformats.org/presentationml/2006/ole">
            <p:oleObj spid="_x0000_s141315" name="Equation" r:id="rId5" imgW="1688760" imgH="393480" progId="Equation.3">
              <p:embed/>
            </p:oleObj>
          </a:graphicData>
        </a:graphic>
      </p:graphicFrame>
      <p:sp>
        <p:nvSpPr>
          <p:cNvPr id="6157" name="Rectangle 42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8" name="Line 43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9" name="Line 44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0" name="Oval 45"/>
          <p:cNvSpPr>
            <a:spLocks noChangeArrowheads="1"/>
          </p:cNvSpPr>
          <p:nvPr/>
        </p:nvSpPr>
        <p:spPr bwMode="auto">
          <a:xfrm>
            <a:off x="2160746" y="5401028"/>
            <a:ext cx="1080373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1" name="Oval 46"/>
          <p:cNvSpPr>
            <a:spLocks noChangeArrowheads="1"/>
          </p:cNvSpPr>
          <p:nvPr/>
        </p:nvSpPr>
        <p:spPr bwMode="auto">
          <a:xfrm>
            <a:off x="4861680" y="4050772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6162" name="Line 47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3" name="Line 48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6193" name="Line 50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Line 51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6191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166" name="AutoShape 55"/>
          <p:cNvCxnSpPr>
            <a:cxnSpLocks noChangeShapeType="1"/>
            <a:endCxn id="6162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67" name="Line 56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8" name="Line 57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6169" name="AutoShape 58"/>
          <p:cNvCxnSpPr>
            <a:cxnSpLocks noChangeShapeType="1"/>
            <a:stCxn id="6167" idx="0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0" name="AutoShape 59"/>
          <p:cNvCxnSpPr>
            <a:cxnSpLocks noChangeShapeType="1"/>
            <a:stCxn id="6168" idx="1"/>
          </p:cNvCxnSpPr>
          <p:nvPr/>
        </p:nvCxnSpPr>
        <p:spPr bwMode="auto">
          <a:xfrm>
            <a:off x="5942052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1" name="Line 60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2" name="Line 61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3" name="Line 62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4" name="Line 63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5" name="Text Box 64"/>
          <p:cNvSpPr txBox="1">
            <a:spLocks noChangeArrowheads="1"/>
          </p:cNvSpPr>
          <p:nvPr/>
        </p:nvSpPr>
        <p:spPr bwMode="auto">
          <a:xfrm>
            <a:off x="2303296" y="5474167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080374" y="1485282"/>
            <a:ext cx="3961368" cy="2025386"/>
            <a:chOff x="288" y="528"/>
            <a:chExt cx="1056" cy="720"/>
          </a:xfrm>
        </p:grpSpPr>
        <p:sp>
          <p:nvSpPr>
            <p:cNvPr id="6183" name="Freeform 66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7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6187" name="Line 68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Line 69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Line 70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Text Box 71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6185" name="Line 72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73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7" name="AutoShape 74"/>
          <p:cNvSpPr>
            <a:spLocks noChangeArrowheads="1"/>
          </p:cNvSpPr>
          <p:nvPr/>
        </p:nvSpPr>
        <p:spPr bwMode="auto">
          <a:xfrm>
            <a:off x="540187" y="8092191"/>
            <a:ext cx="12244229" cy="391574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>
            <a:off x="7401308" y="4545866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>
            <a:off x="7401308" y="569358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260437" y="10143805"/>
          <a:ext cx="11108026" cy="1710326"/>
        </p:xfrm>
        <a:graphic>
          <a:graphicData uri="http://schemas.openxmlformats.org/presentationml/2006/ole">
            <p:oleObj spid="_x0000_s141316" name="Equation" r:id="rId6" imgW="1930320" imgH="355320" progId="Equation.3">
              <p:embed/>
            </p:oleObj>
          </a:graphicData>
        </a:graphic>
      </p:graphicFrame>
      <p:sp>
        <p:nvSpPr>
          <p:cNvPr id="1162319" name="Text Box 79"/>
          <p:cNvSpPr txBox="1">
            <a:spLocks noChangeArrowheads="1"/>
          </p:cNvSpPr>
          <p:nvPr/>
        </p:nvSpPr>
        <p:spPr bwMode="auto">
          <a:xfrm>
            <a:off x="13479416" y="7291389"/>
            <a:ext cx="795574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/>
              <a:t>Voltage </a:t>
            </a:r>
            <a:r>
              <a:rPr lang="fr-CH" sz="6800" i="1" dirty="0" err="1" smtClean="0"/>
              <a:t>rescaling</a:t>
            </a:r>
            <a:endParaRPr lang="fr-FR" sz="6800" i="1" dirty="0"/>
          </a:p>
        </p:txBody>
      </p:sp>
      <p:sp>
        <p:nvSpPr>
          <p:cNvPr id="6182" name="Freeform 80"/>
          <p:cNvSpPr>
            <a:spLocks/>
          </p:cNvSpPr>
          <p:nvPr/>
        </p:nvSpPr>
        <p:spPr bwMode="auto">
          <a:xfrm>
            <a:off x="10124748" y="4033894"/>
            <a:ext cx="4932953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54" grpId="0" animBg="1"/>
      <p:bldP spid="1162255" grpId="0" animBg="1"/>
      <p:bldP spid="11623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047727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764504" y="1737842"/>
          <a:ext cx="10882508" cy="1893172"/>
        </p:xfrm>
        <a:graphic>
          <a:graphicData uri="http://schemas.openxmlformats.org/presentationml/2006/ole">
            <p:oleObj spid="_x0000_s142338" name="Equation" r:id="rId4" imgW="1688760" imgH="393480" progId="Equation.3">
              <p:embed/>
            </p:oleObj>
          </a:graphicData>
        </a:graphic>
      </p:graphicFrame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104818" y="9904083"/>
          <a:ext cx="16606987" cy="1895986"/>
        </p:xfrm>
        <a:graphic>
          <a:graphicData uri="http://schemas.openxmlformats.org/presentationml/2006/ole">
            <p:oleObj spid="_x0000_s142339" name="Equation" r:id="rId5" imgW="25779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" y="245300"/>
            <a:ext cx="21233676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Passive Membrane </a:t>
            </a:r>
            <a:r>
              <a:rPr lang="en-US" sz="6800" dirty="0" smtClean="0"/>
              <a:t>Model/Linear differential equation 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4122677" y="1482471"/>
          <a:ext cx="10226032" cy="1895986"/>
        </p:xfrm>
        <a:graphic>
          <a:graphicData uri="http://schemas.openxmlformats.org/presentationml/2006/ole">
            <p:oleObj spid="_x0000_s143362" name="Equation" r:id="rId4" imgW="1587240" imgH="393480" progId="Equation.DSMT4">
              <p:embed/>
            </p:oleObj>
          </a:graphicData>
        </a:graphic>
      </p:graphicFrame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112344" y="747972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112345" y="3779401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5248005" y="9395011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6508440" y="9800087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2" name="Line 44"/>
          <p:cNvSpPr>
            <a:spLocks noChangeShapeType="1"/>
          </p:cNvSpPr>
          <p:nvPr/>
        </p:nvSpPr>
        <p:spPr bwMode="auto">
          <a:xfrm>
            <a:off x="6508440" y="1007013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46"/>
          <p:cNvSpPr>
            <a:spLocks noChangeArrowheads="1"/>
          </p:cNvSpPr>
          <p:nvPr/>
        </p:nvSpPr>
        <p:spPr bwMode="auto">
          <a:xfrm>
            <a:off x="4347694" y="8449831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788192" y="11285370"/>
            <a:ext cx="900311" cy="135026"/>
            <a:chOff x="576" y="2448"/>
            <a:chExt cx="240" cy="48"/>
          </a:xfrm>
        </p:grpSpPr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5428067" y="898993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>
            <a:off x="5428067" y="1061024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9" name="AutoShape 58"/>
          <p:cNvCxnSpPr>
            <a:cxnSpLocks noChangeShapeType="1"/>
            <a:stCxn id="17" idx="0"/>
          </p:cNvCxnSpPr>
          <p:nvPr/>
        </p:nvCxnSpPr>
        <p:spPr bwMode="auto">
          <a:xfrm>
            <a:off x="5428067" y="8989933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59"/>
          <p:cNvCxnSpPr>
            <a:cxnSpLocks noChangeShapeType="1"/>
            <a:stCxn id="18" idx="1"/>
          </p:cNvCxnSpPr>
          <p:nvPr/>
        </p:nvCxnSpPr>
        <p:spPr bwMode="auto">
          <a:xfrm>
            <a:off x="5428067" y="1101531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6148316" y="1101532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61"/>
          <p:cNvSpPr>
            <a:spLocks noChangeShapeType="1"/>
          </p:cNvSpPr>
          <p:nvPr/>
        </p:nvSpPr>
        <p:spPr bwMode="auto">
          <a:xfrm flipV="1">
            <a:off x="6148316" y="8314805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6887322" y="8944924"/>
            <a:ext cx="2812" cy="831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>
            <a:off x="6887322" y="1009264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306850" y="8066604"/>
            <a:ext cx="60837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solution:</a:t>
            </a:r>
          </a:p>
          <a:p>
            <a:r>
              <a:rPr lang="en-US" dirty="0" smtClean="0"/>
              <a:t>exponential decay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841832" y="1780674"/>
            <a:ext cx="1997242" cy="15977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074386" y="2334820"/>
          <a:ext cx="1965678" cy="1085832"/>
        </p:xfrm>
        <a:graphic>
          <a:graphicData uri="http://schemas.openxmlformats.org/presentationml/2006/ole">
            <p:oleObj spid="_x0000_s149506" name="Equation" r:id="rId4" imgW="279360" imgH="20304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05648" y="1080205"/>
            <a:ext cx="6302176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4" name="Line 14"/>
          <p:cNvSpPr>
            <a:spLocks noChangeShapeType="1"/>
          </p:cNvSpPr>
          <p:nvPr/>
        </p:nvSpPr>
        <p:spPr bwMode="auto">
          <a:xfrm>
            <a:off x="13696390" y="3853806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62255" name="Line 15"/>
          <p:cNvSpPr>
            <a:spLocks noChangeShapeType="1"/>
          </p:cNvSpPr>
          <p:nvPr/>
        </p:nvSpPr>
        <p:spPr bwMode="auto">
          <a:xfrm flipV="1">
            <a:off x="13696391" y="2322636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114137" y="8245009"/>
          <a:ext cx="8609222" cy="1893172"/>
        </p:xfrm>
        <a:graphic>
          <a:graphicData uri="http://schemas.openxmlformats.org/presentationml/2006/ole">
            <p:oleObj spid="_x0000_s149507" name="Equation" r:id="rId5" imgW="1688760" imgH="393480" progId="Equation.3">
              <p:embed/>
            </p:oleObj>
          </a:graphicData>
        </a:graphic>
      </p:graphicFrame>
      <p:sp>
        <p:nvSpPr>
          <p:cNvPr id="6157" name="Rectangle 42"/>
          <p:cNvSpPr>
            <a:spLocks noChangeArrowheads="1"/>
          </p:cNvSpPr>
          <p:nvPr/>
        </p:nvSpPr>
        <p:spPr bwMode="auto">
          <a:xfrm>
            <a:off x="4060427" y="5200468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8" name="Line 43"/>
          <p:cNvSpPr>
            <a:spLocks noChangeShapeType="1"/>
          </p:cNvSpPr>
          <p:nvPr/>
        </p:nvSpPr>
        <p:spPr bwMode="auto">
          <a:xfrm>
            <a:off x="5320861" y="5605544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9" name="Line 44"/>
          <p:cNvSpPr>
            <a:spLocks noChangeShapeType="1"/>
          </p:cNvSpPr>
          <p:nvPr/>
        </p:nvSpPr>
        <p:spPr bwMode="auto">
          <a:xfrm>
            <a:off x="5320861" y="5875595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1" name="Oval 46"/>
          <p:cNvSpPr>
            <a:spLocks noChangeArrowheads="1"/>
          </p:cNvSpPr>
          <p:nvPr/>
        </p:nvSpPr>
        <p:spPr bwMode="auto">
          <a:xfrm>
            <a:off x="3146695" y="4239113"/>
            <a:ext cx="3503000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600613" y="7090827"/>
            <a:ext cx="900311" cy="135026"/>
            <a:chOff x="576" y="2448"/>
            <a:chExt cx="240" cy="48"/>
          </a:xfrm>
        </p:grpSpPr>
        <p:sp>
          <p:nvSpPr>
            <p:cNvPr id="6191" name="Line 5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5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7" name="Line 56"/>
          <p:cNvSpPr>
            <a:spLocks noChangeShapeType="1"/>
          </p:cNvSpPr>
          <p:nvPr/>
        </p:nvSpPr>
        <p:spPr bwMode="auto">
          <a:xfrm>
            <a:off x="4240489" y="4795391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68" name="Line 57"/>
          <p:cNvSpPr>
            <a:spLocks noChangeShapeType="1"/>
          </p:cNvSpPr>
          <p:nvPr/>
        </p:nvSpPr>
        <p:spPr bwMode="auto">
          <a:xfrm>
            <a:off x="4240489" y="6415699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6169" name="AutoShape 58"/>
          <p:cNvCxnSpPr>
            <a:cxnSpLocks noChangeShapeType="1"/>
            <a:stCxn id="6167" idx="0"/>
          </p:cNvCxnSpPr>
          <p:nvPr/>
        </p:nvCxnSpPr>
        <p:spPr bwMode="auto">
          <a:xfrm>
            <a:off x="4240488" y="4795390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0" name="AutoShape 59"/>
          <p:cNvCxnSpPr>
            <a:cxnSpLocks noChangeShapeType="1"/>
            <a:stCxn id="6168" idx="1"/>
          </p:cNvCxnSpPr>
          <p:nvPr/>
        </p:nvCxnSpPr>
        <p:spPr bwMode="auto">
          <a:xfrm>
            <a:off x="4240488" y="6820775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1" name="Line 60"/>
          <p:cNvSpPr>
            <a:spLocks noChangeShapeType="1"/>
          </p:cNvSpPr>
          <p:nvPr/>
        </p:nvSpPr>
        <p:spPr bwMode="auto">
          <a:xfrm>
            <a:off x="4960737" y="6820777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2" name="Line 61"/>
          <p:cNvSpPr>
            <a:spLocks noChangeShapeType="1"/>
          </p:cNvSpPr>
          <p:nvPr/>
        </p:nvSpPr>
        <p:spPr bwMode="auto">
          <a:xfrm flipV="1">
            <a:off x="4960737" y="4120262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7" name="AutoShape 74"/>
          <p:cNvSpPr>
            <a:spLocks noChangeArrowheads="1"/>
          </p:cNvSpPr>
          <p:nvPr/>
        </p:nvSpPr>
        <p:spPr bwMode="auto">
          <a:xfrm>
            <a:off x="540187" y="8236569"/>
            <a:ext cx="10788727" cy="358147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79" name="Line 76"/>
          <p:cNvSpPr>
            <a:spLocks noChangeShapeType="1"/>
          </p:cNvSpPr>
          <p:nvPr/>
        </p:nvSpPr>
        <p:spPr bwMode="auto">
          <a:xfrm>
            <a:off x="5699744" y="4750382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6180" name="Line 77"/>
          <p:cNvSpPr>
            <a:spLocks noChangeShapeType="1"/>
          </p:cNvSpPr>
          <p:nvPr/>
        </p:nvSpPr>
        <p:spPr bwMode="auto">
          <a:xfrm>
            <a:off x="5699744" y="5898101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graphicFrame>
        <p:nvGraphicFramePr>
          <p:cNvPr id="1162318" name="Object 4"/>
          <p:cNvGraphicFramePr>
            <a:graphicFrameLocks noChangeAspect="1"/>
          </p:cNvGraphicFramePr>
          <p:nvPr/>
        </p:nvGraphicFramePr>
        <p:xfrm>
          <a:off x="1621382" y="10143805"/>
          <a:ext cx="8942342" cy="1710326"/>
        </p:xfrm>
        <a:graphic>
          <a:graphicData uri="http://schemas.openxmlformats.org/presentationml/2006/ole">
            <p:oleObj spid="_x0000_s149508" name="Equation" r:id="rId6" imgW="1930320" imgH="355320" progId="Equation.3">
              <p:embed/>
            </p:oleObj>
          </a:graphicData>
        </a:graphic>
      </p:graphicFrame>
      <p:grpSp>
        <p:nvGrpSpPr>
          <p:cNvPr id="4" name="Group 58"/>
          <p:cNvGrpSpPr/>
          <p:nvPr/>
        </p:nvGrpSpPr>
        <p:grpSpPr>
          <a:xfrm flipH="1">
            <a:off x="3726385" y="2248232"/>
            <a:ext cx="3504063" cy="1751905"/>
            <a:chOff x="3276600" y="1371600"/>
            <a:chExt cx="2196881" cy="988665"/>
          </a:xfrm>
        </p:grpSpPr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 flipH="1">
            <a:off x="4064701" y="1745903"/>
            <a:ext cx="1408780" cy="614362"/>
          </p:xfrm>
          <a:graphic>
            <a:graphicData uri="http://schemas.openxmlformats.org/presentationml/2006/ole">
              <p:oleObj spid="_x0000_s149509" name="Equation" r:id="rId7" imgW="279360" imgH="203040" progId="Equation.DSMT4">
                <p:embed/>
              </p:oleObj>
            </a:graphicData>
          </a:graphic>
        </p:graphicFrame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1066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11314201" y="1388314"/>
          <a:ext cx="2869742" cy="1226483"/>
        </p:xfrm>
        <a:graphic>
          <a:graphicData uri="http://schemas.openxmlformats.org/presentationml/2006/ole">
            <p:oleObj spid="_x0000_s149510" name="Equation" r:id="rId8" imgW="355320" imgH="228600" progId="Equation.DSMT4">
              <p:embed/>
            </p:oleObj>
          </a:graphicData>
        </a:graphic>
      </p:graphicFrame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0" y="1080205"/>
            <a:ext cx="21693744" cy="1107211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14692156" y="2805900"/>
            <a:ext cx="6370376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Step current input:</a:t>
            </a: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13632736" y="5948559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 flipV="1">
            <a:off x="13632735" y="4417389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11107587" y="3713209"/>
          <a:ext cx="2667170" cy="1223671"/>
        </p:xfrm>
        <a:graphic>
          <a:graphicData uri="http://schemas.openxmlformats.org/presentationml/2006/ole">
            <p:oleObj spid="_x0000_s149511" name="Equation" r:id="rId9" imgW="330120" imgH="228600" progId="Equation.DSMT4">
              <p:embed/>
            </p:oleObj>
          </a:graphicData>
        </a:graphic>
      </p:graphicFrame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14368349" y="4162195"/>
            <a:ext cx="669418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Pulse </a:t>
            </a:r>
            <a:r>
              <a:rPr lang="en-US" dirty="0">
                <a:solidFill>
                  <a:schemeClr val="accent2"/>
                </a:solidFill>
              </a:rPr>
              <a:t>current input:</a:t>
            </a: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13696182" y="8117717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13696183" y="658654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14280766" y="6203755"/>
            <a:ext cx="754858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arbitrary </a:t>
            </a:r>
            <a:r>
              <a:rPr lang="en-US" dirty="0">
                <a:solidFill>
                  <a:schemeClr val="accent2"/>
                </a:solidFill>
              </a:rPr>
              <a:t>current input:</a:t>
            </a:r>
          </a:p>
        </p:txBody>
      </p:sp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11328914" y="5941133"/>
          <a:ext cx="2562136" cy="1223671"/>
        </p:xfrm>
        <a:graphic>
          <a:graphicData uri="http://schemas.openxmlformats.org/presentationml/2006/ole">
            <p:oleObj spid="_x0000_s149512" name="Equation" r:id="rId10" imgW="317160" imgH="228600" progId="Equation.DSMT4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4280766" y="9030749"/>
            <a:ext cx="6194046" cy="2226111"/>
          </a:xfrm>
          <a:prstGeom prst="rect">
            <a:avLst/>
          </a:prstGeom>
          <a:noFill/>
        </p:spPr>
        <p:txBody>
          <a:bodyPr wrap="none" lIns="192902" tIns="96451" rIns="192902" bIns="96451" rtlCol="0">
            <a:spAutoFit/>
          </a:bodyPr>
          <a:lstStyle/>
          <a:p>
            <a:r>
              <a:rPr lang="en-US" sz="4400" b="1" dirty="0" smtClean="0"/>
              <a:t>Calculate the voltage,</a:t>
            </a:r>
          </a:p>
          <a:p>
            <a:r>
              <a:rPr lang="en-US" sz="4400" b="1" dirty="0" smtClean="0"/>
              <a:t>        for the </a:t>
            </a:r>
          </a:p>
          <a:p>
            <a:r>
              <a:rPr lang="en-US" sz="4400" b="1" dirty="0" smtClean="0"/>
              <a:t> 3 input currents</a:t>
            </a:r>
            <a:endParaRPr lang="en-US" sz="4400" b="1" dirty="0"/>
          </a:p>
        </p:txBody>
      </p:sp>
      <p:sp>
        <p:nvSpPr>
          <p:cNvPr id="49" name="Title 3"/>
          <p:cNvSpPr txBox="1">
            <a:spLocks/>
          </p:cNvSpPr>
          <p:nvPr/>
        </p:nvSpPr>
        <p:spPr>
          <a:xfrm>
            <a:off x="697827" y="11031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Exercises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NOW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14183943" y="0"/>
            <a:ext cx="7181514" cy="311867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9:47.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7600" b="1" dirty="0" smtClean="0"/>
              <a:t>10:15</a:t>
            </a:r>
            <a:endParaRPr lang="fr-FR" sz="6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/>
      <p:bldP spid="67" grpId="0" animBg="1"/>
      <p:bldP spid="68" grpId="0" animBg="1"/>
      <p:bldP spid="69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1"/>
          <p:cNvSpPr>
            <a:spLocks noChangeArrowheads="1"/>
          </p:cNvSpPr>
          <p:nvPr/>
        </p:nvSpPr>
        <p:spPr bwMode="auto">
          <a:xfrm>
            <a:off x="1" y="1099899"/>
            <a:ext cx="21607461" cy="11052415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1275441" y="135027"/>
            <a:ext cx="17267608" cy="124123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Passive Membrane Model – exercise 1 now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8823048" y="2970566"/>
          <a:ext cx="1072871" cy="1220857"/>
        </p:xfrm>
        <a:graphic>
          <a:graphicData uri="http://schemas.openxmlformats.org/presentationml/2006/ole">
            <p:oleObj spid="_x0000_s185346" name="Equation" r:id="rId4" imgW="152280" imgH="2286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5" y="1080205"/>
            <a:ext cx="8282861" cy="1485283"/>
            <a:chOff x="672" y="384"/>
            <a:chExt cx="2208" cy="528"/>
          </a:xfrm>
        </p:grpSpPr>
        <p:sp>
          <p:nvSpPr>
            <p:cNvPr id="721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H="1" flipV="1">
            <a:off x="7382550" y="2160411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H="1" flipV="1">
            <a:off x="7382550" y="2160411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10083483" y="4672453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263546" y="2377016"/>
            <a:ext cx="6167131" cy="2022572"/>
            <a:chOff x="3014" y="1418"/>
            <a:chExt cx="1644" cy="719"/>
          </a:xfrm>
        </p:grpSpPr>
        <p:graphicFrame>
          <p:nvGraphicFramePr>
            <p:cNvPr id="7173" name="Object 17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p:oleObj spid="_x0000_s185349" name="Equation" r:id="rId5" imgW="114120" imgH="215640" progId="Equation.3">
                <p:embed/>
              </p:oleObj>
            </a:graphicData>
          </a:graphic>
        </p:graphicFrame>
        <p:sp>
          <p:nvSpPr>
            <p:cNvPr id="7217" name="Text Box 18"/>
            <p:cNvSpPr txBox="1">
              <a:spLocks noChangeArrowheads="1"/>
            </p:cNvSpPr>
            <p:nvPr/>
          </p:nvSpPr>
          <p:spPr bwMode="auto">
            <a:xfrm>
              <a:off x="3014" y="1418"/>
              <a:ext cx="164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Step current input:</a:t>
              </a:r>
            </a:p>
          </p:txBody>
        </p:sp>
      </p:grpSp>
      <p:graphicFrame>
        <p:nvGraphicFramePr>
          <p:cNvPr id="1166355" name="Object 19"/>
          <p:cNvGraphicFramePr>
            <a:graphicFrameLocks noChangeAspect="1"/>
          </p:cNvGraphicFramePr>
          <p:nvPr/>
        </p:nvGraphicFramePr>
        <p:xfrm>
          <a:off x="1114137" y="10053788"/>
          <a:ext cx="10882508" cy="1893174"/>
        </p:xfrm>
        <a:graphic>
          <a:graphicData uri="http://schemas.openxmlformats.org/presentationml/2006/ole">
            <p:oleObj spid="_x0000_s185347" name="Equation" r:id="rId6" imgW="1688760" imgH="393480" progId="Equation.3">
              <p:embed/>
            </p:oleObj>
          </a:graphicData>
        </a:graphic>
      </p:graphicFrame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213825" y="9221130"/>
            <a:ext cx="563942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  equation</a:t>
            </a:r>
          </a:p>
        </p:txBody>
      </p:sp>
      <p:sp>
        <p:nvSpPr>
          <p:cNvPr id="7185" name="Rectangle 25"/>
          <p:cNvSpPr>
            <a:spLocks noChangeArrowheads="1"/>
          </p:cNvSpPr>
          <p:nvPr/>
        </p:nvSpPr>
        <p:spPr bwMode="auto">
          <a:xfrm>
            <a:off x="5761990" y="4995951"/>
            <a:ext cx="360124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6" name="Line 26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7" name="Line 27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88" name="Oval 29"/>
          <p:cNvSpPr>
            <a:spLocks noChangeArrowheads="1"/>
          </p:cNvSpPr>
          <p:nvPr/>
        </p:nvSpPr>
        <p:spPr bwMode="auto">
          <a:xfrm>
            <a:off x="4861679" y="4050771"/>
            <a:ext cx="4321493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7215" name="Line 3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3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0" name="Line 39"/>
          <p:cNvSpPr>
            <a:spLocks noChangeShapeType="1"/>
          </p:cNvSpPr>
          <p:nvPr/>
        </p:nvSpPr>
        <p:spPr bwMode="auto">
          <a:xfrm>
            <a:off x="5942052" y="459087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1" name="Line 40"/>
          <p:cNvSpPr>
            <a:spLocks noChangeShapeType="1"/>
          </p:cNvSpPr>
          <p:nvPr/>
        </p:nvSpPr>
        <p:spPr bwMode="auto">
          <a:xfrm>
            <a:off x="5942052" y="6211182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7192" name="AutoShape 41"/>
          <p:cNvCxnSpPr>
            <a:cxnSpLocks noChangeShapeType="1"/>
            <a:stCxn id="7190" idx="0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3" name="AutoShape 42"/>
          <p:cNvCxnSpPr>
            <a:cxnSpLocks noChangeShapeType="1"/>
            <a:stCxn id="7191" idx="1"/>
          </p:cNvCxnSpPr>
          <p:nvPr/>
        </p:nvCxnSpPr>
        <p:spPr bwMode="auto">
          <a:xfrm>
            <a:off x="5942052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94" name="Line 43"/>
          <p:cNvSpPr>
            <a:spLocks noChangeShapeType="1"/>
          </p:cNvSpPr>
          <p:nvPr/>
        </p:nvSpPr>
        <p:spPr bwMode="auto">
          <a:xfrm>
            <a:off x="6662301" y="661626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5" name="Line 44"/>
          <p:cNvSpPr>
            <a:spLocks noChangeShapeType="1"/>
          </p:cNvSpPr>
          <p:nvPr/>
        </p:nvSpPr>
        <p:spPr bwMode="auto">
          <a:xfrm flipV="1">
            <a:off x="6662301" y="3915745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6" name="Line 45"/>
          <p:cNvSpPr>
            <a:spLocks noChangeShapeType="1"/>
          </p:cNvSpPr>
          <p:nvPr/>
        </p:nvSpPr>
        <p:spPr bwMode="auto">
          <a:xfrm flipH="1">
            <a:off x="4681617" y="3915745"/>
            <a:ext cx="19806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7" name="AutoShape 57"/>
          <p:cNvSpPr>
            <a:spLocks noChangeArrowheads="1"/>
          </p:cNvSpPr>
          <p:nvPr/>
        </p:nvSpPr>
        <p:spPr bwMode="auto">
          <a:xfrm>
            <a:off x="540188" y="10160685"/>
            <a:ext cx="11625266" cy="17075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199" name="Line 59"/>
          <p:cNvSpPr>
            <a:spLocks noChangeShapeType="1"/>
          </p:cNvSpPr>
          <p:nvPr/>
        </p:nvSpPr>
        <p:spPr bwMode="auto">
          <a:xfrm>
            <a:off x="7401308" y="4545865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0" name="Line 60"/>
          <p:cNvSpPr>
            <a:spLocks noChangeShapeType="1"/>
          </p:cNvSpPr>
          <p:nvPr/>
        </p:nvSpPr>
        <p:spPr bwMode="auto">
          <a:xfrm>
            <a:off x="7401308" y="5693584"/>
            <a:ext cx="0" cy="891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1" name="Line 62"/>
          <p:cNvSpPr>
            <a:spLocks noChangeShapeType="1"/>
          </p:cNvSpPr>
          <p:nvPr/>
        </p:nvSpPr>
        <p:spPr bwMode="auto">
          <a:xfrm>
            <a:off x="4677867" y="3524734"/>
            <a:ext cx="8515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2" name="Text Box 64"/>
          <p:cNvSpPr txBox="1">
            <a:spLocks noChangeArrowheads="1"/>
          </p:cNvSpPr>
          <p:nvPr/>
        </p:nvSpPr>
        <p:spPr bwMode="auto">
          <a:xfrm>
            <a:off x="3098570" y="3353138"/>
            <a:ext cx="1284065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7203" name="Line 65"/>
          <p:cNvSpPr>
            <a:spLocks noChangeShapeType="1"/>
          </p:cNvSpPr>
          <p:nvPr/>
        </p:nvSpPr>
        <p:spPr bwMode="auto">
          <a:xfrm>
            <a:off x="10124748" y="4273002"/>
            <a:ext cx="204070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4" name="Freeform 66"/>
          <p:cNvSpPr>
            <a:spLocks/>
          </p:cNvSpPr>
          <p:nvPr/>
        </p:nvSpPr>
        <p:spPr bwMode="auto">
          <a:xfrm>
            <a:off x="12165453" y="3105592"/>
            <a:ext cx="6467234" cy="1167411"/>
          </a:xfrm>
          <a:custGeom>
            <a:avLst/>
            <a:gdLst>
              <a:gd name="T0" fmla="*/ 0 w 1724"/>
              <a:gd name="T1" fmla="*/ 2147483647 h 415"/>
              <a:gd name="T2" fmla="*/ 2147483647 w 1724"/>
              <a:gd name="T3" fmla="*/ 2147483647 h 415"/>
              <a:gd name="T4" fmla="*/ 2147483647 w 1724"/>
              <a:gd name="T5" fmla="*/ 2147483647 h 415"/>
              <a:gd name="T6" fmla="*/ 2147483647 w 1724"/>
              <a:gd name="T7" fmla="*/ 2147483647 h 415"/>
              <a:gd name="T8" fmla="*/ 2147483647 w 1724"/>
              <a:gd name="T9" fmla="*/ 2147483647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415"/>
              <a:gd name="T17" fmla="*/ 1724 w 1724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415">
                <a:moveTo>
                  <a:pt x="0" y="415"/>
                </a:moveTo>
                <a:cubicBezTo>
                  <a:pt x="15" y="354"/>
                  <a:pt x="31" y="294"/>
                  <a:pt x="91" y="234"/>
                </a:cubicBezTo>
                <a:cubicBezTo>
                  <a:pt x="151" y="174"/>
                  <a:pt x="227" y="90"/>
                  <a:pt x="363" y="52"/>
                </a:cubicBezTo>
                <a:cubicBezTo>
                  <a:pt x="499" y="14"/>
                  <a:pt x="680" y="14"/>
                  <a:pt x="907" y="7"/>
                </a:cubicBezTo>
                <a:cubicBezTo>
                  <a:pt x="1134" y="0"/>
                  <a:pt x="1429" y="3"/>
                  <a:pt x="1724" y="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205" name="Line 68"/>
          <p:cNvSpPr>
            <a:spLocks noChangeShapeType="1"/>
          </p:cNvSpPr>
          <p:nvPr/>
        </p:nvSpPr>
        <p:spPr bwMode="auto">
          <a:xfrm flipV="1">
            <a:off x="11145101" y="5237872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6" name="Line 69"/>
          <p:cNvSpPr>
            <a:spLocks noChangeShapeType="1"/>
          </p:cNvSpPr>
          <p:nvPr/>
        </p:nvSpPr>
        <p:spPr bwMode="auto">
          <a:xfrm>
            <a:off x="11111338" y="7946826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1831586" y="7136672"/>
            <a:ext cx="2520871" cy="1620308"/>
            <a:chOff x="2880" y="2064"/>
            <a:chExt cx="672" cy="576"/>
          </a:xfrm>
        </p:grpSpPr>
        <p:sp>
          <p:nvSpPr>
            <p:cNvPr id="7212" name="Line 71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72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73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1621515" y="5884871"/>
            <a:ext cx="9059380" cy="2723018"/>
            <a:chOff x="3014" y="1418"/>
            <a:chExt cx="2415" cy="968"/>
          </a:xfrm>
        </p:grpSpPr>
        <p:graphicFrame>
          <p:nvGraphicFramePr>
            <p:cNvPr id="7172" name="Object 75"/>
            <p:cNvGraphicFramePr>
              <a:graphicFrameLocks noChangeAspect="1"/>
            </p:cNvGraphicFramePr>
            <p:nvPr/>
          </p:nvGraphicFramePr>
          <p:xfrm>
            <a:off x="3860" y="1761"/>
            <a:ext cx="200" cy="376"/>
          </p:xfrm>
          <a:graphic>
            <a:graphicData uri="http://schemas.openxmlformats.org/presentationml/2006/ole">
              <p:oleObj spid="_x0000_s185348" name="Equation" r:id="rId7" imgW="114120" imgH="215640" progId="Equation.3">
                <p:embed/>
              </p:oleObj>
            </a:graphicData>
          </a:graphic>
        </p:graphicFrame>
        <p:sp>
          <p:nvSpPr>
            <p:cNvPr id="7211" name="Text Box 76"/>
            <p:cNvSpPr txBox="1">
              <a:spLocks noChangeArrowheads="1"/>
            </p:cNvSpPr>
            <p:nvPr/>
          </p:nvSpPr>
          <p:spPr bwMode="auto">
            <a:xfrm>
              <a:off x="3014" y="1418"/>
              <a:ext cx="2415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impulse reception: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           impulse response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                               function</a:t>
              </a:r>
            </a:p>
          </p:txBody>
        </p:sp>
      </p:grpSp>
      <p:sp>
        <p:nvSpPr>
          <p:cNvPr id="7209" name="Text Box 77"/>
          <p:cNvSpPr txBox="1">
            <a:spLocks noChangeArrowheads="1"/>
          </p:cNvSpPr>
          <p:nvPr/>
        </p:nvSpPr>
        <p:spPr bwMode="auto">
          <a:xfrm>
            <a:off x="13527174" y="9010154"/>
            <a:ext cx="7181514" cy="31186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9:47.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7600" b="1" dirty="0" smtClean="0"/>
              <a:t>10:15</a:t>
            </a:r>
            <a:endParaRPr lang="fr-FR" sz="6800" b="1" dirty="0"/>
          </a:p>
        </p:txBody>
      </p:sp>
      <p:sp>
        <p:nvSpPr>
          <p:cNvPr id="7210" name="TextBox 53"/>
          <p:cNvSpPr txBox="1">
            <a:spLocks noChangeArrowheads="1"/>
          </p:cNvSpPr>
          <p:nvPr/>
        </p:nvSpPr>
        <p:spPr bwMode="auto">
          <a:xfrm>
            <a:off x="149766" y="4846367"/>
            <a:ext cx="6282229" cy="45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TA’s: </a:t>
            </a:r>
          </a:p>
          <a:p>
            <a:r>
              <a:rPr lang="en-US" dirty="0" smtClean="0"/>
              <a:t>Carlos Stein</a:t>
            </a:r>
          </a:p>
          <a:p>
            <a:r>
              <a:rPr lang="en-US" dirty="0" err="1" smtClean="0"/>
              <a:t>Hesam</a:t>
            </a:r>
            <a:r>
              <a:rPr lang="en-US" dirty="0" smtClean="0"/>
              <a:t> </a:t>
            </a:r>
            <a:r>
              <a:rPr lang="en-US" dirty="0" err="1" smtClean="0"/>
              <a:t>Setareh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Samuel </a:t>
            </a:r>
            <a:r>
              <a:rPr lang="en-US" dirty="0" err="1" smtClean="0"/>
              <a:t>Muscinelli</a:t>
            </a:r>
            <a:endParaRPr lang="en-US" dirty="0" smtClean="0"/>
          </a:p>
          <a:p>
            <a:r>
              <a:rPr lang="en-US" dirty="0" smtClean="0"/>
              <a:t>Alex </a:t>
            </a:r>
            <a:r>
              <a:rPr lang="en-US" dirty="0" err="1" smtClean="0"/>
              <a:t>Seeholzer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1" y="135026"/>
            <a:ext cx="1403240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Triangle: neuron – electricity - math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200348" y="3847256"/>
          <a:ext cx="1162135" cy="1220788"/>
        </p:xfrm>
        <a:graphic>
          <a:graphicData uri="http://schemas.openxmlformats.org/presentationml/2006/ole">
            <p:oleObj spid="_x0000_s144386" name="Equation" r:id="rId4" imgW="164880" imgH="22860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437" y="1956876"/>
            <a:ext cx="5618369" cy="1485283"/>
            <a:chOff x="672" y="384"/>
            <a:chExt cx="2208" cy="528"/>
          </a:xfrm>
        </p:grpSpPr>
        <p:sp>
          <p:nvSpPr>
            <p:cNvPr id="6195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1264099" y="330713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 flipV="1">
            <a:off x="11804287" y="3037081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 flipH="1" flipV="1">
            <a:off x="11804287" y="303708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597301" y="8884468"/>
          <a:ext cx="8864397" cy="1893172"/>
        </p:xfrm>
        <a:graphic>
          <a:graphicData uri="http://schemas.openxmlformats.org/presentationml/2006/ole">
            <p:oleObj spid="_x0000_s144387" name="Equation" r:id="rId5" imgW="1688760" imgH="393480" progId="Equation.3">
              <p:embed/>
            </p:oleObj>
          </a:graphicData>
        </a:graphic>
      </p:graphicFrame>
      <p:grpSp>
        <p:nvGrpSpPr>
          <p:cNvPr id="3" name="Group 54"/>
          <p:cNvGrpSpPr/>
          <p:nvPr/>
        </p:nvGrpSpPr>
        <p:grpSpPr>
          <a:xfrm flipH="1">
            <a:off x="8148121" y="3124903"/>
            <a:ext cx="3504063" cy="1751905"/>
            <a:chOff x="3276600" y="1371600"/>
            <a:chExt cx="2196881" cy="988665"/>
          </a:xfrm>
        </p:grpSpPr>
        <p:graphicFrame>
          <p:nvGraphicFramePr>
            <p:cNvPr id="56" name="Object 2"/>
            <p:cNvGraphicFramePr>
              <a:graphicFrameLocks noChangeAspect="1"/>
            </p:cNvGraphicFramePr>
            <p:nvPr/>
          </p:nvGraphicFramePr>
          <p:xfrm flipH="1">
            <a:off x="4064701" y="1745903"/>
            <a:ext cx="1408780" cy="614362"/>
          </p:xfrm>
          <a:graphic>
            <a:graphicData uri="http://schemas.openxmlformats.org/presentationml/2006/ole">
              <p:oleObj spid="_x0000_s144388" name="Equation" r:id="rId6" imgW="279360" imgH="203040" progId="Equation.DSMT4">
                <p:embed/>
              </p:oleObj>
            </a:graphicData>
          </a:graphic>
        </p:graphicFrame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1066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H="1" flipV="1">
              <a:off x="3276600" y="1371600"/>
              <a:ext cx="990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4"/>
          <p:cNvGrpSpPr/>
          <p:nvPr/>
        </p:nvGrpSpPr>
        <p:grpSpPr>
          <a:xfrm>
            <a:off x="4386049" y="7282622"/>
            <a:ext cx="5762801" cy="4554175"/>
            <a:chOff x="0" y="4402301"/>
            <a:chExt cx="5762377" cy="4554175"/>
          </a:xfrm>
        </p:grpSpPr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0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2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4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5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7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78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1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sp>
        <p:nvSpPr>
          <p:cNvPr id="86" name="Rounded Rectangle 85"/>
          <p:cNvSpPr/>
          <p:nvPr/>
        </p:nvSpPr>
        <p:spPr bwMode="auto">
          <a:xfrm>
            <a:off x="7916437" y="1539652"/>
            <a:ext cx="7705422" cy="41044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12165221" y="7660332"/>
            <a:ext cx="9219440" cy="41044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V="1">
            <a:off x="9644756" y="5860132"/>
            <a:ext cx="1512279" cy="129614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11733141" y="5932140"/>
            <a:ext cx="936173" cy="136815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10292875" y="7804348"/>
            <a:ext cx="187234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1455691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Pulse input – charge – delta-function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05830" y="3555876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145410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p:oleObj spid="_x0000_s145411" name="Equation" r:id="rId5" imgW="1688760" imgH="393480" progId="Equation.3">
                <p:embed/>
              </p:oleObj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p:oleObj spid="_x0000_s145412" name="Equation" r:id="rId6" imgW="279360" imgH="203040" progId="Equation.DSMT4">
                  <p:embed/>
                </p:oleObj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84616" y="9316516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84615" y="7785346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523864" y="7660332"/>
          <a:ext cx="1220281" cy="1087438"/>
        </p:xfrm>
        <a:graphic>
          <a:graphicData uri="http://schemas.openxmlformats.org/presentationml/2006/ole">
            <p:oleObj spid="_x0000_s145413" name="Equation" r:id="rId7" imgW="279360" imgH="203040" progId="Equation.DSMT4">
              <p:embed/>
            </p:oleObj>
          </a:graphicData>
        </a:graphic>
      </p:graphicFrame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4404396" y="10396636"/>
            <a:ext cx="649060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Pulse </a:t>
            </a:r>
            <a:r>
              <a:rPr lang="en-US" dirty="0">
                <a:solidFill>
                  <a:schemeClr val="accent2"/>
                </a:solidFill>
              </a:rPr>
              <a:t>current </a:t>
            </a:r>
            <a:r>
              <a:rPr lang="en-US" dirty="0" smtClean="0">
                <a:solidFill>
                  <a:schemeClr val="accent2"/>
                </a:solidFill>
              </a:rPr>
              <a:t>input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8715346" y="10396636"/>
          <a:ext cx="4654892" cy="1223962"/>
        </p:xfrm>
        <a:graphic>
          <a:graphicData uri="http://schemas.openxmlformats.org/presentationml/2006/ole">
            <p:oleObj spid="_x0000_s145414" name="Equation" r:id="rId8" imgW="1066680" imgH="228600" progId="Equation.DSMT4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p:oleObj spid="_x0000_s145415" name="Equation" r:id="rId9" imgW="2793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141430" y="135026"/>
            <a:ext cx="7907655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Dirac delta-function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05830" y="3555876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146434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p:oleObj spid="_x0000_s146435" name="Equation" r:id="rId5" imgW="1688760" imgH="393480" progId="Equation.3">
                <p:embed/>
              </p:oleObj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p:oleObj spid="_x0000_s146436" name="Equation" r:id="rId6" imgW="279360" imgH="203040" progId="Equation.DSMT4">
                  <p:embed/>
                </p:oleObj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0875744" y="1971700"/>
          <a:ext cx="4654892" cy="1223962"/>
        </p:xfrm>
        <a:graphic>
          <a:graphicData uri="http://schemas.openxmlformats.org/presentationml/2006/ole">
            <p:oleObj spid="_x0000_s146437" name="Equation" r:id="rId7" imgW="1066680" imgH="228600" progId="Equation.DSMT4">
              <p:embed/>
            </p:oleObj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10875744" y="8565563"/>
          <a:ext cx="7037905" cy="2652713"/>
        </p:xfrm>
        <a:graphic>
          <a:graphicData uri="http://schemas.openxmlformats.org/presentationml/2006/ole">
            <p:oleObj spid="_x0000_s146438" name="Equation" r:id="rId8" imgW="1612800" imgH="495000" progId="Equation.DSMT4">
              <p:embed/>
            </p:oleObj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12049085" y="5746345"/>
          <a:ext cx="4766025" cy="2652713"/>
        </p:xfrm>
        <a:graphic>
          <a:graphicData uri="http://schemas.openxmlformats.org/presentationml/2006/ole">
            <p:oleObj spid="_x0000_s146439" name="Equation" r:id="rId9" imgW="1091880" imgH="495000" progId="Equation.DSMT4">
              <p:embed/>
            </p:oleObj>
          </a:graphicData>
        </a:graphic>
      </p:graphicFrame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11400324" y="5140052"/>
            <a:ext cx="71809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 flipV="1">
            <a:off x="11400323" y="3608882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2"/>
          <p:cNvGraphicFramePr>
            <a:graphicFrameLocks noChangeAspect="1"/>
          </p:cNvGraphicFramePr>
          <p:nvPr/>
        </p:nvGraphicFramePr>
        <p:xfrm>
          <a:off x="9939572" y="3483868"/>
          <a:ext cx="1220281" cy="1087438"/>
        </p:xfrm>
        <a:graphic>
          <a:graphicData uri="http://schemas.openxmlformats.org/presentationml/2006/ole">
            <p:oleObj spid="_x0000_s146440" name="Equation" r:id="rId10" imgW="279360" imgH="203040" progId="Equation.DSMT4">
              <p:embed/>
            </p:oleObj>
          </a:graphicData>
        </a:graphic>
      </p:graphicFrame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19284781" y="4770439"/>
          <a:ext cx="387378" cy="815975"/>
        </p:xfrm>
        <a:graphic>
          <a:graphicData uri="http://schemas.openxmlformats.org/presentationml/2006/ole">
            <p:oleObj spid="_x0000_s146441" name="Equation" r:id="rId11" imgW="8856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Solution of Ex. 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280578" name="Equation" r:id="rId4" imgW="1688760" imgH="393480" progId="Equation.3">
              <p:embed/>
            </p:oleObj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380913" y="7543548"/>
          <a:ext cx="4691062" cy="1943100"/>
        </p:xfrm>
        <a:graphic>
          <a:graphicData uri="http://schemas.openxmlformats.org/presentationml/2006/ole">
            <p:oleObj spid="_x0000_s280579" name="Equation" r:id="rId5" imgW="1079280" imgH="39348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380913" y="4458201"/>
          <a:ext cx="8277225" cy="2257425"/>
        </p:xfrm>
        <a:graphic>
          <a:graphicData uri="http://schemas.openxmlformats.org/presentationml/2006/ole">
            <p:oleObj spid="_x0000_s280580" name="Equation" r:id="rId6" imgW="1904760" imgH="45720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80913" y="6890359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380913" y="3952878"/>
            <a:ext cx="4738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3698" y="9486648"/>
            <a:ext cx="10233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you need to know the solutions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linear differential equations!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686954" y="135026"/>
            <a:ext cx="1832262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Passive membrane, linear differential equation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3195951" y="2254612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147458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p:oleObj spid="_x0000_s147459" name="Equation" r:id="rId5" imgW="1688760" imgH="393480" progId="Equation.3">
                <p:embed/>
              </p:oleObj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p:oleObj spid="_x0000_s147460" name="Equation" r:id="rId6" imgW="279360" imgH="203040" progId="Equation.DSMT4">
                  <p:embed/>
                </p:oleObj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06875" y="5624829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visual </a:t>
            </a:r>
          </a:p>
          <a:p>
            <a:r>
              <a:rPr lang="en-US" sz="5400" dirty="0"/>
              <a:t>cortex</a:t>
            </a:r>
            <a:endParaRPr lang="en-US" sz="16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61937" y="4573904"/>
            <a:ext cx="758573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we recognize?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Models of </a:t>
            </a:r>
            <a:r>
              <a:rPr lang="en-US" dirty="0" err="1" smtClean="0">
                <a:solidFill>
                  <a:srgbClr val="FF0000"/>
                </a:solidFill>
              </a:rPr>
              <a:t>cogntion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Weeks 10-14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686954" y="135026"/>
            <a:ext cx="18322622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Passive membrane, linear differential equation</a:t>
            </a:r>
            <a:endParaRPr lang="en-US" sz="6800" dirty="0">
              <a:solidFill>
                <a:srgbClr val="FFFF00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3195951" y="2254612"/>
            <a:ext cx="7129316" cy="5328592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148482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p:oleObj spid="_x0000_s148483" name="Equation" r:id="rId5" imgW="1688760" imgH="393480" progId="Equation.3">
                <p:embed/>
              </p:oleObj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p:oleObj spid="_x0000_s148484" name="Equation" r:id="rId6" imgW="279360" imgH="203040" progId="Equation.DSMT4">
                  <p:embed/>
                </p:oleObj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extBox 84"/>
          <p:cNvSpPr txBox="1"/>
          <p:nvPr/>
        </p:nvSpPr>
        <p:spPr>
          <a:xfrm>
            <a:off x="1179697" y="1838742"/>
            <a:ext cx="121973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smtClean="0">
                <a:solidFill>
                  <a:srgbClr val="FF0000"/>
                </a:solidFill>
              </a:rPr>
              <a:t>If you have difficulties,</a:t>
            </a:r>
          </a:p>
          <a:p>
            <a:r>
              <a:rPr lang="en-US" sz="8800" i="1" dirty="0" smtClean="0">
                <a:solidFill>
                  <a:srgbClr val="FF0000"/>
                </a:solidFill>
              </a:rPr>
              <a:t>watch lecture 1.2detour.</a:t>
            </a:r>
            <a:endParaRPr lang="en-US" sz="88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79697" y="6371400"/>
            <a:ext cx="1887048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Three </a:t>
            </a:r>
            <a:r>
              <a:rPr lang="en-US" b="1" dirty="0" err="1" smtClean="0"/>
              <a:t>prerequisits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Analysis 1-3</a:t>
            </a:r>
          </a:p>
          <a:p>
            <a:pPr>
              <a:buFontTx/>
              <a:buChar char="-"/>
            </a:pPr>
            <a:r>
              <a:rPr lang="en-US" dirty="0" smtClean="0"/>
              <a:t>Probability/Statistics</a:t>
            </a:r>
          </a:p>
          <a:p>
            <a:pPr>
              <a:buFontTx/>
              <a:buChar char="-"/>
            </a:pPr>
            <a:r>
              <a:rPr lang="en-US" dirty="0" smtClean="0"/>
              <a:t>Differential Equations or Physics 1-3 or Electrical Circuits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Detour</a:t>
            </a:r>
            <a:r>
              <a:rPr lang="fr-CH" sz="4400" dirty="0" smtClean="0">
                <a:latin typeface="Arial Narrow" pitchFamily="34" charset="0"/>
              </a:rPr>
              <a:t>: solution of 1-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linear</a:t>
            </a:r>
            <a:r>
              <a:rPr lang="fr-CH" sz="4400" dirty="0" smtClean="0">
                <a:latin typeface="Arial Narrow" pitchFamily="34" charset="0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     </a:t>
            </a:r>
            <a:r>
              <a:rPr lang="fr-CH" sz="4400" dirty="0" err="1" smtClean="0">
                <a:latin typeface="Arial Narrow" pitchFamily="34" charset="0"/>
              </a:rPr>
              <a:t>differential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683033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3: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Leaky Integrate-and-Fire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16260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887199" y="6761752"/>
            <a:ext cx="9577137" cy="7940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462084" y="3270329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9"/>
          <p:cNvGrpSpPr/>
          <p:nvPr/>
        </p:nvGrpSpPr>
        <p:grpSpPr>
          <a:xfrm>
            <a:off x="13382410" y="4066683"/>
            <a:ext cx="7576600" cy="6029773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150530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p:oleObj spid="_x0000_s150531" name="Equation" r:id="rId5" imgW="1688760" imgH="393480" progId="Equation.3">
                <p:embed/>
              </p:oleObj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639597"/>
          <a:ext cx="7338444" cy="1942539"/>
        </p:xfrm>
        <a:graphic>
          <a:graphicData uri="http://schemas.openxmlformats.org/presentationml/2006/ole">
            <p:oleObj spid="_x0000_s150532" name="Equation" r:id="rId6" imgW="1688760" imgH="393480" progId="Equation.3">
              <p:embed/>
            </p:oleObj>
          </a:graphicData>
        </a:graphic>
      </p:graphicFrame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14956614" y="5442956"/>
          <a:ext cx="869950" cy="740669"/>
        </p:xfrm>
        <a:graphic>
          <a:graphicData uri="http://schemas.openxmlformats.org/presentationml/2006/ole">
            <p:oleObj spid="_x0000_s150533" name="Equation" r:id="rId7" imgW="279360" imgH="203040" progId="Equation.DSMT4">
              <p:embed/>
            </p:oleObj>
          </a:graphicData>
        </a:graphic>
      </p:graphicFrame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5432057" y="8434882"/>
          <a:ext cx="515649" cy="714866"/>
        </p:xfrm>
        <a:graphic>
          <a:graphicData uri="http://schemas.openxmlformats.org/presentationml/2006/ole">
            <p:oleObj spid="_x0000_s150534" name="Equation" r:id="rId8" imgW="164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153077" name="Text Box 53"/>
          <p:cNvSpPr txBox="1">
            <a:spLocks noChangeArrowheads="1"/>
          </p:cNvSpPr>
          <p:nvPr/>
        </p:nvSpPr>
        <p:spPr bwMode="auto">
          <a:xfrm>
            <a:off x="10299638" y="8308405"/>
            <a:ext cx="10679248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-output </a:t>
            </a:r>
            <a:r>
              <a:rPr lang="fr-CH" dirty="0" err="1" smtClean="0"/>
              <a:t>spikes</a:t>
            </a:r>
            <a:r>
              <a:rPr lang="fr-CH" dirty="0" smtClean="0"/>
              <a:t> </a:t>
            </a:r>
            <a:r>
              <a:rPr lang="fr-CH" dirty="0"/>
              <a:t>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after</a:t>
            </a:r>
            <a:r>
              <a:rPr lang="fr-CH" dirty="0" smtClean="0"/>
              <a:t> </a:t>
            </a:r>
            <a:r>
              <a:rPr lang="fr-CH" dirty="0" err="1" smtClean="0"/>
              <a:t>spike</a:t>
            </a:r>
            <a:r>
              <a:rPr lang="fr-CH" dirty="0" smtClean="0"/>
              <a:t>: reset/</a:t>
            </a:r>
            <a:r>
              <a:rPr lang="fr-CH" dirty="0" err="1" smtClean="0"/>
              <a:t>refractoriness</a:t>
            </a:r>
            <a:endParaRPr lang="fr-FR" dirty="0"/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9424242" y="5860132"/>
            <a:ext cx="11855852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spike  causes an EPSP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= excitatory postsynaptic potential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>
            <a:off x="14697657" y="5250532"/>
            <a:ext cx="41913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/>
        </p:nvSpPr>
        <p:spPr bwMode="auto">
          <a:xfrm flipV="1">
            <a:off x="14697657" y="3193132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/>
        </p:nvSpPr>
        <p:spPr bwMode="auto">
          <a:xfrm flipV="1">
            <a:off x="15002480" y="5326732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Freeform 23"/>
          <p:cNvSpPr>
            <a:spLocks/>
          </p:cNvSpPr>
          <p:nvPr/>
        </p:nvSpPr>
        <p:spPr bwMode="auto">
          <a:xfrm>
            <a:off x="15002480" y="4666332"/>
            <a:ext cx="1447906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4697658" y="3574132"/>
            <a:ext cx="4496363" cy="990600"/>
            <a:chOff x="2688" y="1296"/>
            <a:chExt cx="2550" cy="624"/>
          </a:xfrm>
        </p:grpSpPr>
        <p:graphicFrame>
          <p:nvGraphicFramePr>
            <p:cNvPr id="111" name="Object 26"/>
            <p:cNvGraphicFramePr>
              <a:graphicFrameLocks noChangeAspect="1"/>
            </p:cNvGraphicFramePr>
            <p:nvPr/>
          </p:nvGraphicFramePr>
          <p:xfrm>
            <a:off x="4809" y="1296"/>
            <a:ext cx="429" cy="624"/>
          </p:xfrm>
          <a:graphic>
            <a:graphicData uri="http://schemas.openxmlformats.org/presentationml/2006/ole">
              <p:oleObj spid="_x0000_s151554" name="Equation" r:id="rId4" imgW="139680" imgH="177480" progId="Equation.3">
                <p:embed/>
              </p:oleObj>
            </a:graphicData>
          </a:graphic>
        </p:graphicFrame>
        <p:sp>
          <p:nvSpPr>
            <p:cNvPr id="11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5993152" y="5250532"/>
            <a:ext cx="533439" cy="381000"/>
            <a:chOff x="3504" y="2352"/>
            <a:chExt cx="336" cy="240"/>
          </a:xfrm>
        </p:grpSpPr>
        <p:sp>
          <p:nvSpPr>
            <p:cNvPr id="11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993152" y="3878932"/>
            <a:ext cx="762056" cy="1219200"/>
            <a:chOff x="3504" y="1488"/>
            <a:chExt cx="480" cy="768"/>
          </a:xfrm>
        </p:grpSpPr>
        <p:sp>
          <p:nvSpPr>
            <p:cNvPr id="118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6297974" y="1073820"/>
            <a:ext cx="5102602" cy="4786313"/>
            <a:chOff x="3754" y="31"/>
            <a:chExt cx="3214" cy="3015"/>
          </a:xfrm>
        </p:grpSpPr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130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128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3754" y="31"/>
              <a:ext cx="3214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Freeform 54"/>
          <p:cNvSpPr>
            <a:spLocks/>
          </p:cNvSpPr>
          <p:nvPr/>
        </p:nvSpPr>
        <p:spPr bwMode="auto">
          <a:xfrm>
            <a:off x="16753621" y="4021807"/>
            <a:ext cx="1828934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4" name="Object 4"/>
          <p:cNvGraphicFramePr>
            <a:graphicFrameLocks noChangeAspect="1"/>
          </p:cNvGraphicFramePr>
          <p:nvPr/>
        </p:nvGraphicFramePr>
        <p:xfrm>
          <a:off x="12780736" y="2863379"/>
          <a:ext cx="1191580" cy="1668089"/>
        </p:xfrm>
        <a:graphic>
          <a:graphicData uri="http://schemas.openxmlformats.org/presentationml/2006/ole">
            <p:oleObj spid="_x0000_s151555" name="Equation" r:id="rId5" imgW="164880" imgH="228600" progId="Equation.DSMT4">
              <p:embed/>
            </p:oleObj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0643531" y="1827684"/>
            <a:ext cx="3073378" cy="838200"/>
            <a:chOff x="672" y="384"/>
            <a:chExt cx="2208" cy="528"/>
          </a:xfrm>
        </p:grpSpPr>
        <p:sp>
          <p:nvSpPr>
            <p:cNvPr id="136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Freeform 11"/>
          <p:cNvSpPr>
            <a:spLocks/>
          </p:cNvSpPr>
          <p:nvPr/>
        </p:nvSpPr>
        <p:spPr bwMode="auto">
          <a:xfrm>
            <a:off x="9195625" y="2208684"/>
            <a:ext cx="1676523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9195625" y="2056284"/>
            <a:ext cx="1066878" cy="1350963"/>
            <a:chOff x="288" y="528"/>
            <a:chExt cx="672" cy="851"/>
          </a:xfrm>
        </p:grpSpPr>
        <p:sp>
          <p:nvSpPr>
            <p:cNvPr id="144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11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8" name="Line 18"/>
          <p:cNvSpPr>
            <a:spLocks noChangeShapeType="1"/>
          </p:cNvSpPr>
          <p:nvPr/>
        </p:nvSpPr>
        <p:spPr bwMode="auto">
          <a:xfrm flipH="1" flipV="1">
            <a:off x="11862821" y="2437284"/>
            <a:ext cx="106687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19"/>
          <p:cNvSpPr>
            <a:spLocks noChangeShapeType="1"/>
          </p:cNvSpPr>
          <p:nvPr/>
        </p:nvSpPr>
        <p:spPr bwMode="auto">
          <a:xfrm flipH="1" flipV="1">
            <a:off x="11862821" y="2437284"/>
            <a:ext cx="990673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9424242" y="1903884"/>
            <a:ext cx="1676523" cy="1143000"/>
            <a:chOff x="432" y="432"/>
            <a:chExt cx="1056" cy="720"/>
          </a:xfrm>
        </p:grpSpPr>
        <p:sp>
          <p:nvSpPr>
            <p:cNvPr id="151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2472" name="Object 4"/>
          <p:cNvGraphicFramePr>
            <a:graphicFrameLocks noChangeAspect="1"/>
          </p:cNvGraphicFramePr>
          <p:nvPr/>
        </p:nvGraphicFramePr>
        <p:xfrm>
          <a:off x="13972316" y="2043709"/>
          <a:ext cx="1192300" cy="1666875"/>
        </p:xfrm>
        <a:graphic>
          <a:graphicData uri="http://schemas.openxmlformats.org/presentationml/2006/ole">
            <p:oleObj spid="_x0000_s151556" name="Equation" r:id="rId6" imgW="164880" imgH="228600" progId="Equation.DSMT4">
              <p:embed/>
            </p:oleObj>
          </a:graphicData>
        </a:graphic>
      </p:graphicFrame>
      <p:sp>
        <p:nvSpPr>
          <p:cNvPr id="56" name="Title 3"/>
          <p:cNvSpPr txBox="1">
            <a:spLocks/>
          </p:cNvSpPr>
          <p:nvPr/>
        </p:nvSpPr>
        <p:spPr>
          <a:xfrm>
            <a:off x="96253" y="9625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Integrate-and-Fire type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3137" y="6665495"/>
            <a:ext cx="8643713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Simple </a:t>
            </a:r>
          </a:p>
          <a:p>
            <a:r>
              <a:rPr lang="en-US" b="1" i="1" dirty="0" err="1" smtClean="0"/>
              <a:t>Integate</a:t>
            </a:r>
            <a:r>
              <a:rPr lang="en-US" b="1" i="1" dirty="0" smtClean="0"/>
              <a:t>-and-Fire Model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</a:t>
            </a:r>
            <a:r>
              <a:rPr lang="en-US" sz="4800" i="1" dirty="0" smtClean="0"/>
              <a:t>passive membrane </a:t>
            </a:r>
          </a:p>
          <a:p>
            <a:r>
              <a:rPr lang="en-US" sz="4800" i="1" dirty="0" smtClean="0"/>
              <a:t>+ threshold</a:t>
            </a:r>
            <a:endParaRPr lang="en-US" sz="4800" i="1" dirty="0"/>
          </a:p>
        </p:txBody>
      </p:sp>
      <p:sp>
        <p:nvSpPr>
          <p:cNvPr id="58" name="Rectangle 57"/>
          <p:cNvSpPr/>
          <p:nvPr/>
        </p:nvSpPr>
        <p:spPr>
          <a:xfrm>
            <a:off x="96253" y="10119017"/>
            <a:ext cx="9954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Leaky Integrate-and-Fire Model</a:t>
            </a:r>
            <a:endParaRPr lang="en-US" sz="6000" dirty="0">
              <a:solidFill>
                <a:srgbClr val="FF0000"/>
              </a:solidFill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77" grpId="0"/>
      <p:bldP spid="106" grpId="0" animBg="1"/>
      <p:bldP spid="107" grpId="0" animBg="1"/>
      <p:bldP spid="108" grpId="0" animBg="1"/>
      <p:bldP spid="109" grpId="0" animBg="1"/>
      <p:bldP spid="133" grpId="0" animBg="1"/>
      <p:bldP spid="5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8911293" y="3206751"/>
          <a:ext cx="893828" cy="746125"/>
        </p:xfrm>
        <a:graphic>
          <a:graphicData uri="http://schemas.openxmlformats.org/presentationml/2006/ole">
            <p:oleObj spid="_x0000_s152578" name="Equation" r:id="rId4" imgW="126720" imgH="13968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7662" y="1080205"/>
            <a:ext cx="5942110" cy="1485283"/>
            <a:chOff x="672" y="384"/>
            <a:chExt cx="2208" cy="528"/>
          </a:xfrm>
        </p:grpSpPr>
        <p:sp>
          <p:nvSpPr>
            <p:cNvPr id="10330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1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7382551" y="2160412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7382551" y="2160412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7" name="Object 17"/>
          <p:cNvGraphicFramePr>
            <a:graphicFrameLocks noChangeAspect="1"/>
          </p:cNvGraphicFramePr>
          <p:nvPr/>
        </p:nvGraphicFramePr>
        <p:xfrm>
          <a:off x="13437142" y="5150670"/>
          <a:ext cx="750259" cy="1057701"/>
        </p:xfrm>
        <a:graphic>
          <a:graphicData uri="http://schemas.openxmlformats.org/presentationml/2006/ole">
            <p:oleObj spid="_x0000_s152583" name="Equation" r:id="rId5" imgW="114120" imgH="215640" progId="Equation.3">
              <p:embed/>
            </p:oleObj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915745"/>
            <a:ext cx="9640830" cy="945180"/>
            <a:chOff x="2688" y="1296"/>
            <a:chExt cx="2570" cy="336"/>
          </a:xfrm>
        </p:grpSpPr>
        <p:graphicFrame>
          <p:nvGraphicFramePr>
            <p:cNvPr id="1024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52582" name="Equation" r:id="rId6" imgW="139680" imgH="177480" progId="Equation.3">
                <p:embed/>
              </p:oleObj>
            </a:graphicData>
          </a:graphic>
        </p:graphicFrame>
        <p:sp>
          <p:nvSpPr>
            <p:cNvPr id="10328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29078" name="Object 22"/>
          <p:cNvGraphicFramePr>
            <a:graphicFrameLocks noChangeAspect="1"/>
          </p:cNvGraphicFramePr>
          <p:nvPr/>
        </p:nvGraphicFramePr>
        <p:xfrm>
          <a:off x="1595397" y="8371593"/>
          <a:ext cx="8162818" cy="1893174"/>
        </p:xfrm>
        <a:graphic>
          <a:graphicData uri="http://schemas.openxmlformats.org/presentationml/2006/ole">
            <p:oleObj spid="_x0000_s152579" name="Equation" r:id="rId7" imgW="1688760" imgH="393480" progId="Equation.3">
              <p:embed/>
            </p:oleObj>
          </a:graphicData>
        </a:graphic>
      </p:graphicFrame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2024212" y="10201275"/>
          <a:ext cx="3737779" cy="1225550"/>
        </p:xfrm>
        <a:graphic>
          <a:graphicData uri="http://schemas.openxmlformats.org/presentationml/2006/ole">
            <p:oleObj spid="_x0000_s152580" name="Equation" r:id="rId8" imgW="736560" imgH="253800" progId="Equation.DSMT4">
              <p:embed/>
            </p:oleObj>
          </a:graphicData>
        </a:graphic>
      </p:graphicFrame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5856602" y="10204475"/>
            <a:ext cx="370297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 err="1"/>
              <a:t>Fire+reset</a:t>
            </a:r>
            <a:endParaRPr lang="en-US" dirty="0"/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13497162" y="8911696"/>
            <a:ext cx="217852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13816025" y="10396979"/>
            <a:ext cx="340001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3" y="5806105"/>
            <a:ext cx="2520870" cy="1620308"/>
            <a:chOff x="2880" y="2064"/>
            <a:chExt cx="672" cy="576"/>
          </a:xfrm>
        </p:grpSpPr>
        <p:sp>
          <p:nvSpPr>
            <p:cNvPr id="10325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088" name="Line 32"/>
          <p:cNvSpPr>
            <a:spLocks noChangeShapeType="1"/>
          </p:cNvSpPr>
          <p:nvPr/>
        </p:nvSpPr>
        <p:spPr bwMode="auto">
          <a:xfrm flipV="1">
            <a:off x="14585038" y="2835541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29089" name="Line 33"/>
          <p:cNvSpPr>
            <a:spLocks noChangeShapeType="1"/>
          </p:cNvSpPr>
          <p:nvPr/>
        </p:nvSpPr>
        <p:spPr bwMode="auto">
          <a:xfrm>
            <a:off x="14765100" y="432082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4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0322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3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4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5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14945163" y="4860925"/>
            <a:ext cx="201662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4" y="5806105"/>
            <a:ext cx="2520870" cy="1620308"/>
            <a:chOff x="2880" y="2064"/>
            <a:chExt cx="672" cy="576"/>
          </a:xfrm>
        </p:grpSpPr>
        <p:sp>
          <p:nvSpPr>
            <p:cNvPr id="10309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8" name="Rectangle 53"/>
          <p:cNvSpPr>
            <a:spLocks noChangeArrowheads="1"/>
          </p:cNvSpPr>
          <p:nvPr/>
        </p:nvSpPr>
        <p:spPr bwMode="auto">
          <a:xfrm>
            <a:off x="5761991" y="4995952"/>
            <a:ext cx="360124" cy="1215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69" name="Line 54"/>
          <p:cNvSpPr>
            <a:spLocks noChangeShapeType="1"/>
          </p:cNvSpPr>
          <p:nvPr/>
        </p:nvSpPr>
        <p:spPr bwMode="auto">
          <a:xfrm>
            <a:off x="7022425" y="540102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0" name="Line 55"/>
          <p:cNvSpPr>
            <a:spLocks noChangeShapeType="1"/>
          </p:cNvSpPr>
          <p:nvPr/>
        </p:nvSpPr>
        <p:spPr bwMode="auto">
          <a:xfrm>
            <a:off x="7022425" y="5671079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1" name="Oval 56"/>
          <p:cNvSpPr>
            <a:spLocks noChangeArrowheads="1"/>
          </p:cNvSpPr>
          <p:nvPr/>
        </p:nvSpPr>
        <p:spPr bwMode="auto">
          <a:xfrm>
            <a:off x="2208872" y="5401028"/>
            <a:ext cx="864299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2" name="Oval 57"/>
          <p:cNvSpPr>
            <a:spLocks noChangeArrowheads="1"/>
          </p:cNvSpPr>
          <p:nvPr/>
        </p:nvSpPr>
        <p:spPr bwMode="auto">
          <a:xfrm>
            <a:off x="4861680" y="4050772"/>
            <a:ext cx="4415275" cy="337564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pPr algn="ctr"/>
            <a:endParaRPr lang="fr-FR" b="1"/>
          </a:p>
        </p:txBody>
      </p:sp>
      <p:sp>
        <p:nvSpPr>
          <p:cNvPr id="10273" name="Rectangle 58"/>
          <p:cNvSpPr>
            <a:spLocks noChangeArrowheads="1"/>
          </p:cNvSpPr>
          <p:nvPr/>
        </p:nvSpPr>
        <p:spPr bwMode="auto">
          <a:xfrm>
            <a:off x="8282861" y="5130977"/>
            <a:ext cx="900311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0245" name="Object 59"/>
          <p:cNvGraphicFramePr>
            <a:graphicFrameLocks noChangeAspect="1"/>
          </p:cNvGraphicFramePr>
          <p:nvPr/>
        </p:nvGraphicFramePr>
        <p:xfrm>
          <a:off x="8282861" y="5130977"/>
          <a:ext cx="994094" cy="942368"/>
        </p:xfrm>
        <a:graphic>
          <a:graphicData uri="http://schemas.openxmlformats.org/presentationml/2006/ole">
            <p:oleObj spid="_x0000_s152581" name="Equation" r:id="rId9" imgW="139680" imgH="177480" progId="Equation.3">
              <p:embed/>
            </p:oleObj>
          </a:graphicData>
        </a:graphic>
      </p:graphicFrame>
      <p:sp>
        <p:nvSpPr>
          <p:cNvPr id="10274" name="Line 60"/>
          <p:cNvSpPr>
            <a:spLocks noChangeShapeType="1"/>
          </p:cNvSpPr>
          <p:nvPr/>
        </p:nvSpPr>
        <p:spPr bwMode="auto">
          <a:xfrm flipV="1">
            <a:off x="3961368" y="3780719"/>
            <a:ext cx="720249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75" name="Line 61"/>
          <p:cNvSpPr>
            <a:spLocks noChangeShapeType="1"/>
          </p:cNvSpPr>
          <p:nvPr/>
        </p:nvSpPr>
        <p:spPr bwMode="auto">
          <a:xfrm flipV="1">
            <a:off x="2700932" y="3915746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160746" y="6886311"/>
            <a:ext cx="1080373" cy="135026"/>
            <a:chOff x="576" y="2448"/>
            <a:chExt cx="240" cy="48"/>
          </a:xfrm>
        </p:grpSpPr>
        <p:sp>
          <p:nvSpPr>
            <p:cNvPr id="10307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6302177" y="6886311"/>
            <a:ext cx="900311" cy="135026"/>
            <a:chOff x="576" y="2448"/>
            <a:chExt cx="240" cy="48"/>
          </a:xfrm>
        </p:grpSpPr>
        <p:sp>
          <p:nvSpPr>
            <p:cNvPr id="10305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278" name="AutoShape 68"/>
          <p:cNvCxnSpPr>
            <a:cxnSpLocks noChangeShapeType="1"/>
            <a:endCxn id="10274" idx="0"/>
          </p:cNvCxnSpPr>
          <p:nvPr/>
        </p:nvCxnSpPr>
        <p:spPr bwMode="auto">
          <a:xfrm>
            <a:off x="2700933" y="3915745"/>
            <a:ext cx="1260436" cy="25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9" name="Line 69"/>
          <p:cNvSpPr>
            <a:spLocks noChangeShapeType="1"/>
          </p:cNvSpPr>
          <p:nvPr/>
        </p:nvSpPr>
        <p:spPr bwMode="auto">
          <a:xfrm>
            <a:off x="5942053" y="4590875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0" name="Line 70"/>
          <p:cNvSpPr>
            <a:spLocks noChangeShapeType="1"/>
          </p:cNvSpPr>
          <p:nvPr/>
        </p:nvSpPr>
        <p:spPr bwMode="auto">
          <a:xfrm flipV="1">
            <a:off x="7382550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2" name="Line 72"/>
          <p:cNvSpPr>
            <a:spLocks noChangeShapeType="1"/>
          </p:cNvSpPr>
          <p:nvPr/>
        </p:nvSpPr>
        <p:spPr bwMode="auto">
          <a:xfrm>
            <a:off x="5942053" y="6211183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3" name="AutoShape 73"/>
          <p:cNvCxnSpPr>
            <a:cxnSpLocks noChangeShapeType="1"/>
            <a:stCxn id="10279" idx="0"/>
            <a:endCxn id="10280" idx="1"/>
          </p:cNvCxnSpPr>
          <p:nvPr/>
        </p:nvCxnSpPr>
        <p:spPr bwMode="auto">
          <a:xfrm>
            <a:off x="5942052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4" name="AutoShape 74"/>
          <p:cNvCxnSpPr>
            <a:cxnSpLocks noChangeShapeType="1"/>
            <a:stCxn id="10282" idx="1"/>
          </p:cNvCxnSpPr>
          <p:nvPr/>
        </p:nvCxnSpPr>
        <p:spPr bwMode="auto">
          <a:xfrm flipV="1">
            <a:off x="5942053" y="6616258"/>
            <a:ext cx="1440496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5" name="Line 75"/>
          <p:cNvSpPr>
            <a:spLocks noChangeShapeType="1"/>
          </p:cNvSpPr>
          <p:nvPr/>
        </p:nvSpPr>
        <p:spPr bwMode="auto">
          <a:xfrm>
            <a:off x="6662301" y="6616261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6" name="Line 76"/>
          <p:cNvSpPr>
            <a:spLocks noChangeShapeType="1"/>
          </p:cNvSpPr>
          <p:nvPr/>
        </p:nvSpPr>
        <p:spPr bwMode="auto">
          <a:xfrm>
            <a:off x="8462923" y="6076157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cxnSp>
        <p:nvCxnSpPr>
          <p:cNvPr id="10287" name="AutoShape 77"/>
          <p:cNvCxnSpPr>
            <a:cxnSpLocks noChangeShapeType="1"/>
            <a:endCxn id="10286" idx="1"/>
          </p:cNvCxnSpPr>
          <p:nvPr/>
        </p:nvCxnSpPr>
        <p:spPr bwMode="auto">
          <a:xfrm>
            <a:off x="7382549" y="6616258"/>
            <a:ext cx="1080374" cy="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88" name="Line 78"/>
          <p:cNvSpPr>
            <a:spLocks noChangeShapeType="1"/>
          </p:cNvSpPr>
          <p:nvPr/>
        </p:nvSpPr>
        <p:spPr bwMode="auto">
          <a:xfrm>
            <a:off x="8462923" y="4860926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89" name="Line 79"/>
          <p:cNvSpPr>
            <a:spLocks noChangeShapeType="1"/>
          </p:cNvSpPr>
          <p:nvPr/>
        </p:nvSpPr>
        <p:spPr bwMode="auto">
          <a:xfrm>
            <a:off x="7382550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0" name="Line 80"/>
          <p:cNvSpPr>
            <a:spLocks noChangeShapeType="1"/>
          </p:cNvSpPr>
          <p:nvPr/>
        </p:nvSpPr>
        <p:spPr bwMode="auto">
          <a:xfrm flipV="1">
            <a:off x="6662301" y="3915746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1" name="Line 81"/>
          <p:cNvSpPr>
            <a:spLocks noChangeShapeType="1"/>
          </p:cNvSpPr>
          <p:nvPr/>
        </p:nvSpPr>
        <p:spPr bwMode="auto">
          <a:xfrm flipH="1">
            <a:off x="4681617" y="3915745"/>
            <a:ext cx="19806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2" name="Line 82"/>
          <p:cNvSpPr>
            <a:spLocks noChangeShapeType="1"/>
          </p:cNvSpPr>
          <p:nvPr/>
        </p:nvSpPr>
        <p:spPr bwMode="auto">
          <a:xfrm>
            <a:off x="2700932" y="6346209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293" name="Text Box 83"/>
          <p:cNvSpPr txBox="1">
            <a:spLocks noChangeArrowheads="1"/>
          </p:cNvSpPr>
          <p:nvPr/>
        </p:nvSpPr>
        <p:spPr bwMode="auto">
          <a:xfrm>
            <a:off x="2303296" y="5305726"/>
            <a:ext cx="593153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b="1" i="1" dirty="0"/>
              <a:t>I</a:t>
            </a:r>
            <a:endParaRPr lang="en-US" dirty="0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441366" y="1485282"/>
            <a:ext cx="3961368" cy="2025386"/>
            <a:chOff x="288" y="528"/>
            <a:chExt cx="1056" cy="720"/>
          </a:xfrm>
        </p:grpSpPr>
        <p:sp>
          <p:nvSpPr>
            <p:cNvPr id="10297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0301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4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0299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5" name="AutoShape 93"/>
          <p:cNvSpPr>
            <a:spLocks noChangeArrowheads="1"/>
          </p:cNvSpPr>
          <p:nvPr/>
        </p:nvSpPr>
        <p:spPr bwMode="auto">
          <a:xfrm>
            <a:off x="540187" y="8236568"/>
            <a:ext cx="1689958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91" name="Object 8"/>
          <p:cNvGraphicFramePr>
            <a:graphicFrameLocks noChangeAspect="1"/>
          </p:cNvGraphicFramePr>
          <p:nvPr/>
        </p:nvGraphicFramePr>
        <p:xfrm>
          <a:off x="9651519" y="10252620"/>
          <a:ext cx="2943441" cy="1098550"/>
        </p:xfrm>
        <a:graphic>
          <a:graphicData uri="http://schemas.openxmlformats.org/presentationml/2006/ole">
            <p:oleObj spid="_x0000_s152584" name="Equation" r:id="rId10" imgW="457200" imgH="228600" progId="Equation.DSMT4">
              <p:embed/>
            </p:oleObj>
          </a:graphicData>
        </a:graphic>
      </p:graphicFrame>
      <p:sp>
        <p:nvSpPr>
          <p:cNvPr id="92" name="Title 3"/>
          <p:cNvSpPr txBox="1">
            <a:spLocks/>
          </p:cNvSpPr>
          <p:nvPr/>
        </p:nvSpPr>
        <p:spPr>
          <a:xfrm>
            <a:off x="697827" y="59157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7382551" y="6346208"/>
            <a:ext cx="0" cy="2700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382549" y="5713883"/>
            <a:ext cx="8023" cy="4304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Line 55"/>
          <p:cNvSpPr>
            <a:spLocks noChangeShapeType="1"/>
          </p:cNvSpPr>
          <p:nvPr/>
        </p:nvSpPr>
        <p:spPr bwMode="auto">
          <a:xfrm>
            <a:off x="7078573" y="6136298"/>
            <a:ext cx="72024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" name="Line 55"/>
          <p:cNvSpPr>
            <a:spLocks noChangeShapeType="1"/>
          </p:cNvSpPr>
          <p:nvPr/>
        </p:nvSpPr>
        <p:spPr bwMode="auto">
          <a:xfrm>
            <a:off x="7230973" y="6264635"/>
            <a:ext cx="3010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/>
      <p:bldP spid="429071" grpId="0" animBg="1"/>
      <p:bldP spid="429080" grpId="0" autoUpdateAnimBg="0"/>
      <p:bldP spid="429081" grpId="0" autoUpdateAnimBg="0"/>
      <p:bldP spid="429082" grpId="0" autoUpdateAnimBg="0"/>
      <p:bldP spid="429083" grpId="0" autoUpdateAnimBg="0"/>
      <p:bldP spid="429088" grpId="0" animBg="1"/>
      <p:bldP spid="429089" grpId="0" animBg="1"/>
      <p:bldP spid="42910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186925" y="3921372"/>
          <a:ext cx="802777" cy="677942"/>
        </p:xfrm>
        <a:graphic>
          <a:graphicData uri="http://schemas.openxmlformats.org/presentationml/2006/ole">
            <p:oleObj spid="_x0000_s153602" name="Equation" r:id="rId4" imgW="114120" imgH="12672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1130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10301058" y="7488300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1126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53604" name="Equation" r:id="rId5" imgW="139680" imgH="177480" progId="Equation.3">
                <p:embed/>
              </p:oleObj>
            </a:graphicData>
          </a:graphic>
        </p:graphicFrame>
        <p:sp>
          <p:nvSpPr>
            <p:cNvPr id="11307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10137103" y="7853002"/>
            <a:ext cx="8806941" cy="28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11279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 flipH="1">
            <a:off x="4677867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5143029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>
            <a:off x="2464605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2464605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>
            <a:off x="297477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4509057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>
            <a:off x="5529409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>
            <a:off x="2974779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5529409" y="9266140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0" name="Rectangle 31"/>
          <p:cNvSpPr>
            <a:spLocks noChangeArrowheads="1"/>
          </p:cNvSpPr>
          <p:nvPr/>
        </p:nvSpPr>
        <p:spPr bwMode="auto">
          <a:xfrm>
            <a:off x="5360604" y="8371595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2974780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2" name="Line 33"/>
          <p:cNvSpPr>
            <a:spLocks noChangeShapeType="1"/>
          </p:cNvSpPr>
          <p:nvPr/>
        </p:nvSpPr>
        <p:spPr bwMode="auto">
          <a:xfrm>
            <a:off x="2974780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4167690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3488705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3826322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6718572" y="8118421"/>
            <a:ext cx="1361719" cy="127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267" name="Object 38"/>
          <p:cNvGraphicFramePr>
            <a:graphicFrameLocks noChangeAspect="1"/>
          </p:cNvGraphicFramePr>
          <p:nvPr/>
        </p:nvGraphicFramePr>
        <p:xfrm>
          <a:off x="6891133" y="8447546"/>
          <a:ext cx="997844" cy="945180"/>
        </p:xfrm>
        <a:graphic>
          <a:graphicData uri="http://schemas.openxmlformats.org/presentationml/2006/ole">
            <p:oleObj spid="_x0000_s153603" name="Equation" r:id="rId6" imgW="139680" imgH="177480" progId="Equation.3">
              <p:embed/>
            </p:oleObj>
          </a:graphicData>
        </a:graphic>
      </p:graphicFrame>
      <p:sp>
        <p:nvSpPr>
          <p:cNvPr id="11297" name="Line 39"/>
          <p:cNvSpPr>
            <a:spLocks noChangeShapeType="1"/>
          </p:cNvSpPr>
          <p:nvPr/>
        </p:nvSpPr>
        <p:spPr bwMode="auto">
          <a:xfrm>
            <a:off x="7228748" y="7479862"/>
            <a:ext cx="0" cy="638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8" name="Line 40"/>
          <p:cNvSpPr>
            <a:spLocks noChangeShapeType="1"/>
          </p:cNvSpPr>
          <p:nvPr/>
        </p:nvSpPr>
        <p:spPr bwMode="auto">
          <a:xfrm>
            <a:off x="7228748" y="939272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5529411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0" name="Line 42"/>
          <p:cNvSpPr>
            <a:spLocks noChangeShapeType="1"/>
          </p:cNvSpPr>
          <p:nvPr/>
        </p:nvSpPr>
        <p:spPr bwMode="auto">
          <a:xfrm>
            <a:off x="5529411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47" name="Freeform 43"/>
          <p:cNvSpPr>
            <a:spLocks/>
          </p:cNvSpPr>
          <p:nvPr/>
        </p:nvSpPr>
        <p:spPr bwMode="auto">
          <a:xfrm>
            <a:off x="10293556" y="4928439"/>
            <a:ext cx="4932955" cy="2551424"/>
          </a:xfrm>
          <a:custGeom>
            <a:avLst/>
            <a:gdLst>
              <a:gd name="T0" fmla="*/ 0 w 1315"/>
              <a:gd name="T1" fmla="*/ 2147483647 h 907"/>
              <a:gd name="T2" fmla="*/ 2147483647 w 1315"/>
              <a:gd name="T3" fmla="*/ 2147483647 h 907"/>
              <a:gd name="T4" fmla="*/ 2147483647 w 1315"/>
              <a:gd name="T5" fmla="*/ 2147483647 h 907"/>
              <a:gd name="T6" fmla="*/ 2147483647 w 1315"/>
              <a:gd name="T7" fmla="*/ 2147483647 h 907"/>
              <a:gd name="T8" fmla="*/ 2147483647 w 1315"/>
              <a:gd name="T9" fmla="*/ 2147483647 h 907"/>
              <a:gd name="T10" fmla="*/ 2147483647 w 1315"/>
              <a:gd name="T11" fmla="*/ 0 h 9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5"/>
              <a:gd name="T19" fmla="*/ 0 h 907"/>
              <a:gd name="T20" fmla="*/ 1315 w 1315"/>
              <a:gd name="T21" fmla="*/ 907 h 9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5" h="907">
                <a:moveTo>
                  <a:pt x="0" y="907"/>
                </a:moveTo>
                <a:cubicBezTo>
                  <a:pt x="11" y="820"/>
                  <a:pt x="23" y="733"/>
                  <a:pt x="91" y="680"/>
                </a:cubicBezTo>
                <a:cubicBezTo>
                  <a:pt x="159" y="627"/>
                  <a:pt x="295" y="657"/>
                  <a:pt x="408" y="589"/>
                </a:cubicBezTo>
                <a:cubicBezTo>
                  <a:pt x="521" y="521"/>
                  <a:pt x="658" y="347"/>
                  <a:pt x="771" y="272"/>
                </a:cubicBezTo>
                <a:cubicBezTo>
                  <a:pt x="884" y="197"/>
                  <a:pt x="998" y="181"/>
                  <a:pt x="1089" y="136"/>
                </a:cubicBezTo>
                <a:cubicBezTo>
                  <a:pt x="1180" y="91"/>
                  <a:pt x="1278" y="30"/>
                  <a:pt x="131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49" name="Line 45"/>
          <p:cNvSpPr>
            <a:spLocks noChangeShapeType="1"/>
          </p:cNvSpPr>
          <p:nvPr/>
        </p:nvSpPr>
        <p:spPr bwMode="auto">
          <a:xfrm flipV="1">
            <a:off x="15226510" y="4033893"/>
            <a:ext cx="0" cy="765146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917550" name="Line 46"/>
          <p:cNvSpPr>
            <a:spLocks noChangeShapeType="1"/>
          </p:cNvSpPr>
          <p:nvPr/>
        </p:nvSpPr>
        <p:spPr bwMode="auto">
          <a:xfrm>
            <a:off x="15399070" y="4928439"/>
            <a:ext cx="0" cy="2551424"/>
          </a:xfrm>
          <a:prstGeom prst="lin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4" name="Text Box 47"/>
          <p:cNvSpPr txBox="1">
            <a:spLocks noChangeArrowheads="1"/>
          </p:cNvSpPr>
          <p:nvPr/>
        </p:nvSpPr>
        <p:spPr bwMode="auto">
          <a:xfrm>
            <a:off x="9055628" y="1519039"/>
            <a:ext cx="7482988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/>
              <a:t>Time-dependent input</a:t>
            </a:r>
            <a:endParaRPr lang="fr-FR"/>
          </a:p>
        </p:txBody>
      </p:sp>
      <p:sp>
        <p:nvSpPr>
          <p:cNvPr id="917552" name="Freeform 48"/>
          <p:cNvSpPr>
            <a:spLocks/>
          </p:cNvSpPr>
          <p:nvPr/>
        </p:nvSpPr>
        <p:spPr bwMode="auto">
          <a:xfrm>
            <a:off x="15567878" y="6076157"/>
            <a:ext cx="4253970" cy="1403706"/>
          </a:xfrm>
          <a:custGeom>
            <a:avLst/>
            <a:gdLst>
              <a:gd name="T0" fmla="*/ 0 w 1134"/>
              <a:gd name="T1" fmla="*/ 2147483647 h 499"/>
              <a:gd name="T2" fmla="*/ 2147483647 w 1134"/>
              <a:gd name="T3" fmla="*/ 2147483647 h 499"/>
              <a:gd name="T4" fmla="*/ 2147483647 w 1134"/>
              <a:gd name="T5" fmla="*/ 2147483647 h 499"/>
              <a:gd name="T6" fmla="*/ 2147483647 w 1134"/>
              <a:gd name="T7" fmla="*/ 2147483647 h 499"/>
              <a:gd name="T8" fmla="*/ 2147483647 w 1134"/>
              <a:gd name="T9" fmla="*/ 2147483647 h 499"/>
              <a:gd name="T10" fmla="*/ 2147483647 w 1134"/>
              <a:gd name="T11" fmla="*/ 2147483647 h 499"/>
              <a:gd name="T12" fmla="*/ 2147483647 w 1134"/>
              <a:gd name="T13" fmla="*/ 2147483647 h 499"/>
              <a:gd name="T14" fmla="*/ 2147483647 w 1134"/>
              <a:gd name="T15" fmla="*/ 0 h 4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499"/>
              <a:gd name="T26" fmla="*/ 1134 w 1134"/>
              <a:gd name="T27" fmla="*/ 499 h 4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499">
                <a:moveTo>
                  <a:pt x="0" y="499"/>
                </a:moveTo>
                <a:cubicBezTo>
                  <a:pt x="41" y="430"/>
                  <a:pt x="83" y="362"/>
                  <a:pt x="136" y="317"/>
                </a:cubicBezTo>
                <a:cubicBezTo>
                  <a:pt x="189" y="272"/>
                  <a:pt x="265" y="264"/>
                  <a:pt x="318" y="226"/>
                </a:cubicBezTo>
                <a:cubicBezTo>
                  <a:pt x="371" y="188"/>
                  <a:pt x="394" y="97"/>
                  <a:pt x="454" y="90"/>
                </a:cubicBezTo>
                <a:cubicBezTo>
                  <a:pt x="514" y="83"/>
                  <a:pt x="627" y="158"/>
                  <a:pt x="680" y="181"/>
                </a:cubicBezTo>
                <a:cubicBezTo>
                  <a:pt x="733" y="204"/>
                  <a:pt x="710" y="233"/>
                  <a:pt x="771" y="226"/>
                </a:cubicBezTo>
                <a:cubicBezTo>
                  <a:pt x="832" y="219"/>
                  <a:pt x="983" y="174"/>
                  <a:pt x="1043" y="136"/>
                </a:cubicBezTo>
                <a:cubicBezTo>
                  <a:pt x="1103" y="98"/>
                  <a:pt x="1118" y="49"/>
                  <a:pt x="113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10498360" y="5192196"/>
            <a:ext cx="1013903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</a:t>
            </a:r>
            <a:r>
              <a:rPr lang="fr-CH" sz="6800" i="1" dirty="0" err="1" smtClean="0"/>
              <a:t>step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endParaRPr lang="fr-FR" sz="6800" i="1" dirty="0"/>
          </a:p>
        </p:txBody>
      </p:sp>
      <p:sp>
        <p:nvSpPr>
          <p:cNvPr id="51" name="Title 3"/>
          <p:cNvSpPr txBox="1">
            <a:spLocks/>
          </p:cNvSpPr>
          <p:nvPr/>
        </p:nvSpPr>
        <p:spPr>
          <a:xfrm>
            <a:off x="697827" y="35094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47" grpId="0" animBg="1"/>
      <p:bldP spid="917549" grpId="0" animBg="1"/>
      <p:bldP spid="917550" grpId="0" animBg="1"/>
      <p:bldP spid="917552" grpId="0" animBg="1"/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7740918" y="3801056"/>
          <a:ext cx="1020937" cy="862177"/>
        </p:xfrm>
        <a:graphic>
          <a:graphicData uri="http://schemas.openxmlformats.org/presentationml/2006/ole">
            <p:oleObj spid="_x0000_s154626" name="Equation" r:id="rId4" imgW="114120" imgH="12672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4250" y="1952247"/>
            <a:ext cx="8282861" cy="1485283"/>
            <a:chOff x="672" y="384"/>
            <a:chExt cx="2208" cy="528"/>
          </a:xfrm>
        </p:grpSpPr>
        <p:sp>
          <p:nvSpPr>
            <p:cNvPr id="1130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785061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 flipH="1">
            <a:off x="4325246" y="1865044"/>
            <a:ext cx="693989" cy="116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>
            <a:off x="4336498" y="1738457"/>
            <a:ext cx="510176" cy="12771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5" name="Line 14"/>
          <p:cNvSpPr>
            <a:spLocks noChangeShapeType="1"/>
          </p:cNvSpPr>
          <p:nvPr/>
        </p:nvSpPr>
        <p:spPr bwMode="auto">
          <a:xfrm>
            <a:off x="7740916" y="9393692"/>
            <a:ext cx="138665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 flipV="1">
            <a:off x="8761855" y="3907000"/>
            <a:ext cx="0" cy="54866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761857" y="5896562"/>
            <a:ext cx="12845608" cy="945180"/>
            <a:chOff x="2688" y="1296"/>
            <a:chExt cx="2570" cy="336"/>
          </a:xfrm>
        </p:grpSpPr>
        <p:graphicFrame>
          <p:nvGraphicFramePr>
            <p:cNvPr id="1126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54628" name="Equation" r:id="rId5" imgW="139680" imgH="177480" progId="Equation.3">
                <p:embed/>
              </p:oleObj>
            </a:graphicData>
          </a:graphic>
        </p:graphicFrame>
        <p:sp>
          <p:nvSpPr>
            <p:cNvPr id="11307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9" name="Line 20"/>
          <p:cNvSpPr>
            <a:spLocks noChangeShapeType="1"/>
          </p:cNvSpPr>
          <p:nvPr/>
        </p:nvSpPr>
        <p:spPr bwMode="auto">
          <a:xfrm flipH="1">
            <a:off x="5188043" y="17384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5653205" y="13924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 dirty="0"/>
              <a:t>I(t)</a:t>
            </a:r>
            <a:endParaRPr lang="fr-FR" i="1" dirty="0"/>
          </a:p>
        </p:txBody>
      </p:sp>
      <p:sp>
        <p:nvSpPr>
          <p:cNvPr id="11281" name="Line 22"/>
          <p:cNvSpPr>
            <a:spLocks noChangeShapeType="1"/>
          </p:cNvSpPr>
          <p:nvPr/>
        </p:nvSpPr>
        <p:spPr bwMode="auto">
          <a:xfrm flipH="1">
            <a:off x="3318081" y="6076157"/>
            <a:ext cx="341367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2" name="Text Box 23"/>
          <p:cNvSpPr txBox="1">
            <a:spLocks noChangeArrowheads="1"/>
          </p:cNvSpPr>
          <p:nvPr/>
        </p:nvSpPr>
        <p:spPr bwMode="auto">
          <a:xfrm>
            <a:off x="3783243" y="5730154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/>
              <a:t>I(t)</a:t>
            </a:r>
            <a:endParaRPr lang="fr-FR" i="1"/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>
            <a:off x="1104818" y="8500993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4" name="Line 25"/>
          <p:cNvSpPr>
            <a:spLocks noChangeShapeType="1"/>
          </p:cNvSpPr>
          <p:nvPr/>
        </p:nvSpPr>
        <p:spPr bwMode="auto">
          <a:xfrm>
            <a:off x="1104818" y="8883566"/>
            <a:ext cx="102410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5" name="Line 26"/>
          <p:cNvSpPr>
            <a:spLocks noChangeShapeType="1"/>
          </p:cNvSpPr>
          <p:nvPr/>
        </p:nvSpPr>
        <p:spPr bwMode="auto">
          <a:xfrm>
            <a:off x="1614993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3149271" y="6585319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7" name="Line 28"/>
          <p:cNvSpPr>
            <a:spLocks noChangeShapeType="1"/>
          </p:cNvSpPr>
          <p:nvPr/>
        </p:nvSpPr>
        <p:spPr bwMode="auto">
          <a:xfrm>
            <a:off x="4169623" y="7479863"/>
            <a:ext cx="0" cy="1021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8" name="Line 29"/>
          <p:cNvSpPr>
            <a:spLocks noChangeShapeType="1"/>
          </p:cNvSpPr>
          <p:nvPr/>
        </p:nvSpPr>
        <p:spPr bwMode="auto">
          <a:xfrm>
            <a:off x="1614993" y="8883568"/>
            <a:ext cx="0" cy="10211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89" name="Line 30"/>
          <p:cNvSpPr>
            <a:spLocks noChangeShapeType="1"/>
          </p:cNvSpPr>
          <p:nvPr/>
        </p:nvSpPr>
        <p:spPr bwMode="auto">
          <a:xfrm>
            <a:off x="4169623" y="9266140"/>
            <a:ext cx="0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0" name="Rectangle 31"/>
          <p:cNvSpPr>
            <a:spLocks noChangeArrowheads="1"/>
          </p:cNvSpPr>
          <p:nvPr/>
        </p:nvSpPr>
        <p:spPr bwMode="auto">
          <a:xfrm>
            <a:off x="4000818" y="8371595"/>
            <a:ext cx="337617" cy="89454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1291" name="Line 32"/>
          <p:cNvSpPr>
            <a:spLocks noChangeShapeType="1"/>
          </p:cNvSpPr>
          <p:nvPr/>
        </p:nvSpPr>
        <p:spPr bwMode="auto">
          <a:xfrm>
            <a:off x="1614994" y="7479862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2" name="Line 33"/>
          <p:cNvSpPr>
            <a:spLocks noChangeShapeType="1"/>
          </p:cNvSpPr>
          <p:nvPr/>
        </p:nvSpPr>
        <p:spPr bwMode="auto">
          <a:xfrm>
            <a:off x="1614994" y="9904699"/>
            <a:ext cx="25546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3" name="Line 34"/>
          <p:cNvSpPr>
            <a:spLocks noChangeShapeType="1"/>
          </p:cNvSpPr>
          <p:nvPr/>
        </p:nvSpPr>
        <p:spPr bwMode="auto">
          <a:xfrm>
            <a:off x="2807904" y="9904699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4" name="Line 35"/>
          <p:cNvSpPr>
            <a:spLocks noChangeShapeType="1"/>
          </p:cNvSpPr>
          <p:nvPr/>
        </p:nvSpPr>
        <p:spPr bwMode="auto">
          <a:xfrm>
            <a:off x="2128919" y="10287271"/>
            <a:ext cx="1189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5" name="Line 36"/>
          <p:cNvSpPr>
            <a:spLocks noChangeShapeType="1"/>
          </p:cNvSpPr>
          <p:nvPr/>
        </p:nvSpPr>
        <p:spPr bwMode="auto">
          <a:xfrm>
            <a:off x="2466536" y="10413857"/>
            <a:ext cx="6827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6" name="Rectangle 37"/>
          <p:cNvSpPr>
            <a:spLocks noChangeArrowheads="1"/>
          </p:cNvSpPr>
          <p:nvPr/>
        </p:nvSpPr>
        <p:spPr bwMode="auto">
          <a:xfrm>
            <a:off x="5358786" y="8118421"/>
            <a:ext cx="1361719" cy="127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1267" name="Object 38"/>
          <p:cNvGraphicFramePr>
            <a:graphicFrameLocks noChangeAspect="1"/>
          </p:cNvGraphicFramePr>
          <p:nvPr/>
        </p:nvGraphicFramePr>
        <p:xfrm>
          <a:off x="5531347" y="8447546"/>
          <a:ext cx="997844" cy="945180"/>
        </p:xfrm>
        <a:graphic>
          <a:graphicData uri="http://schemas.openxmlformats.org/presentationml/2006/ole">
            <p:oleObj spid="_x0000_s154627" name="Equation" r:id="rId6" imgW="139680" imgH="177480" progId="Equation.3">
              <p:embed/>
            </p:oleObj>
          </a:graphicData>
        </a:graphic>
      </p:graphicFrame>
      <p:sp>
        <p:nvSpPr>
          <p:cNvPr id="11297" name="Line 39"/>
          <p:cNvSpPr>
            <a:spLocks noChangeShapeType="1"/>
          </p:cNvSpPr>
          <p:nvPr/>
        </p:nvSpPr>
        <p:spPr bwMode="auto">
          <a:xfrm>
            <a:off x="5868961" y="7479862"/>
            <a:ext cx="0" cy="6385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8" name="Line 40"/>
          <p:cNvSpPr>
            <a:spLocks noChangeShapeType="1"/>
          </p:cNvSpPr>
          <p:nvPr/>
        </p:nvSpPr>
        <p:spPr bwMode="auto">
          <a:xfrm>
            <a:off x="5868961" y="939272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299" name="Line 41"/>
          <p:cNvSpPr>
            <a:spLocks noChangeShapeType="1"/>
          </p:cNvSpPr>
          <p:nvPr/>
        </p:nvSpPr>
        <p:spPr bwMode="auto">
          <a:xfrm>
            <a:off x="4169624" y="7479862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0" name="Line 42"/>
          <p:cNvSpPr>
            <a:spLocks noChangeShapeType="1"/>
          </p:cNvSpPr>
          <p:nvPr/>
        </p:nvSpPr>
        <p:spPr bwMode="auto">
          <a:xfrm>
            <a:off x="4169624" y="9904699"/>
            <a:ext cx="1699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02" tIns="96451" rIns="192902" bIns="96451"/>
          <a:lstStyle/>
          <a:p>
            <a:endParaRPr lang="en-US"/>
          </a:p>
        </p:txBody>
      </p:sp>
      <p:sp>
        <p:nvSpPr>
          <p:cNvPr id="11304" name="Text Box 47"/>
          <p:cNvSpPr txBox="1">
            <a:spLocks noChangeArrowheads="1"/>
          </p:cNvSpPr>
          <p:nvPr/>
        </p:nvSpPr>
        <p:spPr bwMode="auto">
          <a:xfrm>
            <a:off x="9055630" y="1519040"/>
            <a:ext cx="9510530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dirty="0" smtClean="0"/>
              <a:t>CONSTANT input/</a:t>
            </a:r>
            <a:r>
              <a:rPr lang="fr-CH" dirty="0" err="1" smtClean="0"/>
              <a:t>step</a:t>
            </a:r>
            <a:r>
              <a:rPr lang="fr-CH" dirty="0" smtClean="0"/>
              <a:t> input</a:t>
            </a:r>
            <a:endParaRPr lang="fr-FR" dirty="0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7740916" y="11690447"/>
            <a:ext cx="138665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8761855" y="10286875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7230449" y="10031680"/>
            <a:ext cx="128404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i="1" dirty="0"/>
              <a:t>I(t)</a:t>
            </a:r>
            <a:endParaRPr lang="fr-FR" i="1" dirty="0"/>
          </a:p>
        </p:txBody>
      </p:sp>
      <p:sp>
        <p:nvSpPr>
          <p:cNvPr id="46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1.3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Leaky Integrate-and-Fire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1104817" y="334269"/>
            <a:ext cx="14646680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/>
              <a:t>Leaky </a:t>
            </a:r>
            <a:r>
              <a:rPr lang="en-US" sz="6800" dirty="0" smtClean="0"/>
              <a:t>Integrate-and-Fire Model (LIF)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134489" y="1814408"/>
          <a:ext cx="8136561" cy="2083824"/>
        </p:xfrm>
        <a:graphic>
          <a:graphicData uri="http://schemas.openxmlformats.org/presentationml/2006/ole">
            <p:oleObj spid="_x0000_s155650" name="Equation" r:id="rId4" imgW="1371600" imgH="355320" progId="Equation.3">
              <p:embed/>
            </p:oleObj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14329949" y="1609056"/>
            <a:ext cx="148762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/>
              <a:t>LIF</a:t>
            </a:r>
            <a:endParaRPr lang="fr-FR" b="1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788171" y="2284189"/>
            <a:ext cx="6002068" cy="2855228"/>
            <a:chOff x="1789" y="3441"/>
            <a:chExt cx="1600" cy="1015"/>
          </a:xfrm>
        </p:grpSpPr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2838" y="3441"/>
            <a:ext cx="486" cy="391"/>
          </p:xfrm>
          <a:graphic>
            <a:graphicData uri="http://schemas.openxmlformats.org/presentationml/2006/ole">
              <p:oleObj spid="_x0000_s155653" name="Equation" r:id="rId5" imgW="457200" imgH="228600" progId="Equation.DSMT4">
                <p:embed/>
              </p:oleObj>
            </a:graphicData>
          </a:graphic>
        </p:graphicFrame>
        <p:sp>
          <p:nvSpPr>
            <p:cNvPr id="12349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1600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</a:t>
              </a:r>
              <a:r>
                <a:rPr lang="fr-CH" dirty="0" smtClean="0"/>
                <a:t>  </a:t>
              </a:r>
            </a:p>
            <a:p>
              <a:endParaRPr lang="fr-CH" dirty="0"/>
            </a:p>
            <a:p>
              <a:r>
                <a:rPr lang="fr-CH" dirty="0" smtClean="0"/>
                <a:t>                  ‘</a:t>
              </a:r>
              <a:r>
                <a:rPr lang="fr-CH" dirty="0" err="1" smtClean="0"/>
                <a:t>Firing</a:t>
              </a:r>
              <a:r>
                <a:rPr lang="fr-CH" dirty="0" smtClean="0"/>
                <a:t>’</a:t>
              </a:r>
              <a:endParaRPr lang="fr-FR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5089" y="4672453"/>
            <a:ext cx="11400189" cy="3060583"/>
            <a:chOff x="2995" y="3249"/>
            <a:chExt cx="2470" cy="1088"/>
          </a:xfrm>
        </p:grpSpPr>
        <p:sp>
          <p:nvSpPr>
            <p:cNvPr id="12331" name="Text Box 11"/>
            <p:cNvSpPr txBox="1">
              <a:spLocks noChangeArrowheads="1"/>
            </p:cNvSpPr>
            <p:nvPr/>
          </p:nvSpPr>
          <p:spPr bwMode="auto">
            <a:xfrm>
              <a:off x="2995" y="3462"/>
              <a:ext cx="12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2292" name="Object 1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p:oleObj spid="_x0000_s155652" name="Equation" r:id="rId6" imgW="139680" imgH="177480" progId="Equation.3">
                <p:embed/>
              </p:oleObj>
            </a:graphicData>
          </a:graphic>
        </p:graphicFrame>
        <p:sp>
          <p:nvSpPr>
            <p:cNvPr id="12332" name="Text Box 13"/>
            <p:cNvSpPr txBox="1">
              <a:spLocks noChangeArrowheads="1"/>
            </p:cNvSpPr>
            <p:nvPr/>
          </p:nvSpPr>
          <p:spPr bwMode="auto">
            <a:xfrm>
              <a:off x="3515" y="3249"/>
              <a:ext cx="146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/>
                <a:t>Repetitive</a:t>
              </a:r>
              <a:r>
                <a:rPr lang="fr-CH" dirty="0"/>
                <a:t>, </a:t>
              </a:r>
              <a:r>
                <a:rPr lang="fr-CH" dirty="0" err="1"/>
                <a:t>current</a:t>
              </a:r>
              <a:r>
                <a:rPr lang="fr-CH" dirty="0"/>
                <a:t> I</a:t>
              </a:r>
              <a:r>
                <a:rPr lang="fr-CH" sz="3000" dirty="0"/>
                <a:t>0</a:t>
              </a:r>
              <a:endParaRPr lang="fr-FR" sz="3000" dirty="0"/>
            </a:p>
          </p:txBody>
        </p:sp>
        <p:sp>
          <p:nvSpPr>
            <p:cNvPr id="12333" name="Line 1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5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Text Box 16"/>
            <p:cNvSpPr txBox="1">
              <a:spLocks noChangeArrowheads="1"/>
            </p:cNvSpPr>
            <p:nvPr/>
          </p:nvSpPr>
          <p:spPr bwMode="auto">
            <a:xfrm>
              <a:off x="5296" y="3991"/>
              <a:ext cx="8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2336" name="Freeform 17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18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19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20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21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22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23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24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25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26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27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28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29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23898" y="7609262"/>
            <a:ext cx="9847152" cy="3060583"/>
            <a:chOff x="2995" y="3249"/>
            <a:chExt cx="2625" cy="1088"/>
          </a:xfrm>
        </p:grpSpPr>
        <p:sp>
          <p:nvSpPr>
            <p:cNvPr id="12313" name="Text Box 34"/>
            <p:cNvSpPr txBox="1">
              <a:spLocks noChangeArrowheads="1"/>
            </p:cNvSpPr>
            <p:nvPr/>
          </p:nvSpPr>
          <p:spPr bwMode="auto">
            <a:xfrm>
              <a:off x="2995" y="3462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2291" name="Object 35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p:oleObj spid="_x0000_s155651" name="Equation" r:id="rId7" imgW="139680" imgH="177480" progId="Equation.3">
                <p:embed/>
              </p:oleObj>
            </a:graphicData>
          </a:graphic>
        </p:graphicFrame>
        <p:sp>
          <p:nvSpPr>
            <p:cNvPr id="12314" name="Text Box 36"/>
            <p:cNvSpPr txBox="1">
              <a:spLocks noChangeArrowheads="1"/>
            </p:cNvSpPr>
            <p:nvPr/>
          </p:nvSpPr>
          <p:spPr bwMode="auto">
            <a:xfrm>
              <a:off x="3515" y="3249"/>
              <a:ext cx="210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/>
                <a:t>Repetitive</a:t>
              </a:r>
              <a:r>
                <a:rPr lang="fr-CH" dirty="0"/>
                <a:t>, </a:t>
              </a:r>
              <a:r>
                <a:rPr lang="fr-CH" dirty="0" err="1"/>
                <a:t>current</a:t>
              </a:r>
              <a:r>
                <a:rPr lang="fr-CH" dirty="0"/>
                <a:t> I</a:t>
              </a:r>
              <a:r>
                <a:rPr lang="fr-CH" sz="3000" dirty="0"/>
                <a:t>1</a:t>
              </a:r>
              <a:r>
                <a:rPr lang="fr-CH" dirty="0"/>
                <a:t>&gt; I</a:t>
              </a:r>
              <a:r>
                <a:rPr lang="fr-CH" sz="3000" dirty="0"/>
                <a:t>0 </a:t>
              </a:r>
              <a:endParaRPr lang="fr-FR" sz="3000" dirty="0"/>
            </a:p>
          </p:txBody>
        </p:sp>
        <p:sp>
          <p:nvSpPr>
            <p:cNvPr id="12315" name="Line 37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38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Text Box 39"/>
            <p:cNvSpPr txBox="1">
              <a:spLocks noChangeArrowheads="1"/>
            </p:cNvSpPr>
            <p:nvPr/>
          </p:nvSpPr>
          <p:spPr bwMode="auto">
            <a:xfrm>
              <a:off x="5296" y="3991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2318" name="Freeform 40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41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42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43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44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45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46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7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8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49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50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51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52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870781" y="5521991"/>
            <a:ext cx="1357969" cy="970497"/>
            <a:chOff x="1565" y="1963"/>
            <a:chExt cx="362" cy="345"/>
          </a:xfrm>
        </p:grpSpPr>
        <p:sp>
          <p:nvSpPr>
            <p:cNvPr id="12311" name="Line 53"/>
            <p:cNvSpPr>
              <a:spLocks noChangeShapeType="1"/>
            </p:cNvSpPr>
            <p:nvPr/>
          </p:nvSpPr>
          <p:spPr bwMode="auto">
            <a:xfrm>
              <a:off x="1565" y="1979"/>
              <a:ext cx="36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Text Box 54"/>
            <p:cNvSpPr txBox="1">
              <a:spLocks noChangeArrowheads="1"/>
            </p:cNvSpPr>
            <p:nvPr/>
          </p:nvSpPr>
          <p:spPr bwMode="auto">
            <a:xfrm>
              <a:off x="1610" y="1963"/>
              <a:ext cx="18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>
                  <a:solidFill>
                    <a:schemeClr val="accent2"/>
                  </a:solidFill>
                </a:rPr>
                <a:t>T</a:t>
              </a:r>
              <a:endParaRPr lang="fr-FR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2945724" y="6495300"/>
            <a:ext cx="8357887" cy="4022640"/>
            <a:chOff x="3451" y="2309"/>
            <a:chExt cx="2228" cy="1430"/>
          </a:xfrm>
        </p:grpSpPr>
        <p:sp>
          <p:nvSpPr>
            <p:cNvPr id="12303" name="Line 56"/>
            <p:cNvSpPr>
              <a:spLocks noChangeShapeType="1"/>
            </p:cNvSpPr>
            <p:nvPr/>
          </p:nvSpPr>
          <p:spPr bwMode="auto">
            <a:xfrm flipV="1">
              <a:off x="3833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57"/>
            <p:cNvSpPr>
              <a:spLocks noChangeShapeType="1"/>
            </p:cNvSpPr>
            <p:nvPr/>
          </p:nvSpPr>
          <p:spPr bwMode="auto">
            <a:xfrm>
              <a:off x="3833" y="3521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Text Box 58"/>
            <p:cNvSpPr txBox="1">
              <a:spLocks noChangeArrowheads="1"/>
            </p:cNvSpPr>
            <p:nvPr/>
          </p:nvSpPr>
          <p:spPr bwMode="auto">
            <a:xfrm>
              <a:off x="5329" y="3394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I</a:t>
              </a:r>
              <a:endParaRPr lang="fr-FR" i="1" dirty="0"/>
            </a:p>
          </p:txBody>
        </p:sp>
        <p:sp>
          <p:nvSpPr>
            <p:cNvPr id="12306" name="Freeform 59"/>
            <p:cNvSpPr>
              <a:spLocks/>
            </p:cNvSpPr>
            <p:nvPr/>
          </p:nvSpPr>
          <p:spPr bwMode="auto">
            <a:xfrm>
              <a:off x="4195" y="2795"/>
              <a:ext cx="726" cy="726"/>
            </a:xfrm>
            <a:custGeom>
              <a:avLst/>
              <a:gdLst>
                <a:gd name="T0" fmla="*/ 0 w 273"/>
                <a:gd name="T1" fmla="*/ 1240 h 635"/>
                <a:gd name="T2" fmla="*/ 12113 w 273"/>
                <a:gd name="T3" fmla="*/ 532 h 635"/>
                <a:gd name="T4" fmla="*/ 36316 w 273"/>
                <a:gd name="T5" fmla="*/ 0 h 635"/>
                <a:gd name="T6" fmla="*/ 0 60000 65536"/>
                <a:gd name="T7" fmla="*/ 0 60000 65536"/>
                <a:gd name="T8" fmla="*/ 0 60000 65536"/>
                <a:gd name="T9" fmla="*/ 0 w 273"/>
                <a:gd name="T10" fmla="*/ 0 h 635"/>
                <a:gd name="T11" fmla="*/ 273 w 273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635">
                  <a:moveTo>
                    <a:pt x="0" y="635"/>
                  </a:moveTo>
                  <a:cubicBezTo>
                    <a:pt x="22" y="506"/>
                    <a:pt x="45" y="378"/>
                    <a:pt x="91" y="272"/>
                  </a:cubicBezTo>
                  <a:cubicBezTo>
                    <a:pt x="137" y="166"/>
                    <a:pt x="205" y="83"/>
                    <a:pt x="27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Text Box 60"/>
            <p:cNvSpPr txBox="1">
              <a:spLocks noChangeArrowheads="1"/>
            </p:cNvSpPr>
            <p:nvPr/>
          </p:nvSpPr>
          <p:spPr bwMode="auto">
            <a:xfrm>
              <a:off x="3451" y="2354"/>
              <a:ext cx="33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1/T</a:t>
              </a:r>
              <a:endParaRPr lang="fr-FR"/>
            </a:p>
          </p:txBody>
        </p:sp>
        <p:sp>
          <p:nvSpPr>
            <p:cNvPr id="12308" name="Text Box 61"/>
            <p:cNvSpPr txBox="1">
              <a:spLocks noChangeArrowheads="1"/>
            </p:cNvSpPr>
            <p:nvPr/>
          </p:nvSpPr>
          <p:spPr bwMode="auto">
            <a:xfrm>
              <a:off x="4047" y="2309"/>
              <a:ext cx="163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>
                  <a:solidFill>
                    <a:schemeClr val="accent2"/>
                  </a:solidFill>
                </a:rPr>
                <a:t>frequency</a:t>
              </a:r>
              <a:r>
                <a:rPr lang="fr-CH" dirty="0">
                  <a:solidFill>
                    <a:schemeClr val="accent2"/>
                  </a:solidFill>
                </a:rPr>
                <a:t>-</a:t>
              </a:r>
              <a:r>
                <a:rPr lang="fr-CH" dirty="0" err="1">
                  <a:solidFill>
                    <a:schemeClr val="accent2"/>
                  </a:solidFill>
                </a:rPr>
                <a:t>current</a:t>
              </a:r>
              <a:r>
                <a:rPr lang="fr-CH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fr-CH" dirty="0">
                  <a:solidFill>
                    <a:schemeClr val="accent2"/>
                  </a:solidFill>
                </a:rPr>
                <a:t>    relation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2309" name="Line 62"/>
            <p:cNvSpPr>
              <a:spLocks noChangeShapeType="1"/>
            </p:cNvSpPr>
            <p:nvPr/>
          </p:nvSpPr>
          <p:spPr bwMode="auto">
            <a:xfrm flipV="1">
              <a:off x="4286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63"/>
            <p:cNvSpPr>
              <a:spLocks noChangeShapeType="1"/>
            </p:cNvSpPr>
            <p:nvPr/>
          </p:nvSpPr>
          <p:spPr bwMode="auto">
            <a:xfrm flipV="1">
              <a:off x="4513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29079" name="Object 23"/>
          <p:cNvGraphicFramePr>
            <a:graphicFrameLocks noChangeAspect="1"/>
          </p:cNvGraphicFramePr>
          <p:nvPr/>
        </p:nvGraphicFramePr>
        <p:xfrm>
          <a:off x="13526234" y="2362584"/>
          <a:ext cx="2860777" cy="1034026"/>
        </p:xfrm>
        <a:graphic>
          <a:graphicData uri="http://schemas.openxmlformats.org/presentationml/2006/ole">
            <p:oleObj spid="_x0000_s155654" name="Equation" r:id="rId8" imgW="736560" imgH="253800" progId="Equation.DSMT4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 rot="-660000">
            <a:off x="16444140" y="8430849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f-I curve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First week, Exercise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639597"/>
          <a:ext cx="7338444" cy="1942539"/>
        </p:xfrm>
        <a:graphic>
          <a:graphicData uri="http://schemas.openxmlformats.org/presentationml/2006/ole">
            <p:oleObj spid="_x0000_s156674" name="Equation" r:id="rId4" imgW="1688760" imgH="393480" progId="Equation.3">
              <p:embed/>
            </p:oleObj>
          </a:graphicData>
        </a:graphic>
      </p:graphicFrame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2945723" y="4537915"/>
            <a:ext cx="8046529" cy="4945315"/>
            <a:chOff x="3451" y="1981"/>
            <a:chExt cx="2145" cy="1758"/>
          </a:xfrm>
        </p:grpSpPr>
        <p:sp>
          <p:nvSpPr>
            <p:cNvPr id="53" name="Line 56"/>
            <p:cNvSpPr>
              <a:spLocks noChangeShapeType="1"/>
            </p:cNvSpPr>
            <p:nvPr/>
          </p:nvSpPr>
          <p:spPr bwMode="auto">
            <a:xfrm flipV="1">
              <a:off x="3833" y="2432"/>
              <a:ext cx="0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>
              <a:off x="3833" y="3521"/>
              <a:ext cx="1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5329" y="3394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I</a:t>
              </a:r>
              <a:endParaRPr lang="fr-FR" i="1" dirty="0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>
              <a:off x="4195" y="2795"/>
              <a:ext cx="726" cy="726"/>
            </a:xfrm>
            <a:custGeom>
              <a:avLst/>
              <a:gdLst>
                <a:gd name="T0" fmla="*/ 0 w 273"/>
                <a:gd name="T1" fmla="*/ 1240 h 635"/>
                <a:gd name="T2" fmla="*/ 12113 w 273"/>
                <a:gd name="T3" fmla="*/ 532 h 635"/>
                <a:gd name="T4" fmla="*/ 36316 w 273"/>
                <a:gd name="T5" fmla="*/ 0 h 635"/>
                <a:gd name="T6" fmla="*/ 0 60000 65536"/>
                <a:gd name="T7" fmla="*/ 0 60000 65536"/>
                <a:gd name="T8" fmla="*/ 0 60000 65536"/>
                <a:gd name="T9" fmla="*/ 0 w 273"/>
                <a:gd name="T10" fmla="*/ 0 h 635"/>
                <a:gd name="T11" fmla="*/ 273 w 273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635">
                  <a:moveTo>
                    <a:pt x="0" y="635"/>
                  </a:moveTo>
                  <a:cubicBezTo>
                    <a:pt x="22" y="506"/>
                    <a:pt x="45" y="378"/>
                    <a:pt x="91" y="272"/>
                  </a:cubicBezTo>
                  <a:cubicBezTo>
                    <a:pt x="137" y="166"/>
                    <a:pt x="205" y="83"/>
                    <a:pt x="27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60"/>
            <p:cNvSpPr txBox="1">
              <a:spLocks noChangeArrowheads="1"/>
            </p:cNvSpPr>
            <p:nvPr/>
          </p:nvSpPr>
          <p:spPr bwMode="auto">
            <a:xfrm>
              <a:off x="3451" y="2354"/>
              <a:ext cx="33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1/T</a:t>
              </a:r>
              <a:endParaRPr lang="fr-FR"/>
            </a:p>
          </p:txBody>
        </p:sp>
        <p:sp>
          <p:nvSpPr>
            <p:cNvPr id="92" name="Text Box 61"/>
            <p:cNvSpPr txBox="1">
              <a:spLocks noChangeArrowheads="1"/>
            </p:cNvSpPr>
            <p:nvPr/>
          </p:nvSpPr>
          <p:spPr bwMode="auto">
            <a:xfrm>
              <a:off x="3964" y="1981"/>
              <a:ext cx="1632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>
                  <a:solidFill>
                    <a:schemeClr val="accent2"/>
                  </a:solidFill>
                </a:rPr>
                <a:t>frequency</a:t>
              </a:r>
              <a:r>
                <a:rPr lang="fr-CH" dirty="0">
                  <a:solidFill>
                    <a:schemeClr val="accent2"/>
                  </a:solidFill>
                </a:rPr>
                <a:t>-</a:t>
              </a:r>
              <a:r>
                <a:rPr lang="fr-CH" dirty="0" err="1">
                  <a:solidFill>
                    <a:schemeClr val="accent2"/>
                  </a:solidFill>
                </a:rPr>
                <a:t>current</a:t>
              </a:r>
              <a:r>
                <a:rPr lang="fr-CH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fr-CH" dirty="0">
                  <a:solidFill>
                    <a:schemeClr val="accent2"/>
                  </a:solidFill>
                </a:rPr>
                <a:t>    relation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93" name="Line 62"/>
            <p:cNvSpPr>
              <a:spLocks noChangeShapeType="1"/>
            </p:cNvSpPr>
            <p:nvPr/>
          </p:nvSpPr>
          <p:spPr bwMode="auto">
            <a:xfrm flipV="1">
              <a:off x="4286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 flipV="1">
              <a:off x="4513" y="3521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 rot="-660000">
            <a:off x="16444140" y="7396140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</a:rPr>
              <a:t>f-I curve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4489" y="1521855"/>
          <a:ext cx="6889195" cy="1710326"/>
        </p:xfrm>
        <a:graphic>
          <a:graphicData uri="http://schemas.openxmlformats.org/presentationml/2006/ole">
            <p:oleObj spid="_x0000_s157698" name="Equation" r:id="rId4" imgW="1371600" imgH="355320" progId="Equation.3">
              <p:embed/>
            </p:oleObj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46860" y="1841043"/>
            <a:ext cx="148762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793705" y="1860926"/>
            <a:ext cx="6414711" cy="1097084"/>
            <a:chOff x="1789" y="3459"/>
            <a:chExt cx="1710" cy="390"/>
          </a:xfrm>
        </p:grpSpPr>
        <p:graphicFrame>
          <p:nvGraphicFramePr>
            <p:cNvPr id="13316" name="Object 8"/>
            <p:cNvGraphicFramePr>
              <a:graphicFrameLocks noChangeAspect="1"/>
            </p:cNvGraphicFramePr>
            <p:nvPr/>
          </p:nvGraphicFramePr>
          <p:xfrm>
            <a:off x="2715" y="3459"/>
            <a:ext cx="784" cy="390"/>
          </p:xfrm>
          <a:graphic>
            <a:graphicData uri="http://schemas.openxmlformats.org/presentationml/2006/ole">
              <p:oleObj spid="_x0000_s157700" name="Equation" r:id="rId5" imgW="457200" imgH="228600" progId="Equation.DSMT4">
                <p:embed/>
              </p:oleObj>
            </a:graphicData>
          </a:graphic>
        </p:graphicFrame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74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235133" y="4672453"/>
            <a:ext cx="9265700" cy="3060583"/>
            <a:chOff x="2995" y="3249"/>
            <a:chExt cx="2470" cy="1088"/>
          </a:xfrm>
        </p:grpSpPr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2995" y="3462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3315" name="Object 1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p:oleObj spid="_x0000_s157699" name="Equation" r:id="rId6" imgW="139680" imgH="177480" progId="Equation.3">
                <p:embed/>
              </p:oleObj>
            </a:graphicData>
          </a:graphic>
        </p:graphicFrame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3515" y="3249"/>
              <a:ext cx="84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repetitive</a:t>
              </a:r>
              <a:endParaRPr lang="fr-FR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5296" y="3991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2" name="Text Box 30"/>
          <p:cNvSpPr txBox="1">
            <a:spLocks noChangeArrowheads="1"/>
          </p:cNvSpPr>
          <p:nvPr/>
        </p:nvSpPr>
        <p:spPr bwMode="auto">
          <a:xfrm>
            <a:off x="212569" y="3524735"/>
            <a:ext cx="9893958" cy="84124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fr-CH" sz="5900" b="1" dirty="0" err="1" smtClean="0"/>
              <a:t>Exercise</a:t>
            </a:r>
            <a:r>
              <a:rPr lang="fr-CH" sz="5900" b="1" dirty="0" smtClean="0"/>
              <a:t>!</a:t>
            </a:r>
          </a:p>
          <a:p>
            <a:r>
              <a:rPr lang="fr-CH" sz="5900" b="1" dirty="0" err="1" smtClean="0"/>
              <a:t>Calculate</a:t>
            </a:r>
            <a:r>
              <a:rPr lang="fr-CH" sz="5900" b="1" dirty="0" smtClean="0"/>
              <a:t> the </a:t>
            </a:r>
          </a:p>
          <a:p>
            <a:r>
              <a:rPr lang="fr-CH" sz="5900" b="1" dirty="0" err="1" smtClean="0"/>
              <a:t>interspike</a:t>
            </a:r>
            <a:r>
              <a:rPr lang="fr-CH" sz="5900" b="1" dirty="0" smtClean="0"/>
              <a:t> </a:t>
            </a:r>
            <a:r>
              <a:rPr lang="fr-CH" sz="5900" b="1" dirty="0" err="1" smtClean="0"/>
              <a:t>interval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T </a:t>
            </a:r>
          </a:p>
          <a:p>
            <a:r>
              <a:rPr lang="fr-CH" sz="5900" b="1" i="1" dirty="0" smtClean="0"/>
              <a:t>       </a:t>
            </a:r>
            <a:r>
              <a:rPr lang="fr-CH" sz="5900" b="1" dirty="0" smtClean="0"/>
              <a:t>for constant input </a:t>
            </a:r>
            <a:r>
              <a:rPr lang="fr-CH" sz="5900" b="1" i="1" dirty="0" smtClean="0"/>
              <a:t>I</a:t>
            </a:r>
            <a:r>
              <a:rPr lang="fr-CH" sz="5900" b="1" dirty="0" smtClean="0"/>
              <a:t>.</a:t>
            </a:r>
          </a:p>
          <a:p>
            <a:r>
              <a:rPr lang="fr-CH" sz="5900" b="1" dirty="0" err="1" smtClean="0"/>
              <a:t>Firing</a:t>
            </a:r>
            <a:r>
              <a:rPr lang="fr-CH" sz="5900" b="1" dirty="0" smtClean="0"/>
              <a:t> rate </a:t>
            </a:r>
            <a:r>
              <a:rPr lang="fr-CH" sz="5900" b="1" dirty="0" err="1" smtClean="0"/>
              <a:t>is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f=1/T.</a:t>
            </a:r>
            <a:r>
              <a:rPr lang="fr-CH" sz="5900" b="1" dirty="0" smtClean="0"/>
              <a:t> </a:t>
            </a:r>
          </a:p>
          <a:p>
            <a:r>
              <a:rPr lang="fr-CH" sz="5900" b="1" dirty="0" err="1" smtClean="0"/>
              <a:t>Write</a:t>
            </a:r>
            <a:r>
              <a:rPr lang="fr-CH" sz="5900" b="1" dirty="0" smtClean="0"/>
              <a:t> </a:t>
            </a:r>
            <a:r>
              <a:rPr lang="fr-CH" sz="5900" b="1" i="1" dirty="0" smtClean="0"/>
              <a:t>f</a:t>
            </a:r>
            <a:r>
              <a:rPr lang="fr-CH" sz="5900" b="1" dirty="0" smtClean="0"/>
              <a:t> as a </a:t>
            </a:r>
            <a:r>
              <a:rPr lang="fr-CH" sz="5900" b="1" dirty="0" err="1" smtClean="0"/>
              <a:t>function</a:t>
            </a:r>
            <a:r>
              <a:rPr lang="fr-CH" sz="5900" b="1" dirty="0" smtClean="0"/>
              <a:t> of </a:t>
            </a:r>
            <a:r>
              <a:rPr lang="fr-CH" sz="5900" b="1" i="1" dirty="0" smtClean="0"/>
              <a:t>I</a:t>
            </a:r>
            <a:r>
              <a:rPr lang="fr-CH" sz="5900" b="1" dirty="0" smtClean="0"/>
              <a:t>.</a:t>
            </a:r>
          </a:p>
          <a:p>
            <a:r>
              <a:rPr lang="fr-CH" sz="6000" dirty="0" err="1" smtClean="0">
                <a:solidFill>
                  <a:srgbClr val="FF0000"/>
                </a:solidFill>
              </a:rPr>
              <a:t>What</a:t>
            </a:r>
            <a:r>
              <a:rPr lang="fr-CH" sz="6000" dirty="0" smtClean="0">
                <a:solidFill>
                  <a:srgbClr val="FF0000"/>
                </a:solidFill>
              </a:rPr>
              <a:t> </a:t>
            </a:r>
            <a:r>
              <a:rPr lang="fr-CH" sz="6000" dirty="0" err="1" smtClean="0">
                <a:solidFill>
                  <a:srgbClr val="FF0000"/>
                </a:solidFill>
              </a:rPr>
              <a:t>is</a:t>
            </a:r>
            <a:r>
              <a:rPr lang="fr-CH" sz="6000" dirty="0" smtClean="0">
                <a:solidFill>
                  <a:srgbClr val="FF0000"/>
                </a:solidFill>
              </a:rPr>
              <a:t> the </a:t>
            </a:r>
          </a:p>
          <a:p>
            <a:r>
              <a:rPr lang="fr-CH" sz="6000" dirty="0" err="1" smtClean="0">
                <a:solidFill>
                  <a:srgbClr val="FF0000"/>
                </a:solidFill>
              </a:rPr>
              <a:t>frequency</a:t>
            </a:r>
            <a:r>
              <a:rPr lang="fr-CH" sz="6000" dirty="0" smtClean="0">
                <a:solidFill>
                  <a:srgbClr val="FF0000"/>
                </a:solidFill>
              </a:rPr>
              <a:t>-</a:t>
            </a:r>
            <a:r>
              <a:rPr lang="fr-CH" sz="6000" dirty="0" err="1" smtClean="0">
                <a:solidFill>
                  <a:srgbClr val="FF0000"/>
                </a:solidFill>
              </a:rPr>
              <a:t>current</a:t>
            </a:r>
            <a:r>
              <a:rPr lang="fr-CH" sz="6000" dirty="0" smtClean="0">
                <a:solidFill>
                  <a:srgbClr val="FF0000"/>
                </a:solidFill>
              </a:rPr>
              <a:t> </a:t>
            </a:r>
            <a:r>
              <a:rPr lang="fr-CH" sz="6000" dirty="0" err="1" smtClean="0">
                <a:solidFill>
                  <a:srgbClr val="FF0000"/>
                </a:solidFill>
              </a:rPr>
              <a:t>curve</a:t>
            </a:r>
            <a:endParaRPr lang="fr-CH" sz="6000" dirty="0" smtClean="0">
              <a:solidFill>
                <a:srgbClr val="FF0000"/>
              </a:solidFill>
            </a:endParaRPr>
          </a:p>
          <a:p>
            <a:r>
              <a:rPr lang="fr-CH" sz="6000" dirty="0" smtClean="0">
                <a:solidFill>
                  <a:srgbClr val="FF0000"/>
                </a:solidFill>
              </a:rPr>
              <a:t>   </a:t>
            </a:r>
            <a:r>
              <a:rPr lang="fr-CH" sz="6000" i="1" dirty="0" smtClean="0">
                <a:solidFill>
                  <a:srgbClr val="FF0000"/>
                </a:solidFill>
              </a:rPr>
              <a:t>f=g(I)</a:t>
            </a:r>
            <a:r>
              <a:rPr lang="fr-CH" sz="6000" dirty="0" smtClean="0">
                <a:solidFill>
                  <a:srgbClr val="FF0000"/>
                </a:solidFill>
              </a:rPr>
              <a:t>  of the LIF?</a:t>
            </a:r>
          </a:p>
        </p:txBody>
      </p:sp>
      <p:sp>
        <p:nvSpPr>
          <p:cNvPr id="13323" name="Rectangle 31"/>
          <p:cNvSpPr>
            <a:spLocks noChangeArrowheads="1"/>
          </p:cNvSpPr>
          <p:nvPr/>
        </p:nvSpPr>
        <p:spPr bwMode="auto">
          <a:xfrm>
            <a:off x="0" y="1356178"/>
            <a:ext cx="21607463" cy="1079643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fr-FR" dirty="0"/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1" y="57481"/>
            <a:ext cx="21607462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lang="en-US" sz="6600" dirty="0" smtClean="0">
                <a:latin typeface="Impact" charset="0"/>
                <a:ea typeface="ＭＳ Ｐゴシック" charset="0"/>
              </a:rPr>
              <a:t>EXERCISE 2 NOW:      </a:t>
            </a:r>
            <a:r>
              <a:rPr lang="en-US" sz="5400" dirty="0" smtClean="0">
                <a:solidFill>
                  <a:srgbClr val="FF0000"/>
                </a:solidFill>
              </a:rPr>
              <a:t>Leaky Integrate-and-fire Model (LIF)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2" name="Text Box 77"/>
          <p:cNvSpPr txBox="1">
            <a:spLocks noChangeArrowheads="1"/>
          </p:cNvSpPr>
          <p:nvPr/>
        </p:nvSpPr>
        <p:spPr bwMode="auto">
          <a:xfrm>
            <a:off x="12892157" y="8638674"/>
            <a:ext cx="8114979" cy="272382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/>
              <a:t>Start </a:t>
            </a:r>
            <a:r>
              <a:rPr lang="fr-CH" b="1" dirty="0" err="1"/>
              <a:t>Exerc</a:t>
            </a:r>
            <a:r>
              <a:rPr lang="fr-CH" b="1" dirty="0"/>
              <a:t>. </a:t>
            </a:r>
            <a:r>
              <a:rPr lang="fr-CH" b="1" dirty="0" err="1"/>
              <a:t>at</a:t>
            </a:r>
            <a:r>
              <a:rPr lang="fr-CH" b="1" dirty="0"/>
              <a:t> </a:t>
            </a:r>
            <a:r>
              <a:rPr lang="fr-CH" b="1" dirty="0" smtClean="0"/>
              <a:t>10:55.</a:t>
            </a:r>
            <a:endParaRPr lang="fr-CH" b="1" dirty="0"/>
          </a:p>
          <a:p>
            <a:r>
              <a:rPr lang="fr-CH" b="1" dirty="0" err="1"/>
              <a:t>Next</a:t>
            </a:r>
            <a:r>
              <a:rPr lang="fr-CH" b="1" dirty="0"/>
              <a:t> lecture </a:t>
            </a:r>
            <a:r>
              <a:rPr lang="fr-CH" b="1" dirty="0" err="1"/>
              <a:t>at</a:t>
            </a:r>
            <a:endParaRPr lang="fr-CH" b="1" dirty="0"/>
          </a:p>
          <a:p>
            <a:r>
              <a:rPr lang="fr-CH" b="1" dirty="0"/>
              <a:t> </a:t>
            </a:r>
            <a:r>
              <a:rPr lang="fr-CH" sz="4800" b="1" dirty="0" smtClean="0"/>
              <a:t>11:15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</a:t>
            </a:r>
            <a:r>
              <a:rPr lang="en-US"/>
              <a:t>km </a:t>
            </a:r>
            <a:r>
              <a:rPr lang="en-US" smtClean="0"/>
              <a:t>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32547" y="3459479"/>
            <a:ext cx="1035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/>
              <a:t>1mm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51661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4" y="368884"/>
            <a:ext cx="15079168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4: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Generalized Integrate-and-Fire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605361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4" y="6761751"/>
            <a:ext cx="9577137" cy="1660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225462" y="384782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6"/>
          <p:cNvGrpSpPr/>
          <p:nvPr/>
        </p:nvGrpSpPr>
        <p:grpSpPr>
          <a:xfrm>
            <a:off x="11185358" y="2251661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Generalized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11214667" y="8054809"/>
            <a:ext cx="9703019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</a:t>
            </a:r>
            <a:endParaRPr lang="en-US" sz="6800" dirty="0">
              <a:solidFill>
                <a:srgbClr val="FF0000"/>
              </a:solidFill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11936782" y="6395514"/>
            <a:ext cx="7771609" cy="3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V="1">
            <a:off x="11918079" y="2773829"/>
            <a:ext cx="0" cy="3653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73" name="Object 17"/>
          <p:cNvGraphicFramePr>
            <a:graphicFrameLocks noChangeAspect="1"/>
          </p:cNvGraphicFramePr>
          <p:nvPr/>
        </p:nvGraphicFramePr>
        <p:xfrm>
          <a:off x="14654024" y="4962190"/>
          <a:ext cx="701693" cy="1057701"/>
        </p:xfrm>
        <a:graphic>
          <a:graphicData uri="http://schemas.openxmlformats.org/presentationml/2006/ole">
            <p:oleObj spid="_x0000_s158722" name="Equation" r:id="rId4" imgW="114120" imgH="215640" progId="Equation.3">
              <p:embed/>
            </p:oleObj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964564" y="3727265"/>
            <a:ext cx="9016769" cy="945180"/>
            <a:chOff x="2688" y="1296"/>
            <a:chExt cx="2570" cy="336"/>
          </a:xfrm>
        </p:grpSpPr>
        <p:graphicFrame>
          <p:nvGraphicFramePr>
            <p:cNvPr id="76" name="Object 20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58723" name="Equation" r:id="rId5" imgW="139680" imgH="177480" progId="Equation.3">
                <p:embed/>
              </p:oleObj>
            </a:graphicData>
          </a:graphic>
        </p:graphicFrame>
        <p:sp>
          <p:nvSpPr>
            <p:cNvPr id="77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5602205" y="1701880"/>
            <a:ext cx="4964020" cy="194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2152893" y="5617625"/>
            <a:ext cx="2357691" cy="1620308"/>
            <a:chOff x="2880" y="2064"/>
            <a:chExt cx="672" cy="576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32"/>
          <p:cNvSpPr>
            <a:spLocks noChangeShapeType="1"/>
          </p:cNvSpPr>
          <p:nvPr/>
        </p:nvSpPr>
        <p:spPr bwMode="auto">
          <a:xfrm flipV="1">
            <a:off x="15745870" y="2647056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84" name="Line 33"/>
          <p:cNvSpPr>
            <a:spLocks noChangeShapeType="1"/>
          </p:cNvSpPr>
          <p:nvPr/>
        </p:nvSpPr>
        <p:spPr bwMode="auto">
          <a:xfrm>
            <a:off x="15925932" y="4132343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4413269" y="4132344"/>
            <a:ext cx="1350763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6256653" y="4672445"/>
            <a:ext cx="2753231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02" tIns="96451" rIns="192902" bIns="96451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7194634" y="5617625"/>
            <a:ext cx="2357691" cy="1620308"/>
            <a:chOff x="2880" y="2064"/>
            <a:chExt cx="672" cy="576"/>
          </a:xfrm>
        </p:grpSpPr>
        <p:sp>
          <p:nvSpPr>
            <p:cNvPr id="100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2152893" y="10299032"/>
            <a:ext cx="728276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LIF: linear + 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0" grpId="0" animBg="1"/>
      <p:bldP spid="78" grpId="0" autoUpdateAnimBg="0"/>
      <p:bldP spid="83" grpId="0" animBg="1"/>
      <p:bldP spid="84" grpId="0" animBg="1"/>
      <p:bldP spid="9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Leaky Integrate-and Fire revisited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8140" y="2834086"/>
            <a:ext cx="211839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6984" y="5814144"/>
            <a:ext cx="2582069" cy="2245449"/>
            <a:chOff x="1789" y="3488"/>
            <a:chExt cx="1304" cy="825"/>
          </a:xfrm>
        </p:grpSpPr>
        <p:graphicFrame>
          <p:nvGraphicFramePr>
            <p:cNvPr id="38" name="Object 8"/>
            <p:cNvGraphicFramePr>
              <a:graphicFrameLocks noChangeAspect="1"/>
            </p:cNvGraphicFramePr>
            <p:nvPr/>
          </p:nvGraphicFramePr>
          <p:xfrm>
            <a:off x="2095" y="3923"/>
            <a:ext cx="998" cy="390"/>
          </p:xfrm>
          <a:graphic>
            <a:graphicData uri="http://schemas.openxmlformats.org/presentationml/2006/ole">
              <p:oleObj spid="_x0000_s159746" name="Equation" r:id="rId4" imgW="457200" imgH="228600" progId="Equation.DSMT4">
                <p:embed/>
              </p:oleObj>
            </a:graphicData>
          </a:graphic>
        </p:graphicFrame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789" y="3488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7654561" y="6290030"/>
            <a:ext cx="44809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 flipH="1" flipV="1">
            <a:off x="7624633" y="2248870"/>
            <a:ext cx="1587" cy="458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9191824" y="1642071"/>
            <a:ext cx="217963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I=0</a:t>
            </a:r>
            <a:endParaRPr lang="fr-FR" i="1" dirty="0"/>
          </a:p>
        </p:txBody>
      </p:sp>
      <p:graphicFrame>
        <p:nvGraphicFramePr>
          <p:cNvPr id="43" name="Object 13"/>
          <p:cNvGraphicFramePr>
            <a:graphicFrameLocks noChangeAspect="1"/>
          </p:cNvGraphicFramePr>
          <p:nvPr/>
        </p:nvGraphicFramePr>
        <p:xfrm>
          <a:off x="6298728" y="1791670"/>
          <a:ext cx="1256383" cy="1617732"/>
        </p:xfrm>
        <a:graphic>
          <a:graphicData uri="http://schemas.openxmlformats.org/presentationml/2006/ole">
            <p:oleObj spid="_x0000_s159747" name="Equation" r:id="rId5" imgW="304560" imgH="393480" progId="Equation.3">
              <p:embed/>
            </p:oleObj>
          </a:graphicData>
        </a:graphic>
      </p:graphicFrame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6832636" y="7824086"/>
            <a:ext cx="33655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u</a:t>
            </a:r>
            <a:endParaRPr lang="fr-FR" i="1" dirty="0"/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10147499" y="5538396"/>
          <a:ext cx="667106" cy="847780"/>
        </p:xfrm>
        <a:graphic>
          <a:graphicData uri="http://schemas.openxmlformats.org/presentationml/2006/ole">
            <p:oleObj spid="_x0000_s159748" name="Equation" r:id="rId6" imgW="139680" imgH="177480" progId="Equation.3">
              <p:embed/>
            </p:oleObj>
          </a:graphicData>
        </a:graphic>
      </p:graphicFrame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7289921" y="4582350"/>
            <a:ext cx="2930603" cy="283341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>
            <a:off x="10220524" y="3293791"/>
            <a:ext cx="0" cy="428615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flipH="1">
            <a:off x="9426773" y="6285970"/>
            <a:ext cx="60869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7963432" y="6290031"/>
            <a:ext cx="63658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4432654" y="2248870"/>
            <a:ext cx="6096328" cy="5093955"/>
            <a:chOff x="2862" y="1344"/>
            <a:chExt cx="2558" cy="2177"/>
          </a:xfrm>
        </p:grpSpPr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3407" y="3009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 flipV="1">
              <a:off x="3407" y="1467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3893" y="1344"/>
              <a:ext cx="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54" name="Object 23"/>
            <p:cNvGraphicFramePr>
              <a:graphicFrameLocks noChangeAspect="1"/>
            </p:cNvGraphicFramePr>
            <p:nvPr/>
          </p:nvGraphicFramePr>
          <p:xfrm>
            <a:off x="2862" y="1467"/>
            <a:ext cx="452" cy="582"/>
          </p:xfrm>
          <a:graphic>
            <a:graphicData uri="http://schemas.openxmlformats.org/presentationml/2006/ole">
              <p:oleObj spid="_x0000_s159749" name="Equation" r:id="rId7" imgW="304560" imgH="393480" progId="Equation.3">
                <p:embed/>
              </p:oleObj>
            </a:graphicData>
          </a:graphic>
        </p:graphicFrame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5208" y="302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56" name="Object 25"/>
            <p:cNvGraphicFramePr>
              <a:graphicFrameLocks noChangeAspect="1"/>
            </p:cNvGraphicFramePr>
            <p:nvPr/>
          </p:nvGraphicFramePr>
          <p:xfrm>
            <a:off x="4468" y="3216"/>
            <a:ext cx="240" cy="305"/>
          </p:xfrm>
          <a:graphic>
            <a:graphicData uri="http://schemas.openxmlformats.org/presentationml/2006/ole">
              <p:oleObj spid="_x0000_s159750" name="Equation" r:id="rId8" imgW="139680" imgH="177480" progId="Equation.3">
                <p:embed/>
              </p:oleObj>
            </a:graphicData>
          </a:graphic>
        </p:graphicFrame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3180" y="2069"/>
              <a:ext cx="1361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541" y="1707"/>
              <a:ext cx="0" cy="15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41" y="29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3406" y="29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3470" y="1972"/>
              <a:ext cx="1043" cy="233"/>
            </a:xfrm>
            <a:custGeom>
              <a:avLst/>
              <a:gdLst>
                <a:gd name="T0" fmla="*/ 1043 w 1043"/>
                <a:gd name="T1" fmla="*/ 188 h 233"/>
                <a:gd name="T2" fmla="*/ 544 w 1043"/>
                <a:gd name="T3" fmla="*/ 7 h 233"/>
                <a:gd name="T4" fmla="*/ 0 w 1043"/>
                <a:gd name="T5" fmla="*/ 233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31"/>
          <p:cNvSpPr>
            <a:spLocks noChangeShapeType="1"/>
          </p:cNvSpPr>
          <p:nvPr/>
        </p:nvSpPr>
        <p:spPr bwMode="auto">
          <a:xfrm flipV="1">
            <a:off x="9066496" y="6406769"/>
            <a:ext cx="0" cy="1008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7654561" y="7289573"/>
            <a:ext cx="2851173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dirty="0" err="1"/>
              <a:t>resting</a:t>
            </a:r>
            <a:endParaRPr lang="fr-FR" dirty="0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 flipV="1">
            <a:off x="7578592" y="8161052"/>
            <a:ext cx="0" cy="110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7578592" y="8980202"/>
            <a:ext cx="42211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12168419" y="8619005"/>
            <a:ext cx="32348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t</a:t>
            </a:r>
            <a:endParaRPr lang="fr-FR" i="1" dirty="0"/>
          </a:p>
        </p:txBody>
      </p:sp>
      <p:sp>
        <p:nvSpPr>
          <p:cNvPr id="68" name="Freeform 37"/>
          <p:cNvSpPr>
            <a:spLocks/>
          </p:cNvSpPr>
          <p:nvPr/>
        </p:nvSpPr>
        <p:spPr bwMode="auto">
          <a:xfrm>
            <a:off x="7865930" y="8764302"/>
            <a:ext cx="936625" cy="215900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38"/>
          <p:cNvSpPr>
            <a:spLocks/>
          </p:cNvSpPr>
          <p:nvPr/>
        </p:nvSpPr>
        <p:spPr bwMode="auto">
          <a:xfrm flipV="1">
            <a:off x="9666155" y="8980202"/>
            <a:ext cx="936625" cy="215900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39"/>
          <p:cNvSpPr>
            <a:spLocks noChangeShapeType="1"/>
          </p:cNvSpPr>
          <p:nvPr/>
        </p:nvSpPr>
        <p:spPr bwMode="auto">
          <a:xfrm>
            <a:off x="7578592" y="8980202"/>
            <a:ext cx="287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40"/>
          <p:cNvSpPr>
            <a:spLocks noChangeShapeType="1"/>
          </p:cNvSpPr>
          <p:nvPr/>
        </p:nvSpPr>
        <p:spPr bwMode="auto">
          <a:xfrm>
            <a:off x="8802555" y="8980202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14938194" y="7151909"/>
            <a:ext cx="5881651" cy="2351335"/>
            <a:chOff x="2811" y="3249"/>
            <a:chExt cx="2654" cy="1088"/>
          </a:xfrm>
        </p:grpSpPr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2811" y="346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graphicFrame>
          <p:nvGraphicFramePr>
            <p:cNvPr id="85" name="Object 42"/>
            <p:cNvGraphicFramePr>
              <a:graphicFrameLocks noChangeAspect="1"/>
            </p:cNvGraphicFramePr>
            <p:nvPr/>
          </p:nvGraphicFramePr>
          <p:xfrm>
            <a:off x="5225" y="3669"/>
            <a:ext cx="240" cy="305"/>
          </p:xfrm>
          <a:graphic>
            <a:graphicData uri="http://schemas.openxmlformats.org/presentationml/2006/ole">
              <p:oleObj spid="_x0000_s159751" name="Equation" r:id="rId9" imgW="139680" imgH="177480" progId="Equation.3">
                <p:embed/>
              </p:oleObj>
            </a:graphicData>
          </a:graphic>
        </p:graphicFrame>
        <p:sp>
          <p:nvSpPr>
            <p:cNvPr id="86" name="Text Box 43"/>
            <p:cNvSpPr txBox="1">
              <a:spLocks noChangeArrowheads="1"/>
            </p:cNvSpPr>
            <p:nvPr/>
          </p:nvSpPr>
          <p:spPr bwMode="auto">
            <a:xfrm>
              <a:off x="3515" y="3249"/>
              <a:ext cx="8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repetitive</a:t>
              </a:r>
              <a:endParaRPr lang="fr-FR"/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 flipV="1">
              <a:off x="3177" y="3640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5"/>
            <p:cNvSpPr>
              <a:spLocks noChangeShapeType="1"/>
            </p:cNvSpPr>
            <p:nvPr/>
          </p:nvSpPr>
          <p:spPr bwMode="auto">
            <a:xfrm>
              <a:off x="3177" y="4069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46"/>
            <p:cNvSpPr txBox="1">
              <a:spLocks noChangeArrowheads="1"/>
            </p:cNvSpPr>
            <p:nvPr/>
          </p:nvSpPr>
          <p:spPr bwMode="auto">
            <a:xfrm>
              <a:off x="5296" y="3991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>
              <a:off x="3197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2"/>
            <p:cNvSpPr>
              <a:spLocks/>
            </p:cNvSpPr>
            <p:nvPr/>
          </p:nvSpPr>
          <p:spPr bwMode="auto">
            <a:xfrm>
              <a:off x="351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3"/>
            <p:cNvSpPr>
              <a:spLocks/>
            </p:cNvSpPr>
            <p:nvPr/>
          </p:nvSpPr>
          <p:spPr bwMode="auto">
            <a:xfrm>
              <a:off x="3833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4"/>
            <p:cNvSpPr>
              <a:spLocks/>
            </p:cNvSpPr>
            <p:nvPr/>
          </p:nvSpPr>
          <p:spPr bwMode="auto">
            <a:xfrm>
              <a:off x="4150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55"/>
            <p:cNvSpPr>
              <a:spLocks/>
            </p:cNvSpPr>
            <p:nvPr/>
          </p:nvSpPr>
          <p:spPr bwMode="auto">
            <a:xfrm>
              <a:off x="4468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4785" y="3835"/>
              <a:ext cx="318" cy="317"/>
            </a:xfrm>
            <a:custGeom>
              <a:avLst/>
              <a:gdLst>
                <a:gd name="T0" fmla="*/ 0 w 318"/>
                <a:gd name="T1" fmla="*/ 317 h 317"/>
                <a:gd name="T2" fmla="*/ 136 w 318"/>
                <a:gd name="T3" fmla="*/ 90 h 317"/>
                <a:gd name="T4" fmla="*/ 318 w 318"/>
                <a:gd name="T5" fmla="*/ 0 h 317"/>
                <a:gd name="T6" fmla="*/ 0 60000 65536"/>
                <a:gd name="T7" fmla="*/ 0 60000 65536"/>
                <a:gd name="T8" fmla="*/ 0 60000 65536"/>
                <a:gd name="T9" fmla="*/ 0 w 318"/>
                <a:gd name="T10" fmla="*/ 0 h 317"/>
                <a:gd name="T11" fmla="*/ 318 w 318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" h="317">
                  <a:moveTo>
                    <a:pt x="0" y="317"/>
                  </a:moveTo>
                  <a:cubicBezTo>
                    <a:pt x="41" y="230"/>
                    <a:pt x="83" y="143"/>
                    <a:pt x="136" y="90"/>
                  </a:cubicBezTo>
                  <a:cubicBezTo>
                    <a:pt x="189" y="37"/>
                    <a:pt x="253" y="18"/>
                    <a:pt x="3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7"/>
            <p:cNvSpPr>
              <a:spLocks noChangeShapeType="1"/>
            </p:cNvSpPr>
            <p:nvPr/>
          </p:nvSpPr>
          <p:spPr bwMode="auto">
            <a:xfrm>
              <a:off x="3152" y="3838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58"/>
            <p:cNvSpPr>
              <a:spLocks noChangeShapeType="1"/>
            </p:cNvSpPr>
            <p:nvPr/>
          </p:nvSpPr>
          <p:spPr bwMode="auto">
            <a:xfrm flipV="1">
              <a:off x="351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59"/>
            <p:cNvSpPr>
              <a:spLocks noChangeShapeType="1"/>
            </p:cNvSpPr>
            <p:nvPr/>
          </p:nvSpPr>
          <p:spPr bwMode="auto">
            <a:xfrm flipV="1">
              <a:off x="383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60"/>
            <p:cNvSpPr>
              <a:spLocks noChangeShapeType="1"/>
            </p:cNvSpPr>
            <p:nvPr/>
          </p:nvSpPr>
          <p:spPr bwMode="auto">
            <a:xfrm flipV="1">
              <a:off x="4195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61"/>
            <p:cNvSpPr>
              <a:spLocks noChangeShapeType="1"/>
            </p:cNvSpPr>
            <p:nvPr/>
          </p:nvSpPr>
          <p:spPr bwMode="auto">
            <a:xfrm flipV="1">
              <a:off x="4513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 flipV="1">
              <a:off x="4830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 flipV="1">
              <a:off x="5148" y="3653"/>
              <a:ext cx="0" cy="18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9098" name="Object 5"/>
          <p:cNvGraphicFramePr>
            <a:graphicFrameLocks noChangeAspect="1"/>
          </p:cNvGraphicFramePr>
          <p:nvPr/>
        </p:nvGraphicFramePr>
        <p:xfrm>
          <a:off x="0" y="3983754"/>
          <a:ext cx="6701356" cy="1554642"/>
        </p:xfrm>
        <a:graphic>
          <a:graphicData uri="http://schemas.openxmlformats.org/presentationml/2006/ole">
            <p:oleObj spid="_x0000_s159752" name="Equation" r:id="rId10" imgW="1688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63" grpId="0" animBg="1"/>
      <p:bldP spid="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Nonlinear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1063374" y="5912032"/>
          <a:ext cx="6468395" cy="1865138"/>
        </p:xfrm>
        <a:graphic>
          <a:graphicData uri="http://schemas.openxmlformats.org/presentationml/2006/ole">
            <p:oleObj spid="_x0000_s160770" name="Equation" r:id="rId4" imgW="1358640" imgH="393480" progId="Equation.3">
              <p:embed/>
            </p:oleObj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1063374" y="2405752"/>
          <a:ext cx="7569433" cy="1756026"/>
        </p:xfrm>
        <a:graphic>
          <a:graphicData uri="http://schemas.openxmlformats.org/presentationml/2006/ole">
            <p:oleObj spid="_x0000_s160771" name="Equation" r:id="rId5" imgW="1688760" imgH="393480" progId="Equation.3">
              <p:embed/>
            </p:oleObj>
          </a:graphicData>
        </a:graphic>
      </p:graphicFrame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71224" y="1948552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LIF</a:t>
            </a:r>
            <a:endParaRPr lang="fr-FR" b="1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71224" y="486529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NLIF</a:t>
            </a:r>
            <a:endParaRPr lang="fr-FR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7827" y="7825296"/>
            <a:ext cx="4975224" cy="2124072"/>
            <a:chOff x="1789" y="3488"/>
            <a:chExt cx="3134" cy="1338"/>
          </a:xfrm>
        </p:grpSpPr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2863" y="4111"/>
            <a:ext cx="2060" cy="715"/>
          </p:xfrm>
          <a:graphic>
            <a:graphicData uri="http://schemas.openxmlformats.org/presentationml/2006/ole">
              <p:oleObj spid="_x0000_s160772" name="Equation" r:id="rId6" imgW="545760" imgH="190440" progId="Equation.3">
                <p:embed/>
              </p:oleObj>
            </a:graphicData>
          </a:graphic>
        </p:graphicFrame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789" y="3488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/>
                <a:t>If  </a:t>
              </a:r>
              <a:r>
                <a:rPr lang="fr-CH" dirty="0" err="1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1.4. Nonlinear Integrate-and Fire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1063374" y="5912032"/>
          <a:ext cx="6468395" cy="1865138"/>
        </p:xfrm>
        <a:graphic>
          <a:graphicData uri="http://schemas.openxmlformats.org/presentationml/2006/ole">
            <p:oleObj spid="_x0000_s161794" name="Equation" r:id="rId4" imgW="1358640" imgH="393480" progId="Equation.3">
              <p:embed/>
            </p:oleObj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71224" y="486529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/>
              <a:t>NLIF</a:t>
            </a:r>
            <a:endParaRPr lang="fr-FR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7827" y="7825291"/>
            <a:ext cx="6686558" cy="2316157"/>
            <a:chOff x="1789" y="3488"/>
            <a:chExt cx="4212" cy="1459"/>
          </a:xfrm>
        </p:grpSpPr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4277" y="4089"/>
            <a:ext cx="1724" cy="858"/>
          </p:xfrm>
          <a:graphic>
            <a:graphicData uri="http://schemas.openxmlformats.org/presentationml/2006/ole">
              <p:oleObj spid="_x0000_s161795" name="Equation" r:id="rId5" imgW="457200" imgH="228600" progId="Equation.DSMT4">
                <p:embed/>
              </p:oleObj>
            </a:graphicData>
          </a:graphic>
        </p:graphicFrame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1789" y="3488"/>
              <a:ext cx="1243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err="1" smtClean="0"/>
                <a:t>firing</a:t>
              </a:r>
              <a:r>
                <a:rPr lang="fr-CH" dirty="0"/>
                <a:t>:</a:t>
              </a:r>
              <a:endParaRPr lang="fr-FR" dirty="0"/>
            </a:p>
          </p:txBody>
        </p:sp>
      </p:grp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0089768" y="6808740"/>
            <a:ext cx="40062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10302687" y="3863901"/>
            <a:ext cx="0" cy="3449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0346880" y="4809680"/>
            <a:ext cx="3030037" cy="2383235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061240" y="3379153"/>
            <a:ext cx="16764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i="1" dirty="0"/>
              <a:t>I=0</a:t>
            </a:r>
            <a:endParaRPr lang="fr-FR" i="1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232454" y="3863902"/>
            <a:ext cx="0" cy="344966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4304951" y="682937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 dirty="0"/>
              <a:t>u</a:t>
            </a:r>
            <a:endParaRPr lang="fr-FR" i="1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11899440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0361993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2907504" y="6808740"/>
            <a:ext cx="685314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9" name="Object 33"/>
          <p:cNvGraphicFramePr>
            <a:graphicFrameLocks noChangeAspect="1"/>
          </p:cNvGraphicFramePr>
          <p:nvPr/>
        </p:nvGraphicFramePr>
        <p:xfrm>
          <a:off x="12879341" y="7236865"/>
          <a:ext cx="747258" cy="990020"/>
        </p:xfrm>
        <a:graphic>
          <a:graphicData uri="http://schemas.openxmlformats.org/presentationml/2006/ole">
            <p:oleObj spid="_x0000_s161796" name="Equation" r:id="rId6" imgW="114120" imgH="152280" progId="Equation.3">
              <p:embed/>
            </p:oleObj>
          </a:graphicData>
        </a:graphic>
      </p:graphicFrame>
      <p:graphicFrame>
        <p:nvGraphicFramePr>
          <p:cNvPr id="91142" name="Object 15"/>
          <p:cNvGraphicFramePr>
            <a:graphicFrameLocks noChangeAspect="1"/>
          </p:cNvGraphicFramePr>
          <p:nvPr/>
        </p:nvGraphicFramePr>
        <p:xfrm>
          <a:off x="9061319" y="3201780"/>
          <a:ext cx="1028449" cy="1324242"/>
        </p:xfrm>
        <a:graphic>
          <a:graphicData uri="http://schemas.openxmlformats.org/presentationml/2006/ole">
            <p:oleObj spid="_x0000_s161797" name="Equation" r:id="rId7" imgW="304560" imgH="393480" progId="Equation.3">
              <p:embed/>
            </p:oleObj>
          </a:graphicData>
        </a:graphic>
      </p:graphicFrame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809942" y="3434763"/>
            <a:ext cx="6060726" cy="5192348"/>
            <a:chOff x="2585" y="618"/>
            <a:chExt cx="2654" cy="2452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3712" y="618"/>
              <a:ext cx="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26" name="Object 26"/>
            <p:cNvGraphicFramePr>
              <a:graphicFrameLocks noChangeAspect="1"/>
            </p:cNvGraphicFramePr>
            <p:nvPr/>
          </p:nvGraphicFramePr>
          <p:xfrm>
            <a:off x="2585" y="618"/>
            <a:ext cx="548" cy="705"/>
          </p:xfrm>
          <a:graphic>
            <a:graphicData uri="http://schemas.openxmlformats.org/presentationml/2006/ole">
              <p:oleObj spid="_x0000_s161798" name="Equation" r:id="rId8" imgW="304560" imgH="393480" progId="Equation.3">
                <p:embed/>
              </p:oleObj>
            </a:graphicData>
          </a:graphic>
        </p:graphicFrame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451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5027" y="22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4422" y="2620"/>
            <a:ext cx="339" cy="450"/>
          </p:xfrm>
          <a:graphic>
            <a:graphicData uri="http://schemas.openxmlformats.org/presentationml/2006/ole">
              <p:oleObj spid="_x0000_s161799" name="Equation" r:id="rId9" imgW="114120" imgH="152280" progId="Equation.3">
                <p:embed/>
              </p:oleObj>
            </a:graphicData>
          </a:graphic>
        </p:graphicFrame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243" y="1344"/>
              <a:ext cx="1270" cy="226"/>
            </a:xfrm>
            <a:custGeom>
              <a:avLst/>
              <a:gdLst>
                <a:gd name="T0" fmla="*/ 2791 w 1043"/>
                <a:gd name="T1" fmla="*/ 162 h 233"/>
                <a:gd name="T2" fmla="*/ 1455 w 1043"/>
                <a:gd name="T3" fmla="*/ 7 h 233"/>
                <a:gd name="T4" fmla="*/ 0 w 1043"/>
                <a:gd name="T5" fmla="*/ 200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288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4104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1145" name="Object 5"/>
          <p:cNvGraphicFramePr>
            <a:graphicFrameLocks noChangeAspect="1"/>
          </p:cNvGraphicFramePr>
          <p:nvPr/>
        </p:nvGraphicFramePr>
        <p:xfrm>
          <a:off x="3481507" y="7825296"/>
          <a:ext cx="3295638" cy="1075523"/>
        </p:xfrm>
        <a:graphic>
          <a:graphicData uri="http://schemas.openxmlformats.org/presentationml/2006/ole">
            <p:oleObj spid="_x0000_s161800" name="Equation" r:id="rId10" imgW="583920" imgH="190440" progId="Equation.3">
              <p:embed/>
            </p:oleObj>
          </a:graphicData>
        </a:graphic>
      </p:graphicFrame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71224" y="2903636"/>
            <a:ext cx="6405921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 err="1" smtClean="0"/>
              <a:t>Nonlinear</a:t>
            </a:r>
            <a:r>
              <a:rPr lang="fr-CH" b="1" dirty="0" smtClean="0"/>
              <a:t> </a:t>
            </a:r>
          </a:p>
          <a:p>
            <a:r>
              <a:rPr lang="fr-CH" b="1" dirty="0" err="1" smtClean="0"/>
              <a:t>Integrate</a:t>
            </a:r>
            <a:r>
              <a:rPr lang="fr-CH" b="1" dirty="0" smtClean="0"/>
              <a:t>-and-</a:t>
            </a:r>
            <a:r>
              <a:rPr lang="fr-CH" b="1" dirty="0" err="1" smtClean="0"/>
              <a:t>Fire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8823048" y="2970566"/>
          <a:ext cx="1072871" cy="1220857"/>
        </p:xfrm>
        <a:graphic>
          <a:graphicData uri="http://schemas.openxmlformats.org/presentationml/2006/ole">
            <p:oleObj spid="_x0000_s162818" name="Equation" r:id="rId4" imgW="152280" imgH="2286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01556" y="1080205"/>
            <a:ext cx="5683682" cy="1485283"/>
            <a:chOff x="672" y="384"/>
            <a:chExt cx="2208" cy="528"/>
          </a:xfrm>
        </p:grpSpPr>
        <p:sp>
          <p:nvSpPr>
            <p:cNvPr id="17498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9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1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6842363" y="2430463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7382550" y="2160411"/>
            <a:ext cx="2520871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 flipV="1">
            <a:off x="7382550" y="2160411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46" name="Line 14"/>
          <p:cNvSpPr>
            <a:spLocks noChangeShapeType="1"/>
          </p:cNvSpPr>
          <p:nvPr/>
        </p:nvSpPr>
        <p:spPr bwMode="auto">
          <a:xfrm>
            <a:off x="10083483" y="6616259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47" name="Line 15"/>
          <p:cNvSpPr>
            <a:spLocks noChangeShapeType="1"/>
          </p:cNvSpPr>
          <p:nvPr/>
        </p:nvSpPr>
        <p:spPr bwMode="auto">
          <a:xfrm flipV="1">
            <a:off x="10083483" y="2970565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083484" y="3389707"/>
            <a:ext cx="9730861" cy="1218044"/>
            <a:chOff x="2688" y="1248"/>
            <a:chExt cx="2594" cy="433"/>
          </a:xfrm>
        </p:grpSpPr>
        <p:graphicFrame>
          <p:nvGraphicFramePr>
            <p:cNvPr id="17414" name="Object 20"/>
            <p:cNvGraphicFramePr>
              <a:graphicFrameLocks noChangeAspect="1"/>
            </p:cNvGraphicFramePr>
            <p:nvPr/>
          </p:nvGraphicFramePr>
          <p:xfrm>
            <a:off x="4968" y="1248"/>
            <a:ext cx="314" cy="433"/>
          </p:xfrm>
          <a:graphic>
            <a:graphicData uri="http://schemas.openxmlformats.org/presentationml/2006/ole">
              <p:oleObj spid="_x0000_s162822" name="Equation" r:id="rId5" imgW="164880" imgH="228600" progId="Equation.DSMT4">
                <p:embed/>
              </p:oleObj>
            </a:graphicData>
          </a:graphic>
        </p:graphicFrame>
        <p:sp>
          <p:nvSpPr>
            <p:cNvPr id="17497" name="Line 21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81654" name="Object 22"/>
          <p:cNvGraphicFramePr>
            <a:graphicFrameLocks noChangeAspect="1"/>
          </p:cNvGraphicFramePr>
          <p:nvPr/>
        </p:nvGraphicFramePr>
        <p:xfrm>
          <a:off x="907815" y="8267513"/>
          <a:ext cx="7062227" cy="1893172"/>
        </p:xfrm>
        <a:graphic>
          <a:graphicData uri="http://schemas.openxmlformats.org/presentationml/2006/ole">
            <p:oleObj spid="_x0000_s162819" name="Equation" r:id="rId6" imgW="1358640" imgH="393480" progId="Equation.3">
              <p:embed/>
            </p:oleObj>
          </a:graphicData>
        </a:graphic>
      </p:graphicFrame>
      <p:graphicFrame>
        <p:nvGraphicFramePr>
          <p:cNvPr id="581655" name="Object 23"/>
          <p:cNvGraphicFramePr>
            <a:graphicFrameLocks noChangeAspect="1"/>
          </p:cNvGraphicFramePr>
          <p:nvPr/>
        </p:nvGraphicFramePr>
        <p:xfrm>
          <a:off x="1355725" y="10201275"/>
          <a:ext cx="4419600" cy="1225550"/>
        </p:xfrm>
        <a:graphic>
          <a:graphicData uri="http://schemas.openxmlformats.org/presentationml/2006/ole">
            <p:oleObj spid="_x0000_s162820" name="Equation" r:id="rId7" imgW="774360" imgH="253800" progId="Equation.DSMT4">
              <p:embed/>
            </p:oleObj>
          </a:graphicData>
        </a:graphic>
      </p:graphicFrame>
      <p:sp>
        <p:nvSpPr>
          <p:cNvPr id="581656" name="Text Box 24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581657" name="Text Box 25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581658" name="Text Box 26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581659" name="Text Box 27"/>
          <p:cNvSpPr txBox="1">
            <a:spLocks noChangeArrowheads="1"/>
          </p:cNvSpPr>
          <p:nvPr/>
        </p:nvSpPr>
        <p:spPr bwMode="auto">
          <a:xfrm>
            <a:off x="14044852" y="1890360"/>
            <a:ext cx="530760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803731" y="5806105"/>
            <a:ext cx="2520871" cy="1620308"/>
            <a:chOff x="2880" y="2064"/>
            <a:chExt cx="672" cy="576"/>
          </a:xfrm>
        </p:grpSpPr>
        <p:sp>
          <p:nvSpPr>
            <p:cNvPr id="17494" name="Line 29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5" name="Line 30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6" name="Freeform 31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64" name="Line 32"/>
          <p:cNvSpPr>
            <a:spLocks noChangeShapeType="1"/>
          </p:cNvSpPr>
          <p:nvPr/>
        </p:nvSpPr>
        <p:spPr bwMode="auto">
          <a:xfrm flipV="1">
            <a:off x="15226510" y="2557050"/>
            <a:ext cx="0" cy="135025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665" name="Line 33"/>
          <p:cNvSpPr>
            <a:spLocks noChangeShapeType="1"/>
          </p:cNvSpPr>
          <p:nvPr/>
        </p:nvSpPr>
        <p:spPr bwMode="auto">
          <a:xfrm>
            <a:off x="15226510" y="4320822"/>
            <a:ext cx="0" cy="229543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3144540" y="4320823"/>
            <a:ext cx="1444250" cy="2970565"/>
            <a:chOff x="3504" y="1536"/>
            <a:chExt cx="385" cy="105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504" y="2352"/>
              <a:ext cx="288" cy="240"/>
              <a:chOff x="3504" y="2352"/>
              <a:chExt cx="336" cy="240"/>
            </a:xfrm>
          </p:grpSpPr>
          <p:sp>
            <p:nvSpPr>
              <p:cNvPr id="17491" name="Line 36"/>
              <p:cNvSpPr>
                <a:spLocks noChangeShapeType="1"/>
              </p:cNvSpPr>
              <p:nvPr/>
            </p:nvSpPr>
            <p:spPr bwMode="auto">
              <a:xfrm flipV="1">
                <a:off x="3504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Line 37"/>
              <p:cNvSpPr>
                <a:spLocks noChangeShapeType="1"/>
              </p:cNvSpPr>
              <p:nvPr/>
            </p:nvSpPr>
            <p:spPr bwMode="auto">
              <a:xfrm flipV="1">
                <a:off x="3696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3" name="Line 38"/>
              <p:cNvSpPr>
                <a:spLocks noChangeShapeType="1"/>
              </p:cNvSpPr>
              <p:nvPr/>
            </p:nvSpPr>
            <p:spPr bwMode="auto">
              <a:xfrm flipV="1">
                <a:off x="3840" y="235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82" name="Line 39"/>
            <p:cNvSpPr>
              <a:spLocks noChangeShapeType="1"/>
            </p:cNvSpPr>
            <p:nvPr/>
          </p:nvSpPr>
          <p:spPr bwMode="auto">
            <a:xfrm flipV="1">
              <a:off x="3504" y="2064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3" name="Freeform 40"/>
            <p:cNvSpPr>
              <a:spLocks/>
            </p:cNvSpPr>
            <p:nvPr/>
          </p:nvSpPr>
          <p:spPr bwMode="auto">
            <a:xfrm>
              <a:off x="3504" y="2064"/>
              <a:ext cx="192" cy="144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11 h 240"/>
                <a:gd name="T4" fmla="*/ 192 w 192"/>
                <a:gd name="T5" fmla="*/ 19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4" name="Line 41"/>
            <p:cNvSpPr>
              <a:spLocks noChangeShapeType="1"/>
            </p:cNvSpPr>
            <p:nvPr/>
          </p:nvSpPr>
          <p:spPr bwMode="auto">
            <a:xfrm flipV="1">
              <a:off x="3696" y="1920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5" name="Line 42"/>
            <p:cNvSpPr>
              <a:spLocks noChangeShapeType="1"/>
            </p:cNvSpPr>
            <p:nvPr/>
          </p:nvSpPr>
          <p:spPr bwMode="auto">
            <a:xfrm flipV="1">
              <a:off x="3792" y="1728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6" name="Line 43"/>
            <p:cNvSpPr>
              <a:spLocks noChangeShapeType="1"/>
            </p:cNvSpPr>
            <p:nvPr/>
          </p:nvSpPr>
          <p:spPr bwMode="auto">
            <a:xfrm flipV="1">
              <a:off x="3888" y="1536"/>
              <a:ext cx="1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7" name="Line 44"/>
            <p:cNvSpPr>
              <a:spLocks noChangeShapeType="1"/>
            </p:cNvSpPr>
            <p:nvPr/>
          </p:nvSpPr>
          <p:spPr bwMode="auto">
            <a:xfrm flipV="1">
              <a:off x="3888" y="2352"/>
              <a:ext cx="1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8" name="Freeform 45"/>
            <p:cNvSpPr>
              <a:spLocks/>
            </p:cNvSpPr>
            <p:nvPr/>
          </p:nvSpPr>
          <p:spPr bwMode="auto">
            <a:xfrm>
              <a:off x="3696" y="1920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9" name="Freeform 46"/>
            <p:cNvSpPr>
              <a:spLocks/>
            </p:cNvSpPr>
            <p:nvPr/>
          </p:nvSpPr>
          <p:spPr bwMode="auto">
            <a:xfrm>
              <a:off x="3792" y="1728"/>
              <a:ext cx="96" cy="96"/>
            </a:xfrm>
            <a:custGeom>
              <a:avLst/>
              <a:gdLst>
                <a:gd name="T0" fmla="*/ 0 w 192"/>
                <a:gd name="T1" fmla="*/ 0 h 240"/>
                <a:gd name="T2" fmla="*/ 3 w 192"/>
                <a:gd name="T3" fmla="*/ 2 h 240"/>
                <a:gd name="T4" fmla="*/ 6 w 192"/>
                <a:gd name="T5" fmla="*/ 2 h 240"/>
                <a:gd name="T6" fmla="*/ 0 60000 65536"/>
                <a:gd name="T7" fmla="*/ 0 60000 65536"/>
                <a:gd name="T8" fmla="*/ 0 60000 65536"/>
                <a:gd name="T9" fmla="*/ 0 w 192"/>
                <a:gd name="T10" fmla="*/ 0 h 240"/>
                <a:gd name="T11" fmla="*/ 192 w 19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40">
                  <a:moveTo>
                    <a:pt x="0" y="0"/>
                  </a:moveTo>
                  <a:cubicBezTo>
                    <a:pt x="32" y="52"/>
                    <a:pt x="64" y="104"/>
                    <a:pt x="96" y="144"/>
                  </a:cubicBezTo>
                  <a:cubicBezTo>
                    <a:pt x="128" y="184"/>
                    <a:pt x="160" y="212"/>
                    <a:pt x="192" y="2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80" name="Text Box 48"/>
          <p:cNvSpPr txBox="1">
            <a:spLocks noChangeArrowheads="1"/>
          </p:cNvSpPr>
          <p:nvPr/>
        </p:nvSpPr>
        <p:spPr bwMode="auto">
          <a:xfrm>
            <a:off x="15113604" y="4860925"/>
            <a:ext cx="201663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reset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5845473" y="5806105"/>
            <a:ext cx="2520871" cy="1620308"/>
            <a:chOff x="2880" y="2064"/>
            <a:chExt cx="672" cy="576"/>
          </a:xfrm>
        </p:grpSpPr>
        <p:sp>
          <p:nvSpPr>
            <p:cNvPr id="17478" name="Line 50"/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9" name="Line 51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0" name="Freeform 52"/>
            <p:cNvSpPr>
              <a:spLocks/>
            </p:cNvSpPr>
            <p:nvPr/>
          </p:nvSpPr>
          <p:spPr bwMode="auto">
            <a:xfrm>
              <a:off x="2880" y="2064"/>
              <a:ext cx="672" cy="288"/>
            </a:xfrm>
            <a:custGeom>
              <a:avLst/>
              <a:gdLst>
                <a:gd name="T0" fmla="*/ 0 w 912"/>
                <a:gd name="T1" fmla="*/ 0 h 288"/>
                <a:gd name="T2" fmla="*/ 31 w 912"/>
                <a:gd name="T3" fmla="*/ 144 h 288"/>
                <a:gd name="T4" fmla="*/ 114 w 912"/>
                <a:gd name="T5" fmla="*/ 240 h 288"/>
                <a:gd name="T6" fmla="*/ 198 w 912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0"/>
                  </a:moveTo>
                  <a:cubicBezTo>
                    <a:pt x="28" y="52"/>
                    <a:pt x="56" y="104"/>
                    <a:pt x="144" y="144"/>
                  </a:cubicBezTo>
                  <a:cubicBezTo>
                    <a:pt x="232" y="184"/>
                    <a:pt x="400" y="216"/>
                    <a:pt x="528" y="240"/>
                  </a:cubicBezTo>
                  <a:cubicBezTo>
                    <a:pt x="656" y="264"/>
                    <a:pt x="848" y="280"/>
                    <a:pt x="912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4" name="Rectangle 53"/>
          <p:cNvSpPr>
            <a:spLocks noChangeArrowheads="1"/>
          </p:cNvSpPr>
          <p:nvPr/>
        </p:nvSpPr>
        <p:spPr bwMode="auto">
          <a:xfrm>
            <a:off x="5449171" y="4995951"/>
            <a:ext cx="300103" cy="12152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5" name="Line 54"/>
          <p:cNvSpPr>
            <a:spLocks noChangeShapeType="1"/>
          </p:cNvSpPr>
          <p:nvPr/>
        </p:nvSpPr>
        <p:spPr bwMode="auto">
          <a:xfrm>
            <a:off x="6709606" y="5401028"/>
            <a:ext cx="6002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6" name="Line 55"/>
          <p:cNvSpPr>
            <a:spLocks noChangeShapeType="1"/>
          </p:cNvSpPr>
          <p:nvPr/>
        </p:nvSpPr>
        <p:spPr bwMode="auto">
          <a:xfrm>
            <a:off x="6709606" y="5671079"/>
            <a:ext cx="60020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7" name="Oval 56"/>
          <p:cNvSpPr>
            <a:spLocks noChangeArrowheads="1"/>
          </p:cNvSpPr>
          <p:nvPr/>
        </p:nvSpPr>
        <p:spPr bwMode="auto">
          <a:xfrm>
            <a:off x="1847927" y="5401028"/>
            <a:ext cx="900311" cy="94518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38" name="Oval 57"/>
          <p:cNvSpPr>
            <a:spLocks noChangeArrowheads="1"/>
          </p:cNvSpPr>
          <p:nvPr/>
        </p:nvSpPr>
        <p:spPr bwMode="auto">
          <a:xfrm>
            <a:off x="4548861" y="4050771"/>
            <a:ext cx="4415276" cy="324061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17439" name="Rectangle 58"/>
          <p:cNvSpPr>
            <a:spLocks noChangeArrowheads="1"/>
          </p:cNvSpPr>
          <p:nvPr/>
        </p:nvSpPr>
        <p:spPr bwMode="auto">
          <a:xfrm>
            <a:off x="7970042" y="5130977"/>
            <a:ext cx="750259" cy="945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7413" name="Object 59"/>
          <p:cNvGraphicFramePr>
            <a:graphicFrameLocks noChangeAspect="1"/>
          </p:cNvGraphicFramePr>
          <p:nvPr/>
        </p:nvGraphicFramePr>
        <p:xfrm>
          <a:off x="7970042" y="5130977"/>
          <a:ext cx="994095" cy="942368"/>
        </p:xfrm>
        <a:graphic>
          <a:graphicData uri="http://schemas.openxmlformats.org/presentationml/2006/ole">
            <p:oleObj spid="_x0000_s162821" name="Equation" r:id="rId8" imgW="139680" imgH="177480" progId="Equation.3">
              <p:embed/>
            </p:oleObj>
          </a:graphicData>
        </a:graphic>
      </p:graphicFrame>
      <p:sp>
        <p:nvSpPr>
          <p:cNvPr id="17440" name="Line 60"/>
          <p:cNvSpPr>
            <a:spLocks noChangeShapeType="1"/>
          </p:cNvSpPr>
          <p:nvPr/>
        </p:nvSpPr>
        <p:spPr bwMode="auto">
          <a:xfrm flipV="1">
            <a:off x="3648549" y="3780719"/>
            <a:ext cx="600207" cy="1350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1" name="Line 61"/>
          <p:cNvSpPr>
            <a:spLocks noChangeShapeType="1"/>
          </p:cNvSpPr>
          <p:nvPr/>
        </p:nvSpPr>
        <p:spPr bwMode="auto">
          <a:xfrm flipV="1">
            <a:off x="2388114" y="3915744"/>
            <a:ext cx="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847927" y="6886311"/>
            <a:ext cx="900311" cy="135026"/>
            <a:chOff x="576" y="2448"/>
            <a:chExt cx="240" cy="48"/>
          </a:xfrm>
        </p:grpSpPr>
        <p:sp>
          <p:nvSpPr>
            <p:cNvPr id="17476" name="Line 63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7" name="Line 64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5989358" y="6886311"/>
            <a:ext cx="750259" cy="135026"/>
            <a:chOff x="576" y="2448"/>
            <a:chExt cx="240" cy="48"/>
          </a:xfrm>
        </p:grpSpPr>
        <p:sp>
          <p:nvSpPr>
            <p:cNvPr id="17474" name="Line 66"/>
            <p:cNvSpPr>
              <a:spLocks noChangeShapeType="1"/>
            </p:cNvSpPr>
            <p:nvPr/>
          </p:nvSpPr>
          <p:spPr bwMode="auto">
            <a:xfrm>
              <a:off x="576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5" name="Line 67"/>
            <p:cNvSpPr>
              <a:spLocks noChangeShapeType="1"/>
            </p:cNvSpPr>
            <p:nvPr/>
          </p:nvSpPr>
          <p:spPr bwMode="auto">
            <a:xfrm>
              <a:off x="624" y="24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444" name="AutoShape 68"/>
          <p:cNvCxnSpPr>
            <a:cxnSpLocks noChangeShapeType="1"/>
            <a:endCxn id="17440" idx="0"/>
          </p:cNvCxnSpPr>
          <p:nvPr/>
        </p:nvCxnSpPr>
        <p:spPr bwMode="auto">
          <a:xfrm>
            <a:off x="2388114" y="3915745"/>
            <a:ext cx="126043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45" name="Line 69"/>
          <p:cNvSpPr>
            <a:spLocks noChangeShapeType="1"/>
          </p:cNvSpPr>
          <p:nvPr/>
        </p:nvSpPr>
        <p:spPr bwMode="auto">
          <a:xfrm>
            <a:off x="5629233" y="4590874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6" name="Line 70"/>
          <p:cNvSpPr>
            <a:spLocks noChangeShapeType="1"/>
          </p:cNvSpPr>
          <p:nvPr/>
        </p:nvSpPr>
        <p:spPr bwMode="auto">
          <a:xfrm flipV="1">
            <a:off x="7069731" y="4590874"/>
            <a:ext cx="0" cy="810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7" name="Line 71"/>
          <p:cNvSpPr>
            <a:spLocks noChangeShapeType="1"/>
          </p:cNvSpPr>
          <p:nvPr/>
        </p:nvSpPr>
        <p:spPr bwMode="auto">
          <a:xfrm>
            <a:off x="7069731" y="5671079"/>
            <a:ext cx="0" cy="945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48" name="Line 72"/>
          <p:cNvSpPr>
            <a:spLocks noChangeShapeType="1"/>
          </p:cNvSpPr>
          <p:nvPr/>
        </p:nvSpPr>
        <p:spPr bwMode="auto">
          <a:xfrm>
            <a:off x="5629233" y="6211182"/>
            <a:ext cx="0" cy="4050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449" name="AutoShape 73"/>
          <p:cNvCxnSpPr>
            <a:cxnSpLocks noChangeShapeType="1"/>
            <a:stCxn id="17445" idx="0"/>
            <a:endCxn id="17446" idx="1"/>
          </p:cNvCxnSpPr>
          <p:nvPr/>
        </p:nvCxnSpPr>
        <p:spPr bwMode="auto">
          <a:xfrm>
            <a:off x="5629233" y="4590874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0" name="AutoShape 74"/>
          <p:cNvCxnSpPr>
            <a:cxnSpLocks noChangeShapeType="1"/>
            <a:stCxn id="17448" idx="1"/>
            <a:endCxn id="17447" idx="1"/>
          </p:cNvCxnSpPr>
          <p:nvPr/>
        </p:nvCxnSpPr>
        <p:spPr bwMode="auto">
          <a:xfrm>
            <a:off x="5629233" y="6616259"/>
            <a:ext cx="144049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1" name="Line 75"/>
          <p:cNvSpPr>
            <a:spLocks noChangeShapeType="1"/>
          </p:cNvSpPr>
          <p:nvPr/>
        </p:nvSpPr>
        <p:spPr bwMode="auto">
          <a:xfrm>
            <a:off x="6349482" y="6616260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2" name="Line 76"/>
          <p:cNvSpPr>
            <a:spLocks noChangeShapeType="1"/>
          </p:cNvSpPr>
          <p:nvPr/>
        </p:nvSpPr>
        <p:spPr bwMode="auto">
          <a:xfrm>
            <a:off x="8150104" y="6076156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7453" name="AutoShape 77"/>
          <p:cNvCxnSpPr>
            <a:cxnSpLocks noChangeShapeType="1"/>
            <a:stCxn id="17447" idx="1"/>
            <a:endCxn id="17452" idx="1"/>
          </p:cNvCxnSpPr>
          <p:nvPr/>
        </p:nvCxnSpPr>
        <p:spPr bwMode="auto">
          <a:xfrm>
            <a:off x="7069731" y="6616259"/>
            <a:ext cx="108037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4" name="Line 78"/>
          <p:cNvSpPr>
            <a:spLocks noChangeShapeType="1"/>
          </p:cNvSpPr>
          <p:nvPr/>
        </p:nvSpPr>
        <p:spPr bwMode="auto">
          <a:xfrm>
            <a:off x="8150104" y="4860925"/>
            <a:ext cx="0" cy="270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5" name="Line 79"/>
          <p:cNvSpPr>
            <a:spLocks noChangeShapeType="1"/>
          </p:cNvSpPr>
          <p:nvPr/>
        </p:nvSpPr>
        <p:spPr bwMode="auto">
          <a:xfrm>
            <a:off x="7069731" y="4860925"/>
            <a:ext cx="1080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6" name="Line 80"/>
          <p:cNvSpPr>
            <a:spLocks noChangeShapeType="1"/>
          </p:cNvSpPr>
          <p:nvPr/>
        </p:nvSpPr>
        <p:spPr bwMode="auto">
          <a:xfrm flipV="1">
            <a:off x="6349482" y="3915744"/>
            <a:ext cx="0" cy="675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7" name="Line 81"/>
          <p:cNvSpPr>
            <a:spLocks noChangeShapeType="1"/>
          </p:cNvSpPr>
          <p:nvPr/>
        </p:nvSpPr>
        <p:spPr bwMode="auto">
          <a:xfrm flipH="1">
            <a:off x="4368798" y="3915745"/>
            <a:ext cx="16505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8" name="Line 82"/>
          <p:cNvSpPr>
            <a:spLocks noChangeShapeType="1"/>
          </p:cNvSpPr>
          <p:nvPr/>
        </p:nvSpPr>
        <p:spPr bwMode="auto">
          <a:xfrm>
            <a:off x="2388114" y="6346208"/>
            <a:ext cx="0" cy="540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7459" name="Text Box 83"/>
          <p:cNvSpPr txBox="1">
            <a:spLocks noChangeArrowheads="1"/>
          </p:cNvSpPr>
          <p:nvPr/>
        </p:nvSpPr>
        <p:spPr bwMode="auto">
          <a:xfrm>
            <a:off x="1990478" y="5474167"/>
            <a:ext cx="49431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b="1" i="1"/>
              <a:t>I</a:t>
            </a:r>
            <a:endParaRPr lang="en-US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1345066" y="1485282"/>
            <a:ext cx="3421183" cy="2025386"/>
            <a:chOff x="288" y="528"/>
            <a:chExt cx="1056" cy="720"/>
          </a:xfrm>
        </p:grpSpPr>
        <p:sp>
          <p:nvSpPr>
            <p:cNvPr id="17466" name="Freeform 85"/>
            <p:cNvSpPr>
              <a:spLocks/>
            </p:cNvSpPr>
            <p:nvPr/>
          </p:nvSpPr>
          <p:spPr bwMode="auto">
            <a:xfrm>
              <a:off x="288" y="624"/>
              <a:ext cx="1056" cy="168"/>
            </a:xfrm>
            <a:custGeom>
              <a:avLst/>
              <a:gdLst>
                <a:gd name="T0" fmla="*/ 0 w 1056"/>
                <a:gd name="T1" fmla="*/ 144 h 168"/>
                <a:gd name="T2" fmla="*/ 624 w 1056"/>
                <a:gd name="T3" fmla="*/ 144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288" y="528"/>
              <a:ext cx="672" cy="585"/>
              <a:chOff x="288" y="528"/>
              <a:chExt cx="672" cy="585"/>
            </a:xfrm>
          </p:grpSpPr>
          <p:sp>
            <p:nvSpPr>
              <p:cNvPr id="17470" name="Line 87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1" name="Line 88"/>
              <p:cNvSpPr>
                <a:spLocks noChangeShapeType="1"/>
              </p:cNvSpPr>
              <p:nvPr/>
            </p:nvSpPr>
            <p:spPr bwMode="auto">
              <a:xfrm>
                <a:off x="288" y="6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Line 89"/>
              <p:cNvSpPr>
                <a:spLocks noChangeShapeType="1"/>
              </p:cNvSpPr>
              <p:nvPr/>
            </p:nvSpPr>
            <p:spPr bwMode="auto">
              <a:xfrm>
                <a:off x="384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Text Box 90"/>
              <p:cNvSpPr txBox="1">
                <a:spLocks noChangeArrowheads="1"/>
              </p:cNvSpPr>
              <p:nvPr/>
            </p:nvSpPr>
            <p:spPr bwMode="auto">
              <a:xfrm>
                <a:off x="288" y="768"/>
                <a:ext cx="92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j</a:t>
                </a:r>
              </a:p>
            </p:txBody>
          </p:sp>
        </p:grpSp>
        <p:sp>
          <p:nvSpPr>
            <p:cNvPr id="17468" name="Line 91"/>
            <p:cNvSpPr>
              <a:spLocks noChangeShapeType="1"/>
            </p:cNvSpPr>
            <p:nvPr/>
          </p:nvSpPr>
          <p:spPr bwMode="auto">
            <a:xfrm>
              <a:off x="1104" y="9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92"/>
            <p:cNvSpPr>
              <a:spLocks noChangeShapeType="1"/>
            </p:cNvSpPr>
            <p:nvPr/>
          </p:nvSpPr>
          <p:spPr bwMode="auto">
            <a:xfrm flipH="1">
              <a:off x="672" y="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1" name="AutoShape 93"/>
          <p:cNvSpPr>
            <a:spLocks noChangeArrowheads="1"/>
          </p:cNvSpPr>
          <p:nvPr/>
        </p:nvSpPr>
        <p:spPr bwMode="auto">
          <a:xfrm>
            <a:off x="82530" y="8236567"/>
            <a:ext cx="14007338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1727" name="Freeform 95"/>
          <p:cNvSpPr>
            <a:spLocks/>
          </p:cNvSpPr>
          <p:nvPr/>
        </p:nvSpPr>
        <p:spPr bwMode="auto">
          <a:xfrm>
            <a:off x="14547524" y="3907309"/>
            <a:ext cx="678986" cy="413514"/>
          </a:xfrm>
          <a:custGeom>
            <a:avLst/>
            <a:gdLst>
              <a:gd name="T0" fmla="*/ 0 w 181"/>
              <a:gd name="T1" fmla="*/ 2147483647 h 181"/>
              <a:gd name="T2" fmla="*/ 2147483647 w 181"/>
              <a:gd name="T3" fmla="*/ 2147483647 h 181"/>
              <a:gd name="T4" fmla="*/ 2147483647 w 181"/>
              <a:gd name="T5" fmla="*/ 0 h 181"/>
              <a:gd name="T6" fmla="*/ 0 60000 65536"/>
              <a:gd name="T7" fmla="*/ 0 60000 65536"/>
              <a:gd name="T8" fmla="*/ 0 60000 65536"/>
              <a:gd name="T9" fmla="*/ 0 w 181"/>
              <a:gd name="T10" fmla="*/ 0 h 181"/>
              <a:gd name="T11" fmla="*/ 181 w 181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81">
                <a:moveTo>
                  <a:pt x="0" y="181"/>
                </a:moveTo>
                <a:cubicBezTo>
                  <a:pt x="30" y="173"/>
                  <a:pt x="61" y="166"/>
                  <a:pt x="91" y="136"/>
                </a:cubicBezTo>
                <a:cubicBezTo>
                  <a:pt x="121" y="106"/>
                  <a:pt x="151" y="53"/>
                  <a:pt x="18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64" name="Line 96"/>
          <p:cNvSpPr>
            <a:spLocks noChangeShapeType="1"/>
          </p:cNvSpPr>
          <p:nvPr/>
        </p:nvSpPr>
        <p:spPr bwMode="auto">
          <a:xfrm flipV="1">
            <a:off x="5047784" y="5181612"/>
            <a:ext cx="850293" cy="638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65" name="Text Box 97"/>
          <p:cNvSpPr txBox="1">
            <a:spLocks noChangeArrowheads="1"/>
          </p:cNvSpPr>
          <p:nvPr/>
        </p:nvSpPr>
        <p:spPr bwMode="auto">
          <a:xfrm>
            <a:off x="4657650" y="4835609"/>
            <a:ext cx="69735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b="1"/>
              <a:t>F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8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6" grpId="0" animBg="1"/>
      <p:bldP spid="581647" grpId="0" animBg="1"/>
      <p:bldP spid="581656" grpId="0" autoUpdateAnimBg="0"/>
      <p:bldP spid="581657" grpId="0" autoUpdateAnimBg="0"/>
      <p:bldP spid="581658" grpId="0" autoUpdateAnimBg="0"/>
      <p:bldP spid="581659" grpId="0" autoUpdateAnimBg="0"/>
      <p:bldP spid="581664" grpId="0" animBg="1"/>
      <p:bldP spid="581665" grpId="0" animBg="1"/>
      <p:bldP spid="581680" grpId="0" autoUpdateAnimBg="0"/>
      <p:bldP spid="5817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618515" name="Object 19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p:oleObj spid="_x0000_s163842" name="Equation" r:id="rId4" imgW="1358640" imgH="393480" progId="Equation.3">
              <p:embed/>
            </p:oleObj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416" y="10342478"/>
          <a:ext cx="4141519" cy="1227138"/>
        </p:xfrm>
        <a:graphic>
          <a:graphicData uri="http://schemas.openxmlformats.org/presentationml/2006/ole">
            <p:oleObj spid="_x0000_s163843" name="Equation" r:id="rId5" imgW="774360" imgH="253800" progId="Equation.DSMT4">
              <p:embed/>
            </p:oleObj>
          </a:graphicData>
        </a:graphic>
      </p:graphicFrame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618518" name="Text Box 22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618519" name="Text Box 23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18446" name="AutoShape 90"/>
          <p:cNvSpPr>
            <a:spLocks noChangeArrowheads="1"/>
          </p:cNvSpPr>
          <p:nvPr/>
        </p:nvSpPr>
        <p:spPr bwMode="auto">
          <a:xfrm>
            <a:off x="82528" y="8236567"/>
            <a:ext cx="13954820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8448" name="Line 95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49" name="Line 96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0" name="Freeform 98"/>
          <p:cNvSpPr>
            <a:spLocks/>
          </p:cNvSpPr>
          <p:nvPr/>
        </p:nvSpPr>
        <p:spPr bwMode="auto">
          <a:xfrm>
            <a:off x="2126987" y="3651320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1" name="Text Box 100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8436" name="Object 101"/>
          <p:cNvGraphicFramePr>
            <a:graphicFrameLocks noChangeAspect="1"/>
          </p:cNvGraphicFramePr>
          <p:nvPr/>
        </p:nvGraphicFramePr>
        <p:xfrm>
          <a:off x="82528" y="2121029"/>
          <a:ext cx="1695586" cy="1637187"/>
        </p:xfrm>
        <a:graphic>
          <a:graphicData uri="http://schemas.openxmlformats.org/presentationml/2006/ole">
            <p:oleObj spid="_x0000_s163844" name="Equation" r:id="rId6" imgW="304560" imgH="393480" progId="Equation.3">
              <p:embed/>
            </p:oleObj>
          </a:graphicData>
        </a:graphic>
      </p:graphicFrame>
      <p:sp>
        <p:nvSpPr>
          <p:cNvPr id="618599" name="Line 103"/>
          <p:cNvSpPr>
            <a:spLocks noChangeShapeType="1"/>
          </p:cNvSpPr>
          <p:nvPr/>
        </p:nvSpPr>
        <p:spPr bwMode="auto">
          <a:xfrm>
            <a:off x="7742674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8453" name="Text Box 104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618602" name="Object 106"/>
          <p:cNvGraphicFramePr>
            <a:graphicFrameLocks noChangeAspect="1"/>
          </p:cNvGraphicFramePr>
          <p:nvPr/>
        </p:nvGraphicFramePr>
        <p:xfrm>
          <a:off x="7264400" y="7223125"/>
          <a:ext cx="1063625" cy="1101725"/>
        </p:xfrm>
        <a:graphic>
          <a:graphicData uri="http://schemas.openxmlformats.org/presentationml/2006/ole">
            <p:oleObj spid="_x0000_s163845" name="Equation" r:id="rId7" imgW="164880" imgH="228600" progId="Equation.DSMT4">
              <p:embed/>
            </p:oleObj>
          </a:graphicData>
        </a:graphic>
      </p:graphicFrame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10057226" y="1738456"/>
            <a:ext cx="9393244" cy="6551561"/>
            <a:chOff x="2681" y="618"/>
            <a:chExt cx="2504" cy="2329"/>
          </a:xfrm>
        </p:grpSpPr>
        <p:sp>
          <p:nvSpPr>
            <p:cNvPr id="18467" name="Line 107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108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109"/>
            <p:cNvSpPr>
              <a:spLocks/>
            </p:cNvSpPr>
            <p:nvPr/>
          </p:nvSpPr>
          <p:spPr bwMode="auto">
            <a:xfrm>
              <a:off x="3226" y="981"/>
              <a:ext cx="1769" cy="1233"/>
            </a:xfrm>
            <a:custGeom>
              <a:avLst/>
              <a:gdLst>
                <a:gd name="T0" fmla="*/ 0 w 1769"/>
                <a:gd name="T1" fmla="*/ 0 h 1233"/>
                <a:gd name="T2" fmla="*/ 862 w 1769"/>
                <a:gd name="T3" fmla="*/ 1225 h 1233"/>
                <a:gd name="T4" fmla="*/ 1769 w 1769"/>
                <a:gd name="T5" fmla="*/ 46 h 1233"/>
                <a:gd name="T6" fmla="*/ 0 60000 65536"/>
                <a:gd name="T7" fmla="*/ 0 60000 65536"/>
                <a:gd name="T8" fmla="*/ 0 60000 65536"/>
                <a:gd name="T9" fmla="*/ 0 w 1769"/>
                <a:gd name="T10" fmla="*/ 0 h 1233"/>
                <a:gd name="T11" fmla="*/ 1769 w 1769"/>
                <a:gd name="T12" fmla="*/ 1233 h 1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" h="1233">
                  <a:moveTo>
                    <a:pt x="0" y="0"/>
                  </a:moveTo>
                  <a:cubicBezTo>
                    <a:pt x="283" y="608"/>
                    <a:pt x="567" y="1217"/>
                    <a:pt x="862" y="1225"/>
                  </a:cubicBezTo>
                  <a:cubicBezTo>
                    <a:pt x="1157" y="1233"/>
                    <a:pt x="1463" y="639"/>
                    <a:pt x="1769" y="46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Text Box 111"/>
            <p:cNvSpPr txBox="1">
              <a:spLocks noChangeArrowheads="1"/>
            </p:cNvSpPr>
            <p:nvPr/>
          </p:nvSpPr>
          <p:spPr bwMode="auto">
            <a:xfrm>
              <a:off x="3712" y="618"/>
              <a:ext cx="3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18439" name="Object 112"/>
            <p:cNvGraphicFramePr>
              <a:graphicFrameLocks noChangeAspect="1"/>
            </p:cNvGraphicFramePr>
            <p:nvPr/>
          </p:nvGraphicFramePr>
          <p:xfrm>
            <a:off x="2681" y="741"/>
            <a:ext cx="452" cy="582"/>
          </p:xfrm>
          <a:graphic>
            <a:graphicData uri="http://schemas.openxmlformats.org/presentationml/2006/ole">
              <p:oleObj spid="_x0000_s163847" name="Equation" r:id="rId8" imgW="304560" imgH="393480" progId="Equation.3">
                <p:embed/>
              </p:oleObj>
            </a:graphicData>
          </a:graphic>
        </p:graphicFrame>
        <p:sp>
          <p:nvSpPr>
            <p:cNvPr id="18471" name="Line 113"/>
            <p:cNvSpPr>
              <a:spLocks noChangeShapeType="1"/>
            </p:cNvSpPr>
            <p:nvPr/>
          </p:nvSpPr>
          <p:spPr bwMode="auto">
            <a:xfrm>
              <a:off x="472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Text Box 114"/>
            <p:cNvSpPr txBox="1">
              <a:spLocks noChangeArrowheads="1"/>
            </p:cNvSpPr>
            <p:nvPr/>
          </p:nvSpPr>
          <p:spPr bwMode="auto">
            <a:xfrm>
              <a:off x="5027" y="2296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18440" name="Object 115"/>
            <p:cNvGraphicFramePr>
              <a:graphicFrameLocks noChangeAspect="1"/>
            </p:cNvGraphicFramePr>
            <p:nvPr/>
          </p:nvGraphicFramePr>
          <p:xfrm>
            <a:off x="4595" y="2555"/>
            <a:ext cx="284" cy="392"/>
          </p:xfrm>
          <a:graphic>
            <a:graphicData uri="http://schemas.openxmlformats.org/presentationml/2006/ole">
              <p:oleObj spid="_x0000_s163848" name="Equation" r:id="rId9" imgW="164880" imgH="228600" progId="Equation.DSMT4">
                <p:embed/>
              </p:oleObj>
            </a:graphicData>
          </a:graphic>
        </p:graphicFrame>
      </p:grpSp>
      <p:sp>
        <p:nvSpPr>
          <p:cNvPr id="18455" name="Text Box 117"/>
          <p:cNvSpPr txBox="1">
            <a:spLocks noChangeArrowheads="1"/>
          </p:cNvSpPr>
          <p:nvPr/>
        </p:nvSpPr>
        <p:spPr bwMode="auto">
          <a:xfrm>
            <a:off x="15519111" y="8371594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618614" name="Object 118"/>
          <p:cNvGraphicFramePr>
            <a:graphicFrameLocks noChangeAspect="1"/>
          </p:cNvGraphicFramePr>
          <p:nvPr/>
        </p:nvGraphicFramePr>
        <p:xfrm>
          <a:off x="14292438" y="9072041"/>
          <a:ext cx="7059938" cy="939554"/>
        </p:xfrm>
        <a:graphic>
          <a:graphicData uri="http://schemas.openxmlformats.org/presentationml/2006/ole">
            <p:oleObj spid="_x0000_s163846" name="Equation" r:id="rId10" imgW="1206360" imgH="215640" progId="Equation.3">
              <p:embed/>
            </p:oleObj>
          </a:graphicData>
        </a:graphic>
      </p:graphicFrame>
      <p:grpSp>
        <p:nvGrpSpPr>
          <p:cNvPr id="3" name="Group 124"/>
          <p:cNvGrpSpPr>
            <a:grpSpLocks/>
          </p:cNvGrpSpPr>
          <p:nvPr/>
        </p:nvGrpSpPr>
        <p:grpSpPr bwMode="auto">
          <a:xfrm>
            <a:off x="2295794" y="6458729"/>
            <a:ext cx="5443131" cy="0"/>
            <a:chOff x="612" y="2296"/>
            <a:chExt cx="1451" cy="0"/>
          </a:xfrm>
        </p:grpSpPr>
        <p:sp>
          <p:nvSpPr>
            <p:cNvPr id="18462" name="Line 119"/>
            <p:cNvSpPr>
              <a:spLocks noChangeShapeType="1"/>
            </p:cNvSpPr>
            <p:nvPr/>
          </p:nvSpPr>
          <p:spPr bwMode="auto">
            <a:xfrm>
              <a:off x="61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120"/>
            <p:cNvSpPr>
              <a:spLocks noChangeShapeType="1"/>
            </p:cNvSpPr>
            <p:nvPr/>
          </p:nvSpPr>
          <p:spPr bwMode="auto">
            <a:xfrm>
              <a:off x="188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121"/>
            <p:cNvSpPr>
              <a:spLocks noChangeShapeType="1"/>
            </p:cNvSpPr>
            <p:nvPr/>
          </p:nvSpPr>
          <p:spPr bwMode="auto">
            <a:xfrm>
              <a:off x="839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122"/>
            <p:cNvSpPr>
              <a:spLocks noChangeShapeType="1"/>
            </p:cNvSpPr>
            <p:nvPr/>
          </p:nvSpPr>
          <p:spPr bwMode="auto">
            <a:xfrm flipH="1">
              <a:off x="1202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123"/>
            <p:cNvSpPr>
              <a:spLocks noChangeShapeType="1"/>
            </p:cNvSpPr>
            <p:nvPr/>
          </p:nvSpPr>
          <p:spPr bwMode="auto">
            <a:xfrm flipH="1">
              <a:off x="1520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12675631" y="6458729"/>
            <a:ext cx="4764145" cy="0"/>
            <a:chOff x="3379" y="2296"/>
            <a:chExt cx="1270" cy="0"/>
          </a:xfrm>
        </p:grpSpPr>
        <p:sp>
          <p:nvSpPr>
            <p:cNvPr id="18458" name="Line 125"/>
            <p:cNvSpPr>
              <a:spLocks noChangeShapeType="1"/>
            </p:cNvSpPr>
            <p:nvPr/>
          </p:nvSpPr>
          <p:spPr bwMode="auto">
            <a:xfrm>
              <a:off x="3379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26"/>
            <p:cNvSpPr>
              <a:spLocks noChangeShapeType="1"/>
            </p:cNvSpPr>
            <p:nvPr/>
          </p:nvSpPr>
          <p:spPr bwMode="auto">
            <a:xfrm>
              <a:off x="4468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127"/>
            <p:cNvSpPr>
              <a:spLocks noChangeShapeType="1"/>
            </p:cNvSpPr>
            <p:nvPr/>
          </p:nvSpPr>
          <p:spPr bwMode="auto">
            <a:xfrm>
              <a:off x="3696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128"/>
            <p:cNvSpPr>
              <a:spLocks noChangeShapeType="1"/>
            </p:cNvSpPr>
            <p:nvPr/>
          </p:nvSpPr>
          <p:spPr bwMode="auto">
            <a:xfrm>
              <a:off x="4196" y="2296"/>
              <a:ext cx="1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17" grpId="0" autoUpdateAnimBg="0"/>
      <p:bldP spid="618518" grpId="0" autoUpdateAnimBg="0"/>
      <p:bldP spid="618519" grpId="0" autoUpdateAnimBg="0"/>
      <p:bldP spid="6185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9467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p:oleObj spid="_x0000_s164866" name="Equation" r:id="rId4" imgW="1358640" imgH="393480" progId="Equation.3">
              <p:embed/>
            </p:oleObj>
          </a:graphicData>
        </a:graphic>
      </p:graphicFrame>
      <p:sp>
        <p:nvSpPr>
          <p:cNvPr id="19468" name="Text Box 6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82530" y="8236567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3" name="Freeform 13"/>
          <p:cNvSpPr>
            <a:spLocks/>
          </p:cNvSpPr>
          <p:nvPr/>
        </p:nvSpPr>
        <p:spPr bwMode="auto">
          <a:xfrm>
            <a:off x="2126987" y="3651320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32526" name="Freeform 14"/>
          <p:cNvSpPr>
            <a:spLocks/>
          </p:cNvSpPr>
          <p:nvPr/>
        </p:nvSpPr>
        <p:spPr bwMode="auto">
          <a:xfrm>
            <a:off x="2126987" y="3524735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5" name="Text Box 15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9460" name="Object 16"/>
          <p:cNvGraphicFramePr>
            <a:graphicFrameLocks noChangeAspect="1"/>
          </p:cNvGraphicFramePr>
          <p:nvPr/>
        </p:nvGraphicFramePr>
        <p:xfrm>
          <a:off x="82528" y="2121029"/>
          <a:ext cx="1695586" cy="1637187"/>
        </p:xfrm>
        <a:graphic>
          <a:graphicData uri="http://schemas.openxmlformats.org/presentationml/2006/ole">
            <p:oleObj spid="_x0000_s164867" name="Equation" r:id="rId5" imgW="304560" imgH="393480" progId="Equation.3">
              <p:embed/>
            </p:oleObj>
          </a:graphicData>
        </a:graphic>
      </p:graphicFrame>
      <p:sp>
        <p:nvSpPr>
          <p:cNvPr id="19476" name="Line 17"/>
          <p:cNvSpPr>
            <a:spLocks noChangeShapeType="1"/>
          </p:cNvSpPr>
          <p:nvPr/>
        </p:nvSpPr>
        <p:spPr bwMode="auto">
          <a:xfrm>
            <a:off x="7742674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7264400" y="7223125"/>
          <a:ext cx="1063625" cy="1101725"/>
        </p:xfrm>
        <a:graphic>
          <a:graphicData uri="http://schemas.openxmlformats.org/presentationml/2006/ole">
            <p:oleObj spid="_x0000_s164868" name="Equation" r:id="rId6" imgW="164880" imgH="228600" progId="Equation.DSMT4">
              <p:embed/>
            </p:oleObj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057226" y="1738456"/>
            <a:ext cx="9393244" cy="6551561"/>
            <a:chOff x="2681" y="618"/>
            <a:chExt cx="2504" cy="2329"/>
          </a:xfrm>
        </p:grpSpPr>
        <p:sp>
          <p:nvSpPr>
            <p:cNvPr id="19481" name="Freeform 20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681" y="618"/>
              <a:ext cx="2504" cy="2329"/>
              <a:chOff x="2681" y="618"/>
              <a:chExt cx="2504" cy="2329"/>
            </a:xfrm>
          </p:grpSpPr>
          <p:sp>
            <p:nvSpPr>
              <p:cNvPr id="19483" name="Line 22"/>
              <p:cNvSpPr>
                <a:spLocks noChangeShapeType="1"/>
              </p:cNvSpPr>
              <p:nvPr/>
            </p:nvSpPr>
            <p:spPr bwMode="auto">
              <a:xfrm>
                <a:off x="3226" y="2283"/>
                <a:ext cx="18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Line 23"/>
              <p:cNvSpPr>
                <a:spLocks noChangeShapeType="1"/>
              </p:cNvSpPr>
              <p:nvPr/>
            </p:nvSpPr>
            <p:spPr bwMode="auto">
              <a:xfrm flipV="1">
                <a:off x="3226" y="741"/>
                <a:ext cx="0" cy="18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Freeform 24"/>
              <p:cNvSpPr>
                <a:spLocks/>
              </p:cNvSpPr>
              <p:nvPr/>
            </p:nvSpPr>
            <p:spPr bwMode="auto">
              <a:xfrm>
                <a:off x="3226" y="981"/>
                <a:ext cx="1769" cy="1233"/>
              </a:xfrm>
              <a:custGeom>
                <a:avLst/>
                <a:gdLst>
                  <a:gd name="T0" fmla="*/ 0 w 1769"/>
                  <a:gd name="T1" fmla="*/ 0 h 1233"/>
                  <a:gd name="T2" fmla="*/ 862 w 1769"/>
                  <a:gd name="T3" fmla="*/ 1225 h 1233"/>
                  <a:gd name="T4" fmla="*/ 1769 w 1769"/>
                  <a:gd name="T5" fmla="*/ 46 h 1233"/>
                  <a:gd name="T6" fmla="*/ 0 60000 65536"/>
                  <a:gd name="T7" fmla="*/ 0 60000 65536"/>
                  <a:gd name="T8" fmla="*/ 0 60000 65536"/>
                  <a:gd name="T9" fmla="*/ 0 w 1769"/>
                  <a:gd name="T10" fmla="*/ 0 h 1233"/>
                  <a:gd name="T11" fmla="*/ 1769 w 1769"/>
                  <a:gd name="T12" fmla="*/ 1233 h 1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9" h="1233">
                    <a:moveTo>
                      <a:pt x="0" y="0"/>
                    </a:moveTo>
                    <a:cubicBezTo>
                      <a:pt x="283" y="608"/>
                      <a:pt x="567" y="1217"/>
                      <a:pt x="862" y="1225"/>
                    </a:cubicBezTo>
                    <a:cubicBezTo>
                      <a:pt x="1157" y="1233"/>
                      <a:pt x="1463" y="639"/>
                      <a:pt x="1769" y="46"/>
                    </a:cubicBez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Text Box 25"/>
              <p:cNvSpPr txBox="1">
                <a:spLocks noChangeArrowheads="1"/>
              </p:cNvSpPr>
              <p:nvPr/>
            </p:nvSpPr>
            <p:spPr bwMode="auto">
              <a:xfrm>
                <a:off x="3712" y="618"/>
                <a:ext cx="326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i="1"/>
                  <a:t>I&gt;0</a:t>
                </a:r>
                <a:endParaRPr lang="fr-FR" i="1"/>
              </a:p>
            </p:txBody>
          </p:sp>
          <p:graphicFrame>
            <p:nvGraphicFramePr>
              <p:cNvPr id="19464" name="Object 26"/>
              <p:cNvGraphicFramePr>
                <a:graphicFrameLocks noChangeAspect="1"/>
              </p:cNvGraphicFramePr>
              <p:nvPr/>
            </p:nvGraphicFramePr>
            <p:xfrm>
              <a:off x="2681" y="741"/>
              <a:ext cx="452" cy="582"/>
            </p:xfrm>
            <a:graphic>
              <a:graphicData uri="http://schemas.openxmlformats.org/presentationml/2006/ole">
                <p:oleObj spid="_x0000_s164871" name="Equation" r:id="rId7" imgW="304560" imgH="393480" progId="Equation.3">
                  <p:embed/>
                </p:oleObj>
              </a:graphicData>
            </a:graphic>
          </p:graphicFrame>
          <p:sp>
            <p:nvSpPr>
              <p:cNvPr id="19487" name="Line 27"/>
              <p:cNvSpPr>
                <a:spLocks noChangeShapeType="1"/>
              </p:cNvSpPr>
              <p:nvPr/>
            </p:nvSpPr>
            <p:spPr bwMode="auto">
              <a:xfrm>
                <a:off x="4723" y="1194"/>
                <a:ext cx="0" cy="14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Text Box 28"/>
              <p:cNvSpPr txBox="1">
                <a:spLocks noChangeArrowheads="1"/>
              </p:cNvSpPr>
              <p:nvPr/>
            </p:nvSpPr>
            <p:spPr bwMode="auto">
              <a:xfrm>
                <a:off x="5027" y="2296"/>
                <a:ext cx="15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i="1"/>
                  <a:t>u</a:t>
                </a:r>
                <a:endParaRPr lang="fr-FR" i="1"/>
              </a:p>
            </p:txBody>
          </p:sp>
          <p:graphicFrame>
            <p:nvGraphicFramePr>
              <p:cNvPr id="19465" name="Object 29"/>
              <p:cNvGraphicFramePr>
                <a:graphicFrameLocks noChangeAspect="1"/>
              </p:cNvGraphicFramePr>
              <p:nvPr/>
            </p:nvGraphicFramePr>
            <p:xfrm>
              <a:off x="4595" y="2555"/>
              <a:ext cx="284" cy="392"/>
            </p:xfrm>
            <a:graphic>
              <a:graphicData uri="http://schemas.openxmlformats.org/presentationml/2006/ole">
                <p:oleObj spid="_x0000_s164872" name="Equation" r:id="rId8" imgW="164880" imgH="228600" progId="Equation.DSMT4">
                  <p:embed/>
                </p:oleObj>
              </a:graphicData>
            </a:graphic>
          </p:graphicFrame>
        </p:grpSp>
      </p:grp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15519111" y="8371594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832544" name="Object 32"/>
          <p:cNvGraphicFramePr>
            <a:graphicFrameLocks noChangeAspect="1"/>
          </p:cNvGraphicFramePr>
          <p:nvPr/>
        </p:nvGraphicFramePr>
        <p:xfrm>
          <a:off x="11280147" y="10748609"/>
          <a:ext cx="10334818" cy="829845"/>
        </p:xfrm>
        <a:graphic>
          <a:graphicData uri="http://schemas.openxmlformats.org/presentationml/2006/ole">
            <p:oleObj spid="_x0000_s164869" name="Equation" r:id="rId9" imgW="1765080" imgH="190440" progId="Equation.3">
              <p:embed/>
            </p:oleObj>
          </a:graphicData>
        </a:graphic>
      </p:graphicFrame>
      <p:sp>
        <p:nvSpPr>
          <p:cNvPr id="832546" name="Text Box 34"/>
          <p:cNvSpPr txBox="1">
            <a:spLocks noChangeArrowheads="1"/>
          </p:cNvSpPr>
          <p:nvPr/>
        </p:nvSpPr>
        <p:spPr bwMode="auto">
          <a:xfrm>
            <a:off x="15399070" y="9966586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19463" name="Object 35"/>
          <p:cNvGraphicFramePr>
            <a:graphicFrameLocks noChangeAspect="1"/>
          </p:cNvGraphicFramePr>
          <p:nvPr/>
        </p:nvGraphicFramePr>
        <p:xfrm>
          <a:off x="14292438" y="9072041"/>
          <a:ext cx="7059938" cy="939554"/>
        </p:xfrm>
        <a:graphic>
          <a:graphicData uri="http://schemas.openxmlformats.org/presentationml/2006/ole">
            <p:oleObj spid="_x0000_s164870" name="Equation" r:id="rId10" imgW="1206360" imgH="215640" progId="Equation.3">
              <p:embed/>
            </p:oleObj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063" y="10342563"/>
          <a:ext cx="4141787" cy="1227137"/>
        </p:xfrm>
        <a:graphic>
          <a:graphicData uri="http://schemas.openxmlformats.org/presentationml/2006/ole">
            <p:oleObj spid="_x0000_s164873" name="Equation" r:id="rId11" imgW="7743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26" grpId="0" animBg="1"/>
      <p:bldP spid="83254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913412" name="Object 4"/>
          <p:cNvGraphicFramePr>
            <a:graphicFrameLocks noChangeAspect="1"/>
          </p:cNvGraphicFramePr>
          <p:nvPr/>
        </p:nvGraphicFramePr>
        <p:xfrm>
          <a:off x="907815" y="8267513"/>
          <a:ext cx="8755524" cy="1893172"/>
        </p:xfrm>
        <a:graphic>
          <a:graphicData uri="http://schemas.openxmlformats.org/presentationml/2006/ole">
            <p:oleObj spid="_x0000_s165890" name="Equation" r:id="rId4" imgW="1358640" imgH="393480" progId="Equation.3">
              <p:embed/>
            </p:oleObj>
          </a:graphicData>
        </a:graphic>
      </p:graphicFrame>
      <p:graphicFrame>
        <p:nvGraphicFramePr>
          <p:cNvPr id="913413" name="Object 5"/>
          <p:cNvGraphicFramePr>
            <a:graphicFrameLocks noChangeAspect="1"/>
          </p:cNvGraphicFramePr>
          <p:nvPr/>
        </p:nvGraphicFramePr>
        <p:xfrm>
          <a:off x="2126987" y="10198100"/>
          <a:ext cx="4310326" cy="1227138"/>
        </p:xfrm>
        <a:graphic>
          <a:graphicData uri="http://schemas.openxmlformats.org/presentationml/2006/ole">
            <p:oleObj spid="_x0000_s165891" name="Equation" r:id="rId5" imgW="774360" imgH="253800" progId="Equation.DSMT4">
              <p:embed/>
            </p:oleObj>
          </a:graphicData>
        </a:graphic>
      </p:graphicFrame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6482240" y="10396979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913415" name="Text Box 7"/>
          <p:cNvSpPr txBox="1">
            <a:spLocks noChangeArrowheads="1"/>
          </p:cNvSpPr>
          <p:nvPr/>
        </p:nvSpPr>
        <p:spPr bwMode="auto">
          <a:xfrm>
            <a:off x="9903420" y="8911696"/>
            <a:ext cx="380238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913416" name="Text Box 8"/>
          <p:cNvSpPr txBox="1">
            <a:spLocks noChangeArrowheads="1"/>
          </p:cNvSpPr>
          <p:nvPr/>
        </p:nvSpPr>
        <p:spPr bwMode="auto">
          <a:xfrm>
            <a:off x="9903422" y="10396979"/>
            <a:ext cx="340002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threshold</a:t>
            </a:r>
          </a:p>
        </p:txBody>
      </p:sp>
      <p:sp>
        <p:nvSpPr>
          <p:cNvPr id="20493" name="AutoShape 9"/>
          <p:cNvSpPr>
            <a:spLocks noChangeArrowheads="1"/>
          </p:cNvSpPr>
          <p:nvPr/>
        </p:nvSpPr>
        <p:spPr bwMode="auto">
          <a:xfrm>
            <a:off x="82528" y="8236569"/>
            <a:ext cx="13444644" cy="332500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13422" name="Freeform 14"/>
          <p:cNvSpPr>
            <a:spLocks/>
          </p:cNvSpPr>
          <p:nvPr/>
        </p:nvSpPr>
        <p:spPr bwMode="auto">
          <a:xfrm>
            <a:off x="2126987" y="3524735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498" name="Text Box 15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20484" name="Object 16"/>
          <p:cNvGraphicFramePr>
            <a:graphicFrameLocks noChangeAspect="1"/>
          </p:cNvGraphicFramePr>
          <p:nvPr/>
        </p:nvGraphicFramePr>
        <p:xfrm>
          <a:off x="82528" y="2121029"/>
          <a:ext cx="1695586" cy="1637187"/>
        </p:xfrm>
        <a:graphic>
          <a:graphicData uri="http://schemas.openxmlformats.org/presentationml/2006/ole">
            <p:oleObj spid="_x0000_s165892" name="Equation" r:id="rId6" imgW="304560" imgH="393480" progId="Equation.3">
              <p:embed/>
            </p:oleObj>
          </a:graphicData>
        </a:graphic>
      </p:graphicFrame>
      <p:sp>
        <p:nvSpPr>
          <p:cNvPr id="913425" name="Line 17"/>
          <p:cNvSpPr>
            <a:spLocks noChangeShapeType="1"/>
          </p:cNvSpPr>
          <p:nvPr/>
        </p:nvSpPr>
        <p:spPr bwMode="auto">
          <a:xfrm>
            <a:off x="7059938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500" name="Text Box 18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913427" name="Object 19"/>
          <p:cNvGraphicFramePr>
            <a:graphicFrameLocks noChangeAspect="1"/>
          </p:cNvGraphicFramePr>
          <p:nvPr/>
        </p:nvGraphicFramePr>
        <p:xfrm>
          <a:off x="6419850" y="7231063"/>
          <a:ext cx="1063625" cy="1103312"/>
        </p:xfrm>
        <a:graphic>
          <a:graphicData uri="http://schemas.openxmlformats.org/presentationml/2006/ole">
            <p:oleObj spid="_x0000_s165893" name="Equation" r:id="rId7" imgW="164880" imgH="228600" progId="Equation.DSMT4">
              <p:embed/>
            </p:oleObj>
          </a:graphicData>
        </a:graphic>
      </p:graphicFrame>
      <p:sp>
        <p:nvSpPr>
          <p:cNvPr id="20501" name="Line 32"/>
          <p:cNvSpPr>
            <a:spLocks noChangeShapeType="1"/>
          </p:cNvSpPr>
          <p:nvPr/>
        </p:nvSpPr>
        <p:spPr bwMode="auto">
          <a:xfrm>
            <a:off x="1275440" y="5181612"/>
            <a:ext cx="5105515" cy="24248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913442" name="Object 34"/>
          <p:cNvGraphicFramePr>
            <a:graphicFrameLocks noChangeAspect="1"/>
          </p:cNvGraphicFramePr>
          <p:nvPr/>
        </p:nvGraphicFramePr>
        <p:xfrm>
          <a:off x="844044" y="8228130"/>
          <a:ext cx="10882508" cy="1893172"/>
        </p:xfrm>
        <a:graphic>
          <a:graphicData uri="http://schemas.openxmlformats.org/presentationml/2006/ole">
            <p:oleObj spid="_x0000_s165894" name="Equation" r:id="rId8" imgW="1688760" imgH="393480" progId="Equation.3">
              <p:embed/>
            </p:oleObj>
          </a:graphicData>
        </a:graphic>
      </p:graphicFrame>
      <p:sp>
        <p:nvSpPr>
          <p:cNvPr id="913444" name="Text Box 36"/>
          <p:cNvSpPr txBox="1">
            <a:spLocks noChangeArrowheads="1"/>
          </p:cNvSpPr>
          <p:nvPr/>
        </p:nvSpPr>
        <p:spPr bwMode="auto">
          <a:xfrm>
            <a:off x="15399070" y="8053722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913445" name="Object 37"/>
          <p:cNvGraphicFramePr>
            <a:graphicFrameLocks noChangeAspect="1"/>
          </p:cNvGraphicFramePr>
          <p:nvPr/>
        </p:nvGraphicFramePr>
        <p:xfrm>
          <a:off x="14037350" y="8756981"/>
          <a:ext cx="7209990" cy="1713138"/>
        </p:xfrm>
        <a:graphic>
          <a:graphicData uri="http://schemas.openxmlformats.org/presentationml/2006/ole">
            <p:oleObj spid="_x0000_s165895" name="Equation" r:id="rId9" imgW="1231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4" grpId="0" autoUpdateAnimBg="0"/>
      <p:bldP spid="913415" grpId="0" autoUpdateAnimBg="0"/>
      <p:bldP spid="913416" grpId="0" autoUpdateAnimBg="0"/>
      <p:bldP spid="913422" grpId="0" animBg="1"/>
      <p:bldP spid="913425" grpId="0" animBg="1"/>
      <p:bldP spid="91344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21515" name="Text Box 3"/>
          <p:cNvSpPr txBox="1">
            <a:spLocks noChangeArrowheads="1"/>
          </p:cNvSpPr>
          <p:nvPr/>
        </p:nvSpPr>
        <p:spPr bwMode="auto">
          <a:xfrm>
            <a:off x="1444251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6133370" y="10675471"/>
          <a:ext cx="7052436" cy="1524665"/>
        </p:xfrm>
        <a:graphic>
          <a:graphicData uri="http://schemas.openxmlformats.org/presentationml/2006/ole">
            <p:oleObj spid="_x0000_s166914" name="Equation" r:id="rId4" imgW="1358640" imgH="393480" progId="Equation.3">
              <p:embed/>
            </p:oleObj>
          </a:graphicData>
        </a:graphic>
      </p:graphicFrame>
      <p:sp>
        <p:nvSpPr>
          <p:cNvPr id="21516" name="AutoShape 9"/>
          <p:cNvSpPr>
            <a:spLocks noChangeArrowheads="1"/>
          </p:cNvSpPr>
          <p:nvPr/>
        </p:nvSpPr>
        <p:spPr bwMode="auto">
          <a:xfrm>
            <a:off x="4850427" y="10796431"/>
            <a:ext cx="10038467" cy="128837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1518" name="Line 11"/>
          <p:cNvSpPr>
            <a:spLocks noChangeShapeType="1"/>
          </p:cNvSpPr>
          <p:nvPr/>
        </p:nvSpPr>
        <p:spPr bwMode="auto">
          <a:xfrm>
            <a:off x="2126986" y="6458729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19" name="Line 12"/>
          <p:cNvSpPr>
            <a:spLocks noChangeShapeType="1"/>
          </p:cNvSpPr>
          <p:nvPr/>
        </p:nvSpPr>
        <p:spPr bwMode="auto">
          <a:xfrm flipV="1">
            <a:off x="2126986" y="2121029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0" name="Freeform 13"/>
          <p:cNvSpPr>
            <a:spLocks/>
          </p:cNvSpPr>
          <p:nvPr/>
        </p:nvSpPr>
        <p:spPr bwMode="auto">
          <a:xfrm>
            <a:off x="2126987" y="3524735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3950117" y="1775026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21507" name="Object 15"/>
          <p:cNvGraphicFramePr>
            <a:graphicFrameLocks noChangeAspect="1"/>
          </p:cNvGraphicFramePr>
          <p:nvPr/>
        </p:nvGraphicFramePr>
        <p:xfrm>
          <a:off x="82528" y="2121029"/>
          <a:ext cx="1695586" cy="1637187"/>
        </p:xfrm>
        <a:graphic>
          <a:graphicData uri="http://schemas.openxmlformats.org/presentationml/2006/ole">
            <p:oleObj spid="_x0000_s166915" name="Equation" r:id="rId5" imgW="304560" imgH="393480" progId="Equation.3">
              <p:embed/>
            </p:oleObj>
          </a:graphicData>
        </a:graphic>
      </p:graphicFrame>
      <p:sp>
        <p:nvSpPr>
          <p:cNvPr id="21522" name="Line 16"/>
          <p:cNvSpPr>
            <a:spLocks noChangeShapeType="1"/>
          </p:cNvSpPr>
          <p:nvPr/>
        </p:nvSpPr>
        <p:spPr bwMode="auto">
          <a:xfrm>
            <a:off x="7059938" y="3395335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3" name="Text Box 17"/>
          <p:cNvSpPr txBox="1">
            <a:spLocks noChangeArrowheads="1"/>
          </p:cNvSpPr>
          <p:nvPr/>
        </p:nvSpPr>
        <p:spPr bwMode="auto">
          <a:xfrm>
            <a:off x="8883068" y="6495300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sp>
        <p:nvSpPr>
          <p:cNvPr id="21524" name="Line 18"/>
          <p:cNvSpPr>
            <a:spLocks noChangeShapeType="1"/>
          </p:cNvSpPr>
          <p:nvPr/>
        </p:nvSpPr>
        <p:spPr bwMode="auto">
          <a:xfrm flipH="1">
            <a:off x="4336499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5" name="Line 19"/>
          <p:cNvSpPr>
            <a:spLocks noChangeShapeType="1"/>
          </p:cNvSpPr>
          <p:nvPr/>
        </p:nvSpPr>
        <p:spPr bwMode="auto">
          <a:xfrm>
            <a:off x="1954427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26" name="Line 20"/>
          <p:cNvSpPr>
            <a:spLocks noChangeShapeType="1"/>
          </p:cNvSpPr>
          <p:nvPr/>
        </p:nvSpPr>
        <p:spPr bwMode="auto">
          <a:xfrm>
            <a:off x="6718573" y="6458729"/>
            <a:ext cx="1192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057226" y="1738457"/>
            <a:ext cx="9393244" cy="6548748"/>
            <a:chOff x="2681" y="618"/>
            <a:chExt cx="2504" cy="2328"/>
          </a:xfrm>
        </p:grpSpPr>
        <p:sp>
          <p:nvSpPr>
            <p:cNvPr id="21554" name="Freeform 22"/>
            <p:cNvSpPr>
              <a:spLocks/>
            </p:cNvSpPr>
            <p:nvPr/>
          </p:nvSpPr>
          <p:spPr bwMode="auto">
            <a:xfrm>
              <a:off x="3226" y="935"/>
              <a:ext cx="1406" cy="1285"/>
            </a:xfrm>
            <a:custGeom>
              <a:avLst/>
              <a:gdLst>
                <a:gd name="T0" fmla="*/ 0 w 1406"/>
                <a:gd name="T1" fmla="*/ 726 h 1285"/>
                <a:gd name="T2" fmla="*/ 317 w 1406"/>
                <a:gd name="T3" fmla="*/ 953 h 1285"/>
                <a:gd name="T4" fmla="*/ 907 w 1406"/>
                <a:gd name="T5" fmla="*/ 1270 h 1285"/>
                <a:gd name="T6" fmla="*/ 1224 w 1406"/>
                <a:gd name="T7" fmla="*/ 862 h 1285"/>
                <a:gd name="T8" fmla="*/ 1406 w 1406"/>
                <a:gd name="T9" fmla="*/ 0 h 1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6"/>
                <a:gd name="T16" fmla="*/ 0 h 1285"/>
                <a:gd name="T17" fmla="*/ 1406 w 1406"/>
                <a:gd name="T18" fmla="*/ 1285 h 1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6" h="1285">
                  <a:moveTo>
                    <a:pt x="0" y="726"/>
                  </a:moveTo>
                  <a:cubicBezTo>
                    <a:pt x="83" y="794"/>
                    <a:pt x="166" y="862"/>
                    <a:pt x="317" y="953"/>
                  </a:cubicBezTo>
                  <a:cubicBezTo>
                    <a:pt x="468" y="1044"/>
                    <a:pt x="756" y="1285"/>
                    <a:pt x="907" y="1270"/>
                  </a:cubicBezTo>
                  <a:cubicBezTo>
                    <a:pt x="1058" y="1255"/>
                    <a:pt x="1141" y="1074"/>
                    <a:pt x="1224" y="862"/>
                  </a:cubicBezTo>
                  <a:cubicBezTo>
                    <a:pt x="1307" y="650"/>
                    <a:pt x="1356" y="325"/>
                    <a:pt x="1406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23"/>
            <p:cNvSpPr>
              <a:spLocks noChangeShapeType="1"/>
            </p:cNvSpPr>
            <p:nvPr/>
          </p:nvSpPr>
          <p:spPr bwMode="auto">
            <a:xfrm>
              <a:off x="3226" y="228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24"/>
            <p:cNvSpPr>
              <a:spLocks noChangeShapeType="1"/>
            </p:cNvSpPr>
            <p:nvPr/>
          </p:nvSpPr>
          <p:spPr bwMode="auto">
            <a:xfrm flipV="1">
              <a:off x="3226" y="741"/>
              <a:ext cx="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Text Box 25"/>
            <p:cNvSpPr txBox="1">
              <a:spLocks noChangeArrowheads="1"/>
            </p:cNvSpPr>
            <p:nvPr/>
          </p:nvSpPr>
          <p:spPr bwMode="auto">
            <a:xfrm>
              <a:off x="3712" y="618"/>
              <a:ext cx="32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I&gt;0</a:t>
              </a:r>
              <a:endParaRPr lang="fr-FR" i="1"/>
            </a:p>
          </p:txBody>
        </p:sp>
        <p:graphicFrame>
          <p:nvGraphicFramePr>
            <p:cNvPr id="21512" name="Object 26"/>
            <p:cNvGraphicFramePr>
              <a:graphicFrameLocks noChangeAspect="1"/>
            </p:cNvGraphicFramePr>
            <p:nvPr/>
          </p:nvGraphicFramePr>
          <p:xfrm>
            <a:off x="2681" y="741"/>
            <a:ext cx="452" cy="582"/>
          </p:xfrm>
          <a:graphic>
            <a:graphicData uri="http://schemas.openxmlformats.org/presentationml/2006/ole">
              <p:oleObj spid="_x0000_s166920" name="Equation" r:id="rId6" imgW="304560" imgH="393480" progId="Equation.3">
                <p:embed/>
              </p:oleObj>
            </a:graphicData>
          </a:graphic>
        </p:graphicFrame>
        <p:sp>
          <p:nvSpPr>
            <p:cNvPr id="21558" name="Line 27"/>
            <p:cNvSpPr>
              <a:spLocks noChangeShapeType="1"/>
            </p:cNvSpPr>
            <p:nvPr/>
          </p:nvSpPr>
          <p:spPr bwMode="auto">
            <a:xfrm>
              <a:off x="4513" y="1194"/>
              <a:ext cx="0" cy="1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Text Box 28"/>
            <p:cNvSpPr txBox="1">
              <a:spLocks noChangeArrowheads="1"/>
            </p:cNvSpPr>
            <p:nvPr/>
          </p:nvSpPr>
          <p:spPr bwMode="auto">
            <a:xfrm>
              <a:off x="5027" y="2296"/>
              <a:ext cx="15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u</a:t>
              </a:r>
              <a:endParaRPr lang="fr-FR" i="1"/>
            </a:p>
          </p:txBody>
        </p:sp>
        <p:graphicFrame>
          <p:nvGraphicFramePr>
            <p:cNvPr id="21513" name="Object 29"/>
            <p:cNvGraphicFramePr>
              <a:graphicFrameLocks noChangeAspect="1"/>
            </p:cNvGraphicFramePr>
            <p:nvPr/>
          </p:nvGraphicFramePr>
          <p:xfrm>
            <a:off x="4378" y="2555"/>
            <a:ext cx="285" cy="391"/>
          </p:xfrm>
          <a:graphic>
            <a:graphicData uri="http://schemas.openxmlformats.org/presentationml/2006/ole">
              <p:oleObj spid="_x0000_s166921" name="Equation" r:id="rId7" imgW="164880" imgH="228600" progId="Equation.DSMT4">
                <p:embed/>
              </p:oleObj>
            </a:graphicData>
          </a:graphic>
        </p:graphicFrame>
        <p:sp>
          <p:nvSpPr>
            <p:cNvPr id="21560" name="Freeform 30"/>
            <p:cNvSpPr>
              <a:spLocks/>
            </p:cNvSpPr>
            <p:nvPr/>
          </p:nvSpPr>
          <p:spPr bwMode="auto">
            <a:xfrm>
              <a:off x="3243" y="1344"/>
              <a:ext cx="1270" cy="226"/>
            </a:xfrm>
            <a:custGeom>
              <a:avLst/>
              <a:gdLst>
                <a:gd name="T0" fmla="*/ 2791 w 1043"/>
                <a:gd name="T1" fmla="*/ 162 h 233"/>
                <a:gd name="T2" fmla="*/ 1455 w 1043"/>
                <a:gd name="T3" fmla="*/ 7 h 233"/>
                <a:gd name="T4" fmla="*/ 0 w 1043"/>
                <a:gd name="T5" fmla="*/ 200 h 233"/>
                <a:gd name="T6" fmla="*/ 0 60000 65536"/>
                <a:gd name="T7" fmla="*/ 0 60000 65536"/>
                <a:gd name="T8" fmla="*/ 0 60000 65536"/>
                <a:gd name="T9" fmla="*/ 0 w 1043"/>
                <a:gd name="T10" fmla="*/ 0 h 233"/>
                <a:gd name="T11" fmla="*/ 1043 w 104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233">
                  <a:moveTo>
                    <a:pt x="1043" y="188"/>
                  </a:moveTo>
                  <a:cubicBezTo>
                    <a:pt x="880" y="94"/>
                    <a:pt x="718" y="0"/>
                    <a:pt x="544" y="7"/>
                  </a:cubicBezTo>
                  <a:cubicBezTo>
                    <a:pt x="370" y="14"/>
                    <a:pt x="185" y="123"/>
                    <a:pt x="0" y="23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31"/>
            <p:cNvSpPr>
              <a:spLocks noChangeShapeType="1"/>
            </p:cNvSpPr>
            <p:nvPr/>
          </p:nvSpPr>
          <p:spPr bwMode="auto">
            <a:xfrm>
              <a:off x="3288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32"/>
            <p:cNvSpPr>
              <a:spLocks noChangeShapeType="1"/>
            </p:cNvSpPr>
            <p:nvPr/>
          </p:nvSpPr>
          <p:spPr bwMode="auto">
            <a:xfrm>
              <a:off x="4104" y="2296"/>
              <a:ext cx="31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8" name="Object 33"/>
          <p:cNvGraphicFramePr>
            <a:graphicFrameLocks noChangeAspect="1"/>
          </p:cNvGraphicFramePr>
          <p:nvPr/>
        </p:nvGraphicFramePr>
        <p:xfrm>
          <a:off x="6665913" y="7297738"/>
          <a:ext cx="1069975" cy="1100137"/>
        </p:xfrm>
        <a:graphic>
          <a:graphicData uri="http://schemas.openxmlformats.org/presentationml/2006/ole">
            <p:oleObj spid="_x0000_s166916" name="Equation" r:id="rId8" imgW="164880" imgH="228600" progId="Equation.DSMT4">
              <p:embed/>
            </p:oleObj>
          </a:graphicData>
        </a:graphic>
      </p:graphicFrame>
      <p:sp>
        <p:nvSpPr>
          <p:cNvPr id="21528" name="Text Box 34"/>
          <p:cNvSpPr txBox="1">
            <a:spLocks noChangeArrowheads="1"/>
          </p:cNvSpPr>
          <p:nvPr/>
        </p:nvSpPr>
        <p:spPr bwMode="auto">
          <a:xfrm>
            <a:off x="3841328" y="843912"/>
            <a:ext cx="11107267" cy="11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900" b="1" dirty="0" err="1"/>
              <a:t>Where</a:t>
            </a:r>
            <a:r>
              <a:rPr lang="fr-CH" sz="5900" b="1" dirty="0"/>
              <a:t> </a:t>
            </a:r>
            <a:r>
              <a:rPr lang="fr-CH" sz="5900" b="1" dirty="0" err="1"/>
              <a:t>is</a:t>
            </a:r>
            <a:r>
              <a:rPr lang="fr-CH" sz="5900" b="1" dirty="0"/>
              <a:t> the </a:t>
            </a:r>
            <a:r>
              <a:rPr lang="fr-CH" sz="5900" b="1" dirty="0" err="1"/>
              <a:t>firing</a:t>
            </a:r>
            <a:r>
              <a:rPr lang="fr-CH" sz="5900" b="1" dirty="0"/>
              <a:t> </a:t>
            </a:r>
            <a:r>
              <a:rPr lang="fr-CH" sz="5900" b="1" dirty="0" err="1"/>
              <a:t>threshold</a:t>
            </a:r>
            <a:r>
              <a:rPr lang="fr-CH" sz="5900" b="1" dirty="0"/>
              <a:t>?</a:t>
            </a:r>
            <a:endParaRPr lang="fr-FR" sz="5900" b="1" dirty="0"/>
          </a:p>
        </p:txBody>
      </p:sp>
      <p:sp>
        <p:nvSpPr>
          <p:cNvPr id="21529" name="Text Box 35"/>
          <p:cNvSpPr txBox="1">
            <a:spLocks noChangeArrowheads="1"/>
          </p:cNvSpPr>
          <p:nvPr/>
        </p:nvSpPr>
        <p:spPr bwMode="auto">
          <a:xfrm>
            <a:off x="592705" y="7989021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sp>
        <p:nvSpPr>
          <p:cNvPr id="21530" name="Text Box 37"/>
          <p:cNvSpPr txBox="1">
            <a:spLocks noChangeArrowheads="1"/>
          </p:cNvSpPr>
          <p:nvPr/>
        </p:nvSpPr>
        <p:spPr bwMode="auto">
          <a:xfrm>
            <a:off x="2637163" y="6970702"/>
            <a:ext cx="258570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resting</a:t>
            </a:r>
            <a:endParaRPr lang="fr-FR"/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 flipV="1">
            <a:off x="1275441" y="8464425"/>
            <a:ext cx="0" cy="19606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1275441" y="9915951"/>
            <a:ext cx="799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3" name="Text Box 40"/>
          <p:cNvSpPr txBox="1">
            <a:spLocks noChangeArrowheads="1"/>
          </p:cNvSpPr>
          <p:nvPr/>
        </p:nvSpPr>
        <p:spPr bwMode="auto">
          <a:xfrm>
            <a:off x="9224438" y="9696534"/>
            <a:ext cx="59317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t</a:t>
            </a:r>
            <a:endParaRPr lang="fr-FR" i="1"/>
          </a:p>
        </p:txBody>
      </p:sp>
      <p:sp>
        <p:nvSpPr>
          <p:cNvPr id="21534" name="Freeform 41"/>
          <p:cNvSpPr>
            <a:spLocks/>
          </p:cNvSpPr>
          <p:nvPr/>
        </p:nvSpPr>
        <p:spPr bwMode="auto">
          <a:xfrm>
            <a:off x="1954428" y="9533378"/>
            <a:ext cx="2213264" cy="382573"/>
          </a:xfrm>
          <a:custGeom>
            <a:avLst/>
            <a:gdLst>
              <a:gd name="T0" fmla="*/ 0 w 590"/>
              <a:gd name="T1" fmla="*/ 0 h 136"/>
              <a:gd name="T2" fmla="*/ 2147483647 w 590"/>
              <a:gd name="T3" fmla="*/ 2147483647 h 136"/>
              <a:gd name="T4" fmla="*/ 2147483647 w 590"/>
              <a:gd name="T5" fmla="*/ 2147483647 h 136"/>
              <a:gd name="T6" fmla="*/ 0 60000 65536"/>
              <a:gd name="T7" fmla="*/ 0 60000 65536"/>
              <a:gd name="T8" fmla="*/ 0 60000 65536"/>
              <a:gd name="T9" fmla="*/ 0 w 590"/>
              <a:gd name="T10" fmla="*/ 0 h 136"/>
              <a:gd name="T11" fmla="*/ 590 w 590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6">
                <a:moveTo>
                  <a:pt x="0" y="0"/>
                </a:moveTo>
                <a:cubicBezTo>
                  <a:pt x="19" y="34"/>
                  <a:pt x="38" y="68"/>
                  <a:pt x="136" y="91"/>
                </a:cubicBezTo>
                <a:cubicBezTo>
                  <a:pt x="234" y="114"/>
                  <a:pt x="412" y="125"/>
                  <a:pt x="590" y="1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5" name="Line 43"/>
          <p:cNvSpPr>
            <a:spLocks noChangeShapeType="1"/>
          </p:cNvSpPr>
          <p:nvPr/>
        </p:nvSpPr>
        <p:spPr bwMode="auto">
          <a:xfrm>
            <a:off x="1275440" y="9915951"/>
            <a:ext cx="67898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6" name="Line 44"/>
          <p:cNvSpPr>
            <a:spLocks noChangeShapeType="1"/>
          </p:cNvSpPr>
          <p:nvPr/>
        </p:nvSpPr>
        <p:spPr bwMode="auto">
          <a:xfrm flipV="1">
            <a:off x="4167690" y="9904699"/>
            <a:ext cx="1530529" cy="112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1537" name="Line 45"/>
          <p:cNvSpPr>
            <a:spLocks noChangeShapeType="1"/>
          </p:cNvSpPr>
          <p:nvPr/>
        </p:nvSpPr>
        <p:spPr bwMode="auto">
          <a:xfrm flipV="1">
            <a:off x="3826322" y="6585318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82" name="Freeform 46"/>
          <p:cNvSpPr>
            <a:spLocks/>
          </p:cNvSpPr>
          <p:nvPr/>
        </p:nvSpPr>
        <p:spPr bwMode="auto">
          <a:xfrm>
            <a:off x="2126986" y="7862435"/>
            <a:ext cx="1530529" cy="1147718"/>
          </a:xfrm>
          <a:custGeom>
            <a:avLst/>
            <a:gdLst>
              <a:gd name="T0" fmla="*/ 0 w 408"/>
              <a:gd name="T1" fmla="*/ 2147483647 h 408"/>
              <a:gd name="T2" fmla="*/ 2147483647 w 408"/>
              <a:gd name="T3" fmla="*/ 2147483647 h 408"/>
              <a:gd name="T4" fmla="*/ 2147483647 w 408"/>
              <a:gd name="T5" fmla="*/ 2147483647 h 408"/>
              <a:gd name="T6" fmla="*/ 2147483647 w 408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408"/>
              <a:gd name="T14" fmla="*/ 408 w 408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408">
                <a:moveTo>
                  <a:pt x="0" y="408"/>
                </a:moveTo>
                <a:cubicBezTo>
                  <a:pt x="64" y="400"/>
                  <a:pt x="128" y="393"/>
                  <a:pt x="181" y="363"/>
                </a:cubicBezTo>
                <a:cubicBezTo>
                  <a:pt x="234" y="333"/>
                  <a:pt x="279" y="286"/>
                  <a:pt x="317" y="226"/>
                </a:cubicBezTo>
                <a:cubicBezTo>
                  <a:pt x="355" y="166"/>
                  <a:pt x="381" y="83"/>
                  <a:pt x="40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039587" y="6585317"/>
            <a:ext cx="821535" cy="1246174"/>
            <a:chOff x="1610" y="2341"/>
            <a:chExt cx="219" cy="443"/>
          </a:xfrm>
        </p:grpSpPr>
        <p:sp>
          <p:nvSpPr>
            <p:cNvPr id="21553" name="Line 47"/>
            <p:cNvSpPr>
              <a:spLocks noChangeShapeType="1"/>
            </p:cNvSpPr>
            <p:nvPr/>
          </p:nvSpPr>
          <p:spPr bwMode="auto">
            <a:xfrm flipV="1">
              <a:off x="1701" y="234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1" name="Object 48"/>
            <p:cNvGraphicFramePr>
              <a:graphicFrameLocks noChangeAspect="1"/>
            </p:cNvGraphicFramePr>
            <p:nvPr/>
          </p:nvGraphicFramePr>
          <p:xfrm>
            <a:off x="1610" y="2523"/>
            <a:ext cx="219" cy="261"/>
          </p:xfrm>
          <a:graphic>
            <a:graphicData uri="http://schemas.openxmlformats.org/presentationml/2006/ole">
              <p:oleObj spid="_x0000_s166919" name="Equation" r:id="rId9" imgW="126720" imgH="152280" progId="Equation.3">
                <p:embed/>
              </p:oleObj>
            </a:graphicData>
          </a:graphic>
        </p:graphicFrame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23899" y="8914511"/>
            <a:ext cx="5615688" cy="734201"/>
            <a:chOff x="113" y="3169"/>
            <a:chExt cx="1497" cy="261"/>
          </a:xfrm>
        </p:grpSpPr>
        <p:sp>
          <p:nvSpPr>
            <p:cNvPr id="21552" name="Line 50"/>
            <p:cNvSpPr>
              <a:spLocks noChangeShapeType="1"/>
            </p:cNvSpPr>
            <p:nvPr/>
          </p:nvSpPr>
          <p:spPr bwMode="auto">
            <a:xfrm>
              <a:off x="340" y="3294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0" name="Object 53"/>
            <p:cNvGraphicFramePr>
              <a:graphicFrameLocks noChangeAspect="1"/>
            </p:cNvGraphicFramePr>
            <p:nvPr/>
          </p:nvGraphicFramePr>
          <p:xfrm>
            <a:off x="113" y="3169"/>
            <a:ext cx="219" cy="261"/>
          </p:xfrm>
          <a:graphic>
            <a:graphicData uri="http://schemas.openxmlformats.org/presentationml/2006/ole">
              <p:oleObj spid="_x0000_s166918" name="Equation" r:id="rId10" imgW="126720" imgH="152280" progId="Equation.3">
                <p:embed/>
              </p:oleObj>
            </a:graphicData>
          </a:graphic>
        </p:graphicFrame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1655276" y="8500993"/>
            <a:ext cx="8260353" cy="2118217"/>
            <a:chOff x="3107" y="3022"/>
            <a:chExt cx="2202" cy="753"/>
          </a:xfrm>
        </p:grpSpPr>
        <p:sp>
          <p:nvSpPr>
            <p:cNvPr id="21549" name="Line 55"/>
            <p:cNvSpPr>
              <a:spLocks noChangeShapeType="1"/>
            </p:cNvSpPr>
            <p:nvPr/>
          </p:nvSpPr>
          <p:spPr bwMode="auto">
            <a:xfrm>
              <a:off x="3107" y="3521"/>
              <a:ext cx="2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56"/>
            <p:cNvSpPr>
              <a:spLocks noChangeShapeType="1"/>
            </p:cNvSpPr>
            <p:nvPr/>
          </p:nvSpPr>
          <p:spPr bwMode="auto">
            <a:xfrm flipV="1">
              <a:off x="3107" y="3022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Text Box 57"/>
            <p:cNvSpPr txBox="1">
              <a:spLocks noChangeArrowheads="1"/>
            </p:cNvSpPr>
            <p:nvPr/>
          </p:nvSpPr>
          <p:spPr bwMode="auto">
            <a:xfrm>
              <a:off x="5206" y="3430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1"/>
                <a:t>t</a:t>
              </a:r>
              <a:endParaRPr lang="fr-FR" i="1"/>
            </a:p>
          </p:txBody>
        </p:sp>
      </p:grpSp>
      <p:sp>
        <p:nvSpPr>
          <p:cNvPr id="935995" name="Freeform 59"/>
          <p:cNvSpPr>
            <a:spLocks/>
          </p:cNvSpPr>
          <p:nvPr/>
        </p:nvSpPr>
        <p:spPr bwMode="auto">
          <a:xfrm>
            <a:off x="11655278" y="8245008"/>
            <a:ext cx="2209512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6" name="Freeform 60"/>
          <p:cNvSpPr>
            <a:spLocks/>
          </p:cNvSpPr>
          <p:nvPr/>
        </p:nvSpPr>
        <p:spPr bwMode="auto">
          <a:xfrm>
            <a:off x="13868542" y="8245008"/>
            <a:ext cx="2209512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7" name="Freeform 61"/>
          <p:cNvSpPr>
            <a:spLocks/>
          </p:cNvSpPr>
          <p:nvPr/>
        </p:nvSpPr>
        <p:spPr bwMode="auto">
          <a:xfrm>
            <a:off x="16250613" y="8245008"/>
            <a:ext cx="2209514" cy="2042264"/>
          </a:xfrm>
          <a:custGeom>
            <a:avLst/>
            <a:gdLst>
              <a:gd name="T0" fmla="*/ 0 w 589"/>
              <a:gd name="T1" fmla="*/ 2147483647 h 862"/>
              <a:gd name="T2" fmla="*/ 2147483647 w 589"/>
              <a:gd name="T3" fmla="*/ 2147483647 h 862"/>
              <a:gd name="T4" fmla="*/ 2147483647 w 589"/>
              <a:gd name="T5" fmla="*/ 2147483647 h 862"/>
              <a:gd name="T6" fmla="*/ 2147483647 w 589"/>
              <a:gd name="T7" fmla="*/ 2147483647 h 862"/>
              <a:gd name="T8" fmla="*/ 2147483647 w 589"/>
              <a:gd name="T9" fmla="*/ 0 h 8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62"/>
              <a:gd name="T17" fmla="*/ 589 w 589"/>
              <a:gd name="T18" fmla="*/ 862 h 8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62">
                <a:moveTo>
                  <a:pt x="0" y="862"/>
                </a:moveTo>
                <a:cubicBezTo>
                  <a:pt x="38" y="755"/>
                  <a:pt x="76" y="649"/>
                  <a:pt x="136" y="589"/>
                </a:cubicBezTo>
                <a:cubicBezTo>
                  <a:pt x="196" y="529"/>
                  <a:pt x="295" y="544"/>
                  <a:pt x="363" y="499"/>
                </a:cubicBezTo>
                <a:cubicBezTo>
                  <a:pt x="431" y="454"/>
                  <a:pt x="506" y="400"/>
                  <a:pt x="544" y="317"/>
                </a:cubicBezTo>
                <a:cubicBezTo>
                  <a:pt x="582" y="234"/>
                  <a:pt x="585" y="117"/>
                  <a:pt x="58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8" name="Line 62"/>
          <p:cNvSpPr>
            <a:spLocks noChangeShapeType="1"/>
          </p:cNvSpPr>
          <p:nvPr/>
        </p:nvSpPr>
        <p:spPr bwMode="auto">
          <a:xfrm flipV="1">
            <a:off x="15567877" y="6202745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35999" name="Line 63"/>
          <p:cNvSpPr>
            <a:spLocks noChangeShapeType="1"/>
          </p:cNvSpPr>
          <p:nvPr/>
        </p:nvSpPr>
        <p:spPr bwMode="auto">
          <a:xfrm>
            <a:off x="12506820" y="8627582"/>
            <a:ext cx="0" cy="894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10803731" y="8883566"/>
            <a:ext cx="5615691" cy="734203"/>
            <a:chOff x="113" y="3169"/>
            <a:chExt cx="1497" cy="261"/>
          </a:xfrm>
        </p:grpSpPr>
        <p:sp>
          <p:nvSpPr>
            <p:cNvPr id="21548" name="Line 65"/>
            <p:cNvSpPr>
              <a:spLocks noChangeShapeType="1"/>
            </p:cNvSpPr>
            <p:nvPr/>
          </p:nvSpPr>
          <p:spPr bwMode="auto">
            <a:xfrm>
              <a:off x="340" y="3294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09" name="Object 66"/>
            <p:cNvGraphicFramePr>
              <a:graphicFrameLocks noChangeAspect="1"/>
            </p:cNvGraphicFramePr>
            <p:nvPr/>
          </p:nvGraphicFramePr>
          <p:xfrm>
            <a:off x="113" y="3169"/>
            <a:ext cx="219" cy="261"/>
          </p:xfrm>
          <a:graphic>
            <a:graphicData uri="http://schemas.openxmlformats.org/presentationml/2006/ole">
              <p:oleObj spid="_x0000_s166917" name="Equation" r:id="rId11" imgW="126720" imgH="1522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82" grpId="0" animBg="1"/>
      <p:bldP spid="935995" grpId="0" animBg="1"/>
      <p:bldP spid="935996" grpId="0" animBg="1"/>
      <p:bldP spid="935997" grpId="0" animBg="1"/>
      <p:bldP spid="935998" grpId="0" animBg="1"/>
      <p:bldP spid="9359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1808746" y="2849878"/>
            <a:ext cx="1007541" cy="92131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951747" y="2800667"/>
            <a:ext cx="65440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10 000 neurons</a:t>
            </a:r>
          </a:p>
          <a:p>
            <a:r>
              <a:rPr lang="en-US" dirty="0"/>
              <a:t>3 km </a:t>
            </a:r>
            <a:r>
              <a:rPr lang="en-US" dirty="0" smtClean="0"/>
              <a:t>wire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555674" y="3859589"/>
            <a:ext cx="1525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1mm</a:t>
            </a: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08295" y="10837229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Ramon y </a:t>
            </a:r>
            <a:r>
              <a:rPr lang="en-US" sz="4000" i="1" dirty="0" err="1" smtClean="0"/>
              <a:t>Cajal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and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experiments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5: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How good are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Integrate-and-Fire Model?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381873" y="64386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80" y="8566469"/>
            <a:ext cx="9773651" cy="2593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297651" y="5644566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185358" y="1674149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49"/>
          <p:cNvGrpSpPr/>
          <p:nvPr/>
        </p:nvGrpSpPr>
        <p:grpSpPr>
          <a:xfrm>
            <a:off x="11900487" y="3218164"/>
            <a:ext cx="8673513" cy="6816173"/>
            <a:chOff x="4385726" y="1539652"/>
            <a:chExt cx="17590658" cy="10297144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113666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2457365" y="7804347"/>
            <a:ext cx="9519019" cy="2304290"/>
          </p:xfrm>
          <a:graphic>
            <a:graphicData uri="http://schemas.openxmlformats.org/presentationml/2006/ole">
              <p:oleObj spid="_x0000_s113667" name="Equation" r:id="rId5" imgW="1358640" imgH="393480" progId="Equation.DSMT4">
                <p:embed/>
              </p:oleObj>
            </a:graphicData>
          </a:graphic>
        </p:graphicFrame>
        <p:grpSp>
          <p:nvGrpSpPr>
            <p:cNvPr id="13" name="Group 54"/>
            <p:cNvGrpSpPr/>
            <p:nvPr/>
          </p:nvGrpSpPr>
          <p:grpSpPr>
            <a:xfrm flipH="1">
              <a:off x="9949889" y="3124902"/>
              <a:ext cx="1701439" cy="1485282"/>
              <a:chOff x="3276600" y="1371600"/>
              <a:chExt cx="1066800" cy="838200"/>
            </a:xfrm>
          </p:grpSpPr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14150802" y="8175498"/>
          <a:ext cx="515649" cy="714866"/>
        </p:xfrm>
        <a:graphic>
          <a:graphicData uri="http://schemas.openxmlformats.org/presentationml/2006/ole">
            <p:oleObj spid="_x0000_s113669" name="Equation" r:id="rId6" imgW="164880" imgH="228600" progId="Equation.DSMT4">
              <p:embed/>
            </p:oleObj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flipV="1">
            <a:off x="13317263" y="8175498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15974574" y="8864626"/>
          <a:ext cx="4599426" cy="885825"/>
        </p:xfrm>
        <a:graphic>
          <a:graphicData uri="http://schemas.openxmlformats.org/presentationml/2006/ole">
            <p:oleObj spid="_x0000_s113670" name="Equation" r:id="rId7" imgW="1371600" imgH="228600" progId="Equation.DSMT4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57200" y="8473521"/>
            <a:ext cx="107596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compare neuron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with experimental data?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13952538" y="5057775"/>
          <a:ext cx="969962" cy="719138"/>
        </p:xfrm>
        <a:graphic>
          <a:graphicData uri="http://schemas.openxmlformats.org/presentationml/2006/ole">
            <p:oleObj spid="_x0000_s113671" name="Equation" r:id="rId8" imgW="2793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629" y="2430379"/>
            <a:ext cx="10362904" cy="55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61327" y="4572000"/>
            <a:ext cx="2719137" cy="2959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80464" y="2430379"/>
            <a:ext cx="2719137" cy="582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8625921"/>
            <a:ext cx="107596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compare neuron models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with experimental data?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685109"/>
            <a:ext cx="1015213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a good neuron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9" descr="A0-sptrainl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9806" y="2513391"/>
            <a:ext cx="6055967" cy="47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A0-sptrainl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9288" y="6682165"/>
            <a:ext cx="6055967" cy="47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14173200" y="2070477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14510084" y="2046414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14919146" y="2046414"/>
            <a:ext cx="0" cy="11371761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"/>
          <p:cNvSpPr>
            <a:spLocks/>
          </p:cNvSpPr>
          <p:nvPr/>
        </p:nvSpPr>
        <p:spPr bwMode="auto">
          <a:xfrm>
            <a:off x="2133885" y="5162319"/>
            <a:ext cx="2861411" cy="601041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751105" y="4395381"/>
            <a:ext cx="11240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i="1" dirty="0">
                <a:solidFill>
                  <a:srgbClr val="FF0000"/>
                </a:solidFill>
              </a:rPr>
              <a:t>I(t)</a:t>
            </a:r>
          </a:p>
        </p:txBody>
      </p:sp>
      <p:grpSp>
        <p:nvGrpSpPr>
          <p:cNvPr id="51" name="Group 6"/>
          <p:cNvGrpSpPr>
            <a:grpSpLocks/>
          </p:cNvGrpSpPr>
          <p:nvPr/>
        </p:nvGrpSpPr>
        <p:grpSpPr bwMode="auto">
          <a:xfrm>
            <a:off x="6431809" y="7261436"/>
            <a:ext cx="4895848" cy="3586979"/>
            <a:chOff x="2246" y="2592"/>
            <a:chExt cx="2066" cy="1697"/>
          </a:xfrm>
        </p:grpSpPr>
        <p:grpSp>
          <p:nvGrpSpPr>
            <p:cNvPr id="56" name="Group 7"/>
            <p:cNvGrpSpPr>
              <a:grpSpLocks/>
            </p:cNvGrpSpPr>
            <p:nvPr/>
          </p:nvGrpSpPr>
          <p:grpSpPr bwMode="auto">
            <a:xfrm>
              <a:off x="2256" y="2592"/>
              <a:ext cx="1758" cy="1225"/>
              <a:chOff x="2746" y="702"/>
              <a:chExt cx="2717" cy="2216"/>
            </a:xfrm>
          </p:grpSpPr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>
                <a:off x="2746" y="2662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9"/>
              <p:cNvSpPr>
                <a:spLocks noChangeShapeType="1"/>
              </p:cNvSpPr>
              <p:nvPr/>
            </p:nvSpPr>
            <p:spPr bwMode="auto">
              <a:xfrm flipV="1">
                <a:off x="2746" y="1366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2938" y="2294"/>
                <a:ext cx="912" cy="368"/>
              </a:xfrm>
              <a:custGeom>
                <a:avLst/>
                <a:gdLst>
                  <a:gd name="T0" fmla="*/ 0 w 768"/>
                  <a:gd name="T1" fmla="*/ 368 h 368"/>
                  <a:gd name="T2" fmla="*/ 340 w 768"/>
                  <a:gd name="T3" fmla="*/ 32 h 368"/>
                  <a:gd name="T4" fmla="*/ 794 w 768"/>
                  <a:gd name="T5" fmla="*/ 176 h 368"/>
                  <a:gd name="T6" fmla="*/ 1813 w 768"/>
                  <a:gd name="T7" fmla="*/ 368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8"/>
                  <a:gd name="T13" fmla="*/ 0 h 368"/>
                  <a:gd name="T14" fmla="*/ 768 w 768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8" h="368">
                    <a:moveTo>
                      <a:pt x="0" y="368"/>
                    </a:moveTo>
                    <a:cubicBezTo>
                      <a:pt x="44" y="216"/>
                      <a:pt x="88" y="64"/>
                      <a:pt x="144" y="32"/>
                    </a:cubicBezTo>
                    <a:cubicBezTo>
                      <a:pt x="200" y="0"/>
                      <a:pt x="232" y="120"/>
                      <a:pt x="336" y="176"/>
                    </a:cubicBezTo>
                    <a:cubicBezTo>
                      <a:pt x="440" y="232"/>
                      <a:pt x="604" y="300"/>
                      <a:pt x="768" y="36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3" name="Group 12"/>
              <p:cNvGrpSpPr>
                <a:grpSpLocks/>
              </p:cNvGrpSpPr>
              <p:nvPr/>
            </p:nvGrpSpPr>
            <p:grpSpPr bwMode="auto">
              <a:xfrm>
                <a:off x="2746" y="1606"/>
                <a:ext cx="2570" cy="518"/>
                <a:chOff x="2688" y="1296"/>
                <a:chExt cx="2570" cy="518"/>
              </a:xfrm>
            </p:grpSpPr>
            <p:graphicFrame>
              <p:nvGraphicFramePr>
                <p:cNvPr id="84" name="Object 13"/>
                <p:cNvGraphicFramePr>
                  <a:graphicFrameLocks noChangeAspect="1"/>
                </p:cNvGraphicFramePr>
                <p:nvPr/>
              </p:nvGraphicFramePr>
              <p:xfrm>
                <a:off x="4848" y="1296"/>
                <a:ext cx="410" cy="518"/>
              </p:xfrm>
              <a:graphic>
                <a:graphicData uri="http://schemas.openxmlformats.org/presentationml/2006/ole">
                  <p:oleObj spid="_x0000_s114691" name="Equation" r:id="rId5" imgW="139680" imgH="177480" progId="Equation.3">
                    <p:embed/>
                  </p:oleObj>
                </a:graphicData>
              </a:graphic>
            </p:graphicFrame>
            <p:sp>
              <p:nvSpPr>
                <p:cNvPr id="85" name="Line 14"/>
                <p:cNvSpPr>
                  <a:spLocks noChangeShapeType="1"/>
                </p:cNvSpPr>
                <p:nvPr/>
              </p:nvSpPr>
              <p:spPr bwMode="auto">
                <a:xfrm>
                  <a:off x="2688" y="1440"/>
                  <a:ext cx="22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19"/>
              <p:cNvGrpSpPr>
                <a:grpSpLocks/>
              </p:cNvGrpSpPr>
              <p:nvPr/>
            </p:nvGrpSpPr>
            <p:grpSpPr bwMode="auto">
              <a:xfrm>
                <a:off x="3562" y="1798"/>
                <a:ext cx="480" cy="768"/>
                <a:chOff x="3504" y="1488"/>
                <a:chExt cx="480" cy="768"/>
              </a:xfrm>
            </p:grpSpPr>
            <p:sp>
              <p:nvSpPr>
                <p:cNvPr id="78" name="Freeform 20"/>
                <p:cNvSpPr>
                  <a:spLocks/>
                </p:cNvSpPr>
                <p:nvPr/>
              </p:nvSpPr>
              <p:spPr bwMode="auto">
                <a:xfrm>
                  <a:off x="3504" y="1928"/>
                  <a:ext cx="192" cy="328"/>
                </a:xfrm>
                <a:custGeom>
                  <a:avLst/>
                  <a:gdLst>
                    <a:gd name="T0" fmla="*/ 0 w 192"/>
                    <a:gd name="T1" fmla="*/ 328 h 328"/>
                    <a:gd name="T2" fmla="*/ 96 w 192"/>
                    <a:gd name="T3" fmla="*/ 40 h 328"/>
                    <a:gd name="T4" fmla="*/ 192 w 192"/>
                    <a:gd name="T5" fmla="*/ 88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21"/>
                <p:cNvSpPr>
                  <a:spLocks/>
                </p:cNvSpPr>
                <p:nvPr/>
              </p:nvSpPr>
              <p:spPr bwMode="auto">
                <a:xfrm>
                  <a:off x="3696" y="1680"/>
                  <a:ext cx="144" cy="328"/>
                </a:xfrm>
                <a:custGeom>
                  <a:avLst/>
                  <a:gdLst>
                    <a:gd name="T0" fmla="*/ 0 w 192"/>
                    <a:gd name="T1" fmla="*/ 328 h 328"/>
                    <a:gd name="T2" fmla="*/ 22 w 192"/>
                    <a:gd name="T3" fmla="*/ 40 h 328"/>
                    <a:gd name="T4" fmla="*/ 46 w 192"/>
                    <a:gd name="T5" fmla="*/ 88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22"/>
                <p:cNvSpPr>
                  <a:spLocks/>
                </p:cNvSpPr>
                <p:nvPr/>
              </p:nvSpPr>
              <p:spPr bwMode="auto">
                <a:xfrm>
                  <a:off x="3840" y="1488"/>
                  <a:ext cx="144" cy="280"/>
                </a:xfrm>
                <a:custGeom>
                  <a:avLst/>
                  <a:gdLst>
                    <a:gd name="T0" fmla="*/ 0 w 192"/>
                    <a:gd name="T1" fmla="*/ 149 h 328"/>
                    <a:gd name="T2" fmla="*/ 22 w 192"/>
                    <a:gd name="T3" fmla="*/ 18 h 328"/>
                    <a:gd name="T4" fmla="*/ 46 w 192"/>
                    <a:gd name="T5" fmla="*/ 40 h 328"/>
                    <a:gd name="T6" fmla="*/ 0 60000 65536"/>
                    <a:gd name="T7" fmla="*/ 0 60000 65536"/>
                    <a:gd name="T8" fmla="*/ 0 60000 65536"/>
                    <a:gd name="T9" fmla="*/ 0 w 192"/>
                    <a:gd name="T10" fmla="*/ 0 h 328"/>
                    <a:gd name="T11" fmla="*/ 192 w 192"/>
                    <a:gd name="T12" fmla="*/ 328 h 3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" h="328">
                      <a:moveTo>
                        <a:pt x="0" y="328"/>
                      </a:moveTo>
                      <a:cubicBezTo>
                        <a:pt x="32" y="204"/>
                        <a:pt x="64" y="80"/>
                        <a:pt x="96" y="40"/>
                      </a:cubicBezTo>
                      <a:cubicBezTo>
                        <a:pt x="128" y="0"/>
                        <a:pt x="176" y="80"/>
                        <a:pt x="192" y="8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23"/>
              <p:cNvGrpSpPr>
                <a:grpSpLocks/>
              </p:cNvGrpSpPr>
              <p:nvPr/>
            </p:nvGrpSpPr>
            <p:grpSpPr bwMode="auto">
              <a:xfrm>
                <a:off x="4042" y="702"/>
                <a:ext cx="1421" cy="2216"/>
                <a:chOff x="4042" y="702"/>
                <a:chExt cx="1421" cy="2216"/>
              </a:xfrm>
            </p:grpSpPr>
            <p:grpSp>
              <p:nvGrpSpPr>
                <p:cNvPr id="67" name="Group 24"/>
                <p:cNvGrpSpPr>
                  <a:grpSpLocks/>
                </p:cNvGrpSpPr>
                <p:nvPr/>
              </p:nvGrpSpPr>
              <p:grpSpPr bwMode="auto">
                <a:xfrm>
                  <a:off x="4042" y="702"/>
                  <a:ext cx="1200" cy="2216"/>
                  <a:chOff x="4042" y="702"/>
                  <a:chExt cx="1200" cy="2216"/>
                </a:xfrm>
              </p:grpSpPr>
              <p:sp>
                <p:nvSpPr>
                  <p:cNvPr id="7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42" y="1750"/>
                    <a:ext cx="48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7"/>
                  <p:cNvSpPr>
                    <a:spLocks/>
                  </p:cNvSpPr>
                  <p:nvPr/>
                </p:nvSpPr>
                <p:spPr bwMode="auto">
                  <a:xfrm>
                    <a:off x="4090" y="702"/>
                    <a:ext cx="1152" cy="2216"/>
                  </a:xfrm>
                  <a:custGeom>
                    <a:avLst/>
                    <a:gdLst>
                      <a:gd name="T0" fmla="*/ 0 w 1152"/>
                      <a:gd name="T1" fmla="*/ 1048 h 2216"/>
                      <a:gd name="T2" fmla="*/ 144 w 1152"/>
                      <a:gd name="T3" fmla="*/ 136 h 2216"/>
                      <a:gd name="T4" fmla="*/ 192 w 1152"/>
                      <a:gd name="T5" fmla="*/ 232 h 2216"/>
                      <a:gd name="T6" fmla="*/ 192 w 1152"/>
                      <a:gd name="T7" fmla="*/ 520 h 2216"/>
                      <a:gd name="T8" fmla="*/ 288 w 1152"/>
                      <a:gd name="T9" fmla="*/ 1864 h 2216"/>
                      <a:gd name="T10" fmla="*/ 480 w 1152"/>
                      <a:gd name="T11" fmla="*/ 2200 h 2216"/>
                      <a:gd name="T12" fmla="*/ 1152 w 1152"/>
                      <a:gd name="T13" fmla="*/ 1960 h 22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52"/>
                      <a:gd name="T22" fmla="*/ 0 h 2216"/>
                      <a:gd name="T23" fmla="*/ 1152 w 1152"/>
                      <a:gd name="T24" fmla="*/ 2216 h 22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52" h="2216">
                        <a:moveTo>
                          <a:pt x="0" y="1048"/>
                        </a:moveTo>
                        <a:cubicBezTo>
                          <a:pt x="56" y="660"/>
                          <a:pt x="112" y="272"/>
                          <a:pt x="144" y="136"/>
                        </a:cubicBezTo>
                        <a:cubicBezTo>
                          <a:pt x="176" y="0"/>
                          <a:pt x="184" y="168"/>
                          <a:pt x="192" y="232"/>
                        </a:cubicBezTo>
                        <a:cubicBezTo>
                          <a:pt x="200" y="296"/>
                          <a:pt x="176" y="248"/>
                          <a:pt x="192" y="520"/>
                        </a:cubicBezTo>
                        <a:cubicBezTo>
                          <a:pt x="208" y="792"/>
                          <a:pt x="240" y="1584"/>
                          <a:pt x="288" y="1864"/>
                        </a:cubicBezTo>
                        <a:cubicBezTo>
                          <a:pt x="336" y="2144"/>
                          <a:pt x="336" y="2184"/>
                          <a:pt x="480" y="2200"/>
                        </a:cubicBezTo>
                        <a:cubicBezTo>
                          <a:pt x="624" y="2216"/>
                          <a:pt x="1040" y="2000"/>
                          <a:pt x="1152" y="1960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906" y="2470"/>
                  <a:ext cx="384" cy="336"/>
                </a:xfrm>
                <a:custGeom>
                  <a:avLst/>
                  <a:gdLst>
                    <a:gd name="T0" fmla="*/ 0 w 384"/>
                    <a:gd name="T1" fmla="*/ 336 h 336"/>
                    <a:gd name="T2" fmla="*/ 96 w 384"/>
                    <a:gd name="T3" fmla="*/ 48 h 336"/>
                    <a:gd name="T4" fmla="*/ 288 w 384"/>
                    <a:gd name="T5" fmla="*/ 48 h 336"/>
                    <a:gd name="T6" fmla="*/ 384 w 384"/>
                    <a:gd name="T7" fmla="*/ 48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336"/>
                    <a:gd name="T14" fmla="*/ 384 w 384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336">
                      <a:moveTo>
                        <a:pt x="0" y="336"/>
                      </a:moveTo>
                      <a:cubicBezTo>
                        <a:pt x="24" y="216"/>
                        <a:pt x="48" y="96"/>
                        <a:pt x="96" y="48"/>
                      </a:cubicBezTo>
                      <a:cubicBezTo>
                        <a:pt x="144" y="0"/>
                        <a:pt x="240" y="48"/>
                        <a:pt x="288" y="48"/>
                      </a:cubicBezTo>
                      <a:cubicBezTo>
                        <a:pt x="336" y="48"/>
                        <a:pt x="376" y="56"/>
                        <a:pt x="384" y="48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276" y="816"/>
                  <a:ext cx="1187" cy="9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006600"/>
                      </a:solidFill>
                    </a:rPr>
                    <a:t>Spike</a:t>
                  </a:r>
                </a:p>
              </p:txBody>
            </p:sp>
            <p:sp>
              <p:nvSpPr>
                <p:cNvPr id="7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042" y="1702"/>
                  <a:ext cx="48" cy="1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8" name="Text Box 36"/>
            <p:cNvSpPr txBox="1">
              <a:spLocks noChangeArrowheads="1"/>
            </p:cNvSpPr>
            <p:nvPr/>
          </p:nvSpPr>
          <p:spPr bwMode="auto">
            <a:xfrm>
              <a:off x="2246" y="3945"/>
              <a:ext cx="2066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009900"/>
                  </a:solidFill>
                </a:rPr>
                <a:t>Integrate-and-fire model</a:t>
              </a:r>
              <a:endParaRPr lang="en-US" sz="66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52" name="Line 37"/>
          <p:cNvSpPr>
            <a:spLocks noChangeShapeType="1"/>
          </p:cNvSpPr>
          <p:nvPr/>
        </p:nvSpPr>
        <p:spPr bwMode="auto">
          <a:xfrm flipV="1">
            <a:off x="4137143" y="4210445"/>
            <a:ext cx="2154856" cy="32091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>
            <a:off x="4137143" y="5763359"/>
            <a:ext cx="1635092" cy="17106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0503415" y="4210445"/>
            <a:ext cx="11190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587171" y="8766410"/>
            <a:ext cx="11190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5" descr="Cell_10xCU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6505" y="2070477"/>
            <a:ext cx="2610926" cy="453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" name="Group 94"/>
          <p:cNvGrpSpPr/>
          <p:nvPr/>
        </p:nvGrpSpPr>
        <p:grpSpPr>
          <a:xfrm>
            <a:off x="6653647" y="3753854"/>
            <a:ext cx="1797036" cy="1090863"/>
            <a:chOff x="6749899" y="3801980"/>
            <a:chExt cx="1797036" cy="1090863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749899" y="3898232"/>
              <a:ext cx="1692762" cy="9384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854173" y="3801980"/>
              <a:ext cx="1692762" cy="1090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9467" name="Text Box 3"/>
          <p:cNvSpPr txBox="1">
            <a:spLocks noChangeArrowheads="1"/>
          </p:cNvSpPr>
          <p:nvPr/>
        </p:nvSpPr>
        <p:spPr bwMode="auto">
          <a:xfrm>
            <a:off x="4141432" y="135026"/>
            <a:ext cx="13681690" cy="12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Nonlinear Integrate-and-fire Model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07815" y="7930631"/>
          <a:ext cx="8755524" cy="1893172"/>
        </p:xfrm>
        <a:graphic>
          <a:graphicData uri="http://schemas.openxmlformats.org/presentationml/2006/ole">
            <p:oleObj spid="_x0000_s94210" name="Equation" r:id="rId4" imgW="1358640" imgH="393480" progId="Equation.3">
              <p:embed/>
            </p:oleObj>
          </a:graphicData>
        </a:graphic>
      </p:graphicFrame>
      <p:sp>
        <p:nvSpPr>
          <p:cNvPr id="19468" name="Text Box 6"/>
          <p:cNvSpPr txBox="1">
            <a:spLocks noChangeArrowheads="1"/>
          </p:cNvSpPr>
          <p:nvPr/>
        </p:nvSpPr>
        <p:spPr bwMode="auto">
          <a:xfrm>
            <a:off x="6482240" y="10060097"/>
            <a:ext cx="37029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Fire+reset</a:t>
            </a:r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82530" y="7899685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9471" name="Line 11"/>
          <p:cNvSpPr>
            <a:spLocks noChangeShapeType="1"/>
          </p:cNvSpPr>
          <p:nvPr/>
        </p:nvSpPr>
        <p:spPr bwMode="auto">
          <a:xfrm>
            <a:off x="2126986" y="6121847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 flipV="1">
            <a:off x="2126986" y="1784147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3" name="Freeform 13"/>
          <p:cNvSpPr>
            <a:spLocks/>
          </p:cNvSpPr>
          <p:nvPr/>
        </p:nvSpPr>
        <p:spPr bwMode="auto">
          <a:xfrm>
            <a:off x="2126987" y="3314438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32526" name="Freeform 14"/>
          <p:cNvSpPr>
            <a:spLocks/>
          </p:cNvSpPr>
          <p:nvPr/>
        </p:nvSpPr>
        <p:spPr bwMode="auto">
          <a:xfrm>
            <a:off x="2126987" y="3187853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5" name="Text Box 15"/>
          <p:cNvSpPr txBox="1">
            <a:spLocks noChangeArrowheads="1"/>
          </p:cNvSpPr>
          <p:nvPr/>
        </p:nvSpPr>
        <p:spPr bwMode="auto">
          <a:xfrm>
            <a:off x="3950117" y="1438144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9460" name="Object 16"/>
          <p:cNvGraphicFramePr>
            <a:graphicFrameLocks noChangeAspect="1"/>
          </p:cNvGraphicFramePr>
          <p:nvPr/>
        </p:nvGraphicFramePr>
        <p:xfrm>
          <a:off x="82528" y="1784147"/>
          <a:ext cx="1695586" cy="1637187"/>
        </p:xfrm>
        <a:graphic>
          <a:graphicData uri="http://schemas.openxmlformats.org/presentationml/2006/ole">
            <p:oleObj spid="_x0000_s94212" name="Equation" r:id="rId5" imgW="304560" imgH="393480" progId="Equation.3">
              <p:embed/>
            </p:oleObj>
          </a:graphicData>
        </a:graphic>
      </p:graphicFrame>
      <p:sp>
        <p:nvSpPr>
          <p:cNvPr id="19476" name="Line 17"/>
          <p:cNvSpPr>
            <a:spLocks noChangeShapeType="1"/>
          </p:cNvSpPr>
          <p:nvPr/>
        </p:nvSpPr>
        <p:spPr bwMode="auto">
          <a:xfrm>
            <a:off x="7742674" y="3058453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9477" name="Text Box 18"/>
          <p:cNvSpPr txBox="1">
            <a:spLocks noChangeArrowheads="1"/>
          </p:cNvSpPr>
          <p:nvPr/>
        </p:nvSpPr>
        <p:spPr bwMode="auto">
          <a:xfrm>
            <a:off x="8883068" y="615841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9461" name="Object 19"/>
          <p:cNvGraphicFramePr>
            <a:graphicFrameLocks noChangeAspect="1"/>
          </p:cNvGraphicFramePr>
          <p:nvPr/>
        </p:nvGraphicFramePr>
        <p:xfrm>
          <a:off x="7264400" y="6886243"/>
          <a:ext cx="1063625" cy="1101725"/>
        </p:xfrm>
        <a:graphic>
          <a:graphicData uri="http://schemas.openxmlformats.org/presentationml/2006/ole">
            <p:oleObj spid="_x0000_s94213" name="Equation" r:id="rId6" imgW="164880" imgH="228600" progId="Equation.DSMT4">
              <p:embed/>
            </p:oleObj>
          </a:graphicData>
        </a:graphic>
      </p:graphicFrame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15519111" y="8034712"/>
            <a:ext cx="386009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chemeClr val="accent2"/>
                </a:solidFill>
              </a:rPr>
              <a:t>Quadratic</a:t>
            </a:r>
            <a:r>
              <a:rPr lang="fr-CH" sz="4200" dirty="0">
                <a:solidFill>
                  <a:schemeClr val="accent2"/>
                </a:solidFill>
              </a:rPr>
              <a:t> I&amp;F:</a:t>
            </a:r>
            <a:endParaRPr lang="fr-FR" sz="4200" dirty="0">
              <a:solidFill>
                <a:schemeClr val="accent2"/>
              </a:solidFill>
            </a:endParaRPr>
          </a:p>
        </p:txBody>
      </p:sp>
      <p:graphicFrame>
        <p:nvGraphicFramePr>
          <p:cNvPr id="832544" name="Object 32"/>
          <p:cNvGraphicFramePr>
            <a:graphicFrameLocks noChangeAspect="1"/>
          </p:cNvGraphicFramePr>
          <p:nvPr/>
        </p:nvGraphicFramePr>
        <p:xfrm>
          <a:off x="11592966" y="10470829"/>
          <a:ext cx="8170323" cy="829845"/>
        </p:xfrm>
        <a:graphic>
          <a:graphicData uri="http://schemas.openxmlformats.org/presentationml/2006/ole">
            <p:oleObj spid="_x0000_s94214" name="Equation" r:id="rId7" imgW="1765080" imgH="190440" progId="Equation.3">
              <p:embed/>
            </p:oleObj>
          </a:graphicData>
        </a:graphic>
      </p:graphicFrame>
      <p:sp>
        <p:nvSpPr>
          <p:cNvPr id="832546" name="Text Box 34"/>
          <p:cNvSpPr txBox="1">
            <a:spLocks noChangeArrowheads="1"/>
          </p:cNvSpPr>
          <p:nvPr/>
        </p:nvSpPr>
        <p:spPr bwMode="auto">
          <a:xfrm>
            <a:off x="15399070" y="9629704"/>
            <a:ext cx="428168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 err="1">
                <a:solidFill>
                  <a:srgbClr val="009900"/>
                </a:solidFill>
              </a:rPr>
              <a:t>exponential</a:t>
            </a:r>
            <a:r>
              <a:rPr lang="fr-CH" sz="4200" dirty="0">
                <a:solidFill>
                  <a:srgbClr val="009900"/>
                </a:solidFill>
              </a:rPr>
              <a:t> I&amp;F:</a:t>
            </a:r>
            <a:endParaRPr lang="fr-FR" sz="4200" dirty="0">
              <a:solidFill>
                <a:srgbClr val="009900"/>
              </a:solidFill>
            </a:endParaRPr>
          </a:p>
        </p:txBody>
      </p:sp>
      <p:graphicFrame>
        <p:nvGraphicFramePr>
          <p:cNvPr id="19463" name="Object 35"/>
          <p:cNvGraphicFramePr>
            <a:graphicFrameLocks noChangeAspect="1"/>
          </p:cNvGraphicFramePr>
          <p:nvPr/>
        </p:nvGraphicFramePr>
        <p:xfrm>
          <a:off x="14292438" y="8735159"/>
          <a:ext cx="5388313" cy="939554"/>
        </p:xfrm>
        <a:graphic>
          <a:graphicData uri="http://schemas.openxmlformats.org/presentationml/2006/ole">
            <p:oleObj spid="_x0000_s94215" name="Equation" r:id="rId8" imgW="1206360" imgH="215640" progId="Equation.3">
              <p:embed/>
            </p:oleObj>
          </a:graphicData>
        </a:graphic>
      </p:graphicFrame>
      <p:graphicFrame>
        <p:nvGraphicFramePr>
          <p:cNvPr id="618516" name="Object 20"/>
          <p:cNvGraphicFramePr>
            <a:graphicFrameLocks noChangeAspect="1"/>
          </p:cNvGraphicFramePr>
          <p:nvPr/>
        </p:nvGraphicFramePr>
        <p:xfrm>
          <a:off x="2151063" y="10005681"/>
          <a:ext cx="4141787" cy="1227137"/>
        </p:xfrm>
        <a:graphic>
          <a:graphicData uri="http://schemas.openxmlformats.org/presentationml/2006/ole">
            <p:oleObj spid="_x0000_s94218" name="Equation" r:id="rId9" imgW="774360" imgH="25380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2488779" y="3421334"/>
            <a:ext cx="63289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we measure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the function </a:t>
            </a:r>
            <a:r>
              <a:rPr lang="en-US" i="1" dirty="0" smtClean="0">
                <a:solidFill>
                  <a:srgbClr val="FF0000"/>
                </a:solidFill>
              </a:rPr>
              <a:t>F(u)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26" grpId="0" animBg="1"/>
      <p:bldP spid="83254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63255" y="1871904"/>
            <a:ext cx="4535488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68305" y="9965657"/>
            <a:ext cx="9715583" cy="790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 dirty="0" err="1"/>
              <a:t>Badel</a:t>
            </a:r>
            <a:r>
              <a:rPr lang="en-US" i="1" dirty="0"/>
              <a:t> et al., J. Neurophysiology 2008</a:t>
            </a:r>
            <a:endParaRPr lang="fr-FR" i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285655" y="5904154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800" b="1"/>
              <a:t>voltage</a:t>
            </a:r>
            <a:endParaRPr lang="fr-FR" sz="1800" b="1"/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880" y="2016366"/>
            <a:ext cx="9467814" cy="744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4189782" y="8133347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 [mV]</a:t>
            </a:r>
            <a:endParaRPr lang="fr-FR" dirty="0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7168305" y="3465094"/>
            <a:ext cx="5040313" cy="36820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14189782" y="6572493"/>
          <a:ext cx="7026382" cy="845050"/>
        </p:xfrm>
        <a:graphic>
          <a:graphicData uri="http://schemas.openxmlformats.org/presentationml/2006/ole">
            <p:oleObj spid="_x0000_s116738" name="Equation" r:id="rId5" imgW="1904760" imgH="228600" progId="Equation.3">
              <p:embed/>
            </p:oleObj>
          </a:graphicData>
        </a:graphic>
      </p:graphicFrame>
      <p:sp>
        <p:nvSpPr>
          <p:cNvPr id="17" name="Line 22"/>
          <p:cNvSpPr>
            <a:spLocks noChangeShapeType="1"/>
          </p:cNvSpPr>
          <p:nvPr/>
        </p:nvSpPr>
        <p:spPr bwMode="auto">
          <a:xfrm flipH="1" flipV="1">
            <a:off x="13018159" y="4713530"/>
            <a:ext cx="1171623" cy="243363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320705" y="3296653"/>
            <a:ext cx="5040313" cy="36820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5" descr="Cell_10xCUT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4329" y="2533773"/>
            <a:ext cx="1767649" cy="307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0"/>
          <p:cNvSpPr>
            <a:spLocks/>
          </p:cNvSpPr>
          <p:nvPr/>
        </p:nvSpPr>
        <p:spPr bwMode="auto">
          <a:xfrm>
            <a:off x="659555" y="5580062"/>
            <a:ext cx="2187575" cy="625718"/>
          </a:xfrm>
          <a:custGeom>
            <a:avLst/>
            <a:gdLst>
              <a:gd name="T0" fmla="*/ 0 w 1670"/>
              <a:gd name="T1" fmla="*/ 2147483647 h 407"/>
              <a:gd name="T2" fmla="*/ 2147483647 w 1670"/>
              <a:gd name="T3" fmla="*/ 0 h 407"/>
              <a:gd name="T4" fmla="*/ 2147483647 w 1670"/>
              <a:gd name="T5" fmla="*/ 2147483647 h 407"/>
              <a:gd name="T6" fmla="*/ 2147483647 w 1670"/>
              <a:gd name="T7" fmla="*/ 2147483647 h 407"/>
              <a:gd name="T8" fmla="*/ 2147483647 w 1670"/>
              <a:gd name="T9" fmla="*/ 2147483647 h 407"/>
              <a:gd name="T10" fmla="*/ 2147483647 w 1670"/>
              <a:gd name="T11" fmla="*/ 2147483647 h 407"/>
              <a:gd name="T12" fmla="*/ 2147483647 w 1670"/>
              <a:gd name="T13" fmla="*/ 2147483647 h 407"/>
              <a:gd name="T14" fmla="*/ 2147483647 w 1670"/>
              <a:gd name="T15" fmla="*/ 2147483647 h 407"/>
              <a:gd name="T16" fmla="*/ 2147483647 w 1670"/>
              <a:gd name="T17" fmla="*/ 2147483647 h 407"/>
              <a:gd name="T18" fmla="*/ 2147483647 w 1670"/>
              <a:gd name="T19" fmla="*/ 2147483647 h 407"/>
              <a:gd name="T20" fmla="*/ 2147483647 w 1670"/>
              <a:gd name="T21" fmla="*/ 2147483647 h 407"/>
              <a:gd name="T22" fmla="*/ 2147483647 w 1670"/>
              <a:gd name="T23" fmla="*/ 2147483647 h 407"/>
              <a:gd name="T24" fmla="*/ 2147483647 w 1670"/>
              <a:gd name="T25" fmla="*/ 2147483647 h 407"/>
              <a:gd name="T26" fmla="*/ 2147483647 w 1670"/>
              <a:gd name="T27" fmla="*/ 2147483647 h 407"/>
              <a:gd name="T28" fmla="*/ 2147483647 w 1670"/>
              <a:gd name="T29" fmla="*/ 2147483647 h 407"/>
              <a:gd name="T30" fmla="*/ 2147483647 w 1670"/>
              <a:gd name="T31" fmla="*/ 2147483647 h 407"/>
              <a:gd name="T32" fmla="*/ 2147483647 w 1670"/>
              <a:gd name="T33" fmla="*/ 2147483647 h 407"/>
              <a:gd name="T34" fmla="*/ 2147483647 w 1670"/>
              <a:gd name="T35" fmla="*/ 2147483647 h 407"/>
              <a:gd name="T36" fmla="*/ 2147483647 w 1670"/>
              <a:gd name="T37" fmla="*/ 2147483647 h 407"/>
              <a:gd name="T38" fmla="*/ 2147483647 w 1670"/>
              <a:gd name="T39" fmla="*/ 2147483647 h 407"/>
              <a:gd name="T40" fmla="*/ 2147483647 w 1670"/>
              <a:gd name="T41" fmla="*/ 2147483647 h 407"/>
              <a:gd name="T42" fmla="*/ 2147483647 w 1670"/>
              <a:gd name="T43" fmla="*/ 2147483647 h 407"/>
              <a:gd name="T44" fmla="*/ 2147483647 w 1670"/>
              <a:gd name="T45" fmla="*/ 2147483647 h 407"/>
              <a:gd name="T46" fmla="*/ 2147483647 w 1670"/>
              <a:gd name="T47" fmla="*/ 2147483647 h 407"/>
              <a:gd name="T48" fmla="*/ 2147483647 w 1670"/>
              <a:gd name="T49" fmla="*/ 2147483647 h 407"/>
              <a:gd name="T50" fmla="*/ 2147483647 w 1670"/>
              <a:gd name="T51" fmla="*/ 2147483647 h 407"/>
              <a:gd name="T52" fmla="*/ 2147483647 w 1670"/>
              <a:gd name="T53" fmla="*/ 2147483647 h 407"/>
              <a:gd name="T54" fmla="*/ 2147483647 w 1670"/>
              <a:gd name="T55" fmla="*/ 2147483647 h 407"/>
              <a:gd name="T56" fmla="*/ 2147483647 w 1670"/>
              <a:gd name="T57" fmla="*/ 2147483647 h 407"/>
              <a:gd name="T58" fmla="*/ 2147483647 w 1670"/>
              <a:gd name="T59" fmla="*/ 2147483647 h 407"/>
              <a:gd name="T60" fmla="*/ 2147483647 w 1670"/>
              <a:gd name="T61" fmla="*/ 2147483647 h 407"/>
              <a:gd name="T62" fmla="*/ 2147483647 w 1670"/>
              <a:gd name="T63" fmla="*/ 2147483647 h 407"/>
              <a:gd name="T64" fmla="*/ 2147483647 w 1670"/>
              <a:gd name="T65" fmla="*/ 2147483647 h 407"/>
              <a:gd name="T66" fmla="*/ 2147483647 w 1670"/>
              <a:gd name="T67" fmla="*/ 2147483647 h 407"/>
              <a:gd name="T68" fmla="*/ 2147483647 w 1670"/>
              <a:gd name="T69" fmla="*/ 2147483647 h 407"/>
              <a:gd name="T70" fmla="*/ 2147483647 w 1670"/>
              <a:gd name="T71" fmla="*/ 2147483647 h 407"/>
              <a:gd name="T72" fmla="*/ 2147483647 w 1670"/>
              <a:gd name="T73" fmla="*/ 2147483647 h 407"/>
              <a:gd name="T74" fmla="*/ 2147483647 w 1670"/>
              <a:gd name="T75" fmla="*/ 2147483647 h 407"/>
              <a:gd name="T76" fmla="*/ 2147483647 w 1670"/>
              <a:gd name="T77" fmla="*/ 2147483647 h 407"/>
              <a:gd name="T78" fmla="*/ 2147483647 w 1670"/>
              <a:gd name="T79" fmla="*/ 2147483647 h 407"/>
              <a:gd name="T80" fmla="*/ 2147483647 w 1670"/>
              <a:gd name="T81" fmla="*/ 2147483647 h 407"/>
              <a:gd name="T82" fmla="*/ 2147483647 w 1670"/>
              <a:gd name="T83" fmla="*/ 2147483647 h 407"/>
              <a:gd name="T84" fmla="*/ 2147483647 w 1670"/>
              <a:gd name="T85" fmla="*/ 2147483647 h 407"/>
              <a:gd name="T86" fmla="*/ 2147483647 w 1670"/>
              <a:gd name="T87" fmla="*/ 2147483647 h 407"/>
              <a:gd name="T88" fmla="*/ 2147483647 w 1670"/>
              <a:gd name="T89" fmla="*/ 2147483647 h 407"/>
              <a:gd name="T90" fmla="*/ 2147483647 w 1670"/>
              <a:gd name="T91" fmla="*/ 2147483647 h 407"/>
              <a:gd name="T92" fmla="*/ 2147483647 w 1670"/>
              <a:gd name="T93" fmla="*/ 2147483647 h 407"/>
              <a:gd name="T94" fmla="*/ 2147483647 w 1670"/>
              <a:gd name="T95" fmla="*/ 2147483647 h 407"/>
              <a:gd name="T96" fmla="*/ 2147483647 w 1670"/>
              <a:gd name="T97" fmla="*/ 2147483647 h 407"/>
              <a:gd name="T98" fmla="*/ 2147483647 w 1670"/>
              <a:gd name="T99" fmla="*/ 2147483647 h 407"/>
              <a:gd name="T100" fmla="*/ 2147483647 w 1670"/>
              <a:gd name="T101" fmla="*/ 2147483647 h 407"/>
              <a:gd name="T102" fmla="*/ 2147483647 w 1670"/>
              <a:gd name="T103" fmla="*/ 2147483647 h 407"/>
              <a:gd name="T104" fmla="*/ 2147483647 w 1670"/>
              <a:gd name="T105" fmla="*/ 2147483647 h 407"/>
              <a:gd name="T106" fmla="*/ 2147483647 w 1670"/>
              <a:gd name="T107" fmla="*/ 2147483647 h 407"/>
              <a:gd name="T108" fmla="*/ 2147483647 w 1670"/>
              <a:gd name="T109" fmla="*/ 2147483647 h 407"/>
              <a:gd name="T110" fmla="*/ 2147483647 w 1670"/>
              <a:gd name="T111" fmla="*/ 2147483647 h 407"/>
              <a:gd name="T112" fmla="*/ 2147483647 w 1670"/>
              <a:gd name="T113" fmla="*/ 2147483647 h 407"/>
              <a:gd name="T114" fmla="*/ 2147483647 w 1670"/>
              <a:gd name="T115" fmla="*/ 2147483647 h 407"/>
              <a:gd name="T116" fmla="*/ 2147483647 w 1670"/>
              <a:gd name="T117" fmla="*/ 2147483647 h 407"/>
              <a:gd name="T118" fmla="*/ 2147483647 w 1670"/>
              <a:gd name="T119" fmla="*/ 2147483647 h 407"/>
              <a:gd name="T120" fmla="*/ 2147483647 w 1670"/>
              <a:gd name="T121" fmla="*/ 2147483647 h 4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70"/>
              <a:gd name="T184" fmla="*/ 0 h 407"/>
              <a:gd name="T185" fmla="*/ 1670 w 1670"/>
              <a:gd name="T186" fmla="*/ 407 h 4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70" h="407">
                <a:moveTo>
                  <a:pt x="0" y="290"/>
                </a:moveTo>
                <a:cubicBezTo>
                  <a:pt x="45" y="197"/>
                  <a:pt x="43" y="81"/>
                  <a:pt x="103" y="0"/>
                </a:cubicBezTo>
                <a:cubicBezTo>
                  <a:pt x="116" y="49"/>
                  <a:pt x="132" y="96"/>
                  <a:pt x="145" y="145"/>
                </a:cubicBezTo>
                <a:cubicBezTo>
                  <a:pt x="150" y="138"/>
                  <a:pt x="184" y="80"/>
                  <a:pt x="196" y="83"/>
                </a:cubicBezTo>
                <a:cubicBezTo>
                  <a:pt x="210" y="87"/>
                  <a:pt x="203" y="111"/>
                  <a:pt x="207" y="125"/>
                </a:cubicBezTo>
                <a:cubicBezTo>
                  <a:pt x="214" y="115"/>
                  <a:pt x="215" y="90"/>
                  <a:pt x="227" y="94"/>
                </a:cubicBezTo>
                <a:cubicBezTo>
                  <a:pt x="240" y="98"/>
                  <a:pt x="235" y="121"/>
                  <a:pt x="238" y="135"/>
                </a:cubicBezTo>
                <a:cubicBezTo>
                  <a:pt x="242" y="156"/>
                  <a:pt x="245" y="176"/>
                  <a:pt x="248" y="197"/>
                </a:cubicBezTo>
                <a:cubicBezTo>
                  <a:pt x="334" y="111"/>
                  <a:pt x="239" y="187"/>
                  <a:pt x="289" y="197"/>
                </a:cubicBezTo>
                <a:cubicBezTo>
                  <a:pt x="298" y="199"/>
                  <a:pt x="352" y="162"/>
                  <a:pt x="362" y="156"/>
                </a:cubicBezTo>
                <a:cubicBezTo>
                  <a:pt x="381" y="213"/>
                  <a:pt x="373" y="245"/>
                  <a:pt x="403" y="187"/>
                </a:cubicBezTo>
                <a:cubicBezTo>
                  <a:pt x="408" y="177"/>
                  <a:pt x="410" y="166"/>
                  <a:pt x="414" y="156"/>
                </a:cubicBezTo>
                <a:cubicBezTo>
                  <a:pt x="455" y="219"/>
                  <a:pt x="407" y="167"/>
                  <a:pt x="476" y="176"/>
                </a:cubicBezTo>
                <a:cubicBezTo>
                  <a:pt x="488" y="178"/>
                  <a:pt x="497" y="190"/>
                  <a:pt x="507" y="197"/>
                </a:cubicBezTo>
                <a:cubicBezTo>
                  <a:pt x="510" y="211"/>
                  <a:pt x="504" y="232"/>
                  <a:pt x="517" y="238"/>
                </a:cubicBezTo>
                <a:cubicBezTo>
                  <a:pt x="544" y="252"/>
                  <a:pt x="556" y="195"/>
                  <a:pt x="558" y="187"/>
                </a:cubicBezTo>
                <a:cubicBezTo>
                  <a:pt x="562" y="208"/>
                  <a:pt x="554" y="234"/>
                  <a:pt x="569" y="249"/>
                </a:cubicBezTo>
                <a:cubicBezTo>
                  <a:pt x="578" y="258"/>
                  <a:pt x="590" y="236"/>
                  <a:pt x="600" y="228"/>
                </a:cubicBezTo>
                <a:cubicBezTo>
                  <a:pt x="611" y="219"/>
                  <a:pt x="621" y="207"/>
                  <a:pt x="631" y="197"/>
                </a:cubicBezTo>
                <a:cubicBezTo>
                  <a:pt x="634" y="218"/>
                  <a:pt x="628" y="243"/>
                  <a:pt x="641" y="259"/>
                </a:cubicBezTo>
                <a:cubicBezTo>
                  <a:pt x="648" y="268"/>
                  <a:pt x="664" y="256"/>
                  <a:pt x="672" y="249"/>
                </a:cubicBezTo>
                <a:cubicBezTo>
                  <a:pt x="696" y="228"/>
                  <a:pt x="711" y="199"/>
                  <a:pt x="734" y="176"/>
                </a:cubicBezTo>
                <a:cubicBezTo>
                  <a:pt x="744" y="180"/>
                  <a:pt x="754" y="189"/>
                  <a:pt x="765" y="187"/>
                </a:cubicBezTo>
                <a:cubicBezTo>
                  <a:pt x="819" y="178"/>
                  <a:pt x="776" y="136"/>
                  <a:pt x="817" y="197"/>
                </a:cubicBezTo>
                <a:cubicBezTo>
                  <a:pt x="831" y="190"/>
                  <a:pt x="846" y="185"/>
                  <a:pt x="858" y="176"/>
                </a:cubicBezTo>
                <a:cubicBezTo>
                  <a:pt x="870" y="167"/>
                  <a:pt x="875" y="141"/>
                  <a:pt x="889" y="145"/>
                </a:cubicBezTo>
                <a:cubicBezTo>
                  <a:pt x="903" y="149"/>
                  <a:pt x="896" y="173"/>
                  <a:pt x="900" y="187"/>
                </a:cubicBezTo>
                <a:cubicBezTo>
                  <a:pt x="903" y="197"/>
                  <a:pt x="907" y="208"/>
                  <a:pt x="910" y="218"/>
                </a:cubicBezTo>
                <a:cubicBezTo>
                  <a:pt x="924" y="211"/>
                  <a:pt x="939" y="207"/>
                  <a:pt x="951" y="197"/>
                </a:cubicBezTo>
                <a:cubicBezTo>
                  <a:pt x="993" y="162"/>
                  <a:pt x="947" y="158"/>
                  <a:pt x="1003" y="176"/>
                </a:cubicBezTo>
                <a:cubicBezTo>
                  <a:pt x="1046" y="112"/>
                  <a:pt x="1006" y="154"/>
                  <a:pt x="1034" y="176"/>
                </a:cubicBezTo>
                <a:cubicBezTo>
                  <a:pt x="1045" y="185"/>
                  <a:pt x="1062" y="183"/>
                  <a:pt x="1076" y="187"/>
                </a:cubicBezTo>
                <a:cubicBezTo>
                  <a:pt x="1086" y="177"/>
                  <a:pt x="1093" y="159"/>
                  <a:pt x="1107" y="156"/>
                </a:cubicBezTo>
                <a:cubicBezTo>
                  <a:pt x="1146" y="149"/>
                  <a:pt x="1146" y="216"/>
                  <a:pt x="1148" y="228"/>
                </a:cubicBezTo>
                <a:cubicBezTo>
                  <a:pt x="1204" y="190"/>
                  <a:pt x="1169" y="204"/>
                  <a:pt x="1169" y="238"/>
                </a:cubicBezTo>
                <a:cubicBezTo>
                  <a:pt x="1169" y="249"/>
                  <a:pt x="1176" y="259"/>
                  <a:pt x="1179" y="269"/>
                </a:cubicBezTo>
                <a:cubicBezTo>
                  <a:pt x="1229" y="195"/>
                  <a:pt x="1173" y="261"/>
                  <a:pt x="1210" y="280"/>
                </a:cubicBezTo>
                <a:cubicBezTo>
                  <a:pt x="1221" y="286"/>
                  <a:pt x="1231" y="266"/>
                  <a:pt x="1241" y="259"/>
                </a:cubicBezTo>
                <a:cubicBezTo>
                  <a:pt x="1266" y="131"/>
                  <a:pt x="1235" y="256"/>
                  <a:pt x="1262" y="269"/>
                </a:cubicBezTo>
                <a:cubicBezTo>
                  <a:pt x="1277" y="277"/>
                  <a:pt x="1283" y="242"/>
                  <a:pt x="1293" y="228"/>
                </a:cubicBezTo>
                <a:cubicBezTo>
                  <a:pt x="1296" y="207"/>
                  <a:pt x="1299" y="187"/>
                  <a:pt x="1303" y="166"/>
                </a:cubicBezTo>
                <a:cubicBezTo>
                  <a:pt x="1306" y="152"/>
                  <a:pt x="1313" y="111"/>
                  <a:pt x="1313" y="125"/>
                </a:cubicBezTo>
                <a:cubicBezTo>
                  <a:pt x="1313" y="142"/>
                  <a:pt x="1306" y="159"/>
                  <a:pt x="1303" y="176"/>
                </a:cubicBezTo>
                <a:cubicBezTo>
                  <a:pt x="1306" y="190"/>
                  <a:pt x="1299" y="218"/>
                  <a:pt x="1313" y="218"/>
                </a:cubicBezTo>
                <a:cubicBezTo>
                  <a:pt x="1322" y="218"/>
                  <a:pt x="1341" y="155"/>
                  <a:pt x="1344" y="145"/>
                </a:cubicBezTo>
                <a:cubicBezTo>
                  <a:pt x="1351" y="169"/>
                  <a:pt x="1360" y="193"/>
                  <a:pt x="1365" y="218"/>
                </a:cubicBezTo>
                <a:cubicBezTo>
                  <a:pt x="1371" y="249"/>
                  <a:pt x="1364" y="282"/>
                  <a:pt x="1376" y="311"/>
                </a:cubicBezTo>
                <a:cubicBezTo>
                  <a:pt x="1381" y="324"/>
                  <a:pt x="1381" y="282"/>
                  <a:pt x="1386" y="269"/>
                </a:cubicBezTo>
                <a:cubicBezTo>
                  <a:pt x="1391" y="255"/>
                  <a:pt x="1400" y="242"/>
                  <a:pt x="1407" y="228"/>
                </a:cubicBezTo>
                <a:cubicBezTo>
                  <a:pt x="1423" y="279"/>
                  <a:pt x="1389" y="407"/>
                  <a:pt x="1448" y="321"/>
                </a:cubicBezTo>
                <a:cubicBezTo>
                  <a:pt x="1451" y="307"/>
                  <a:pt x="1445" y="284"/>
                  <a:pt x="1458" y="280"/>
                </a:cubicBezTo>
                <a:cubicBezTo>
                  <a:pt x="1470" y="276"/>
                  <a:pt x="1469" y="319"/>
                  <a:pt x="1479" y="311"/>
                </a:cubicBezTo>
                <a:cubicBezTo>
                  <a:pt x="1500" y="294"/>
                  <a:pt x="1500" y="262"/>
                  <a:pt x="1510" y="238"/>
                </a:cubicBezTo>
                <a:cubicBezTo>
                  <a:pt x="1520" y="158"/>
                  <a:pt x="1534" y="143"/>
                  <a:pt x="1551" y="73"/>
                </a:cubicBezTo>
                <a:cubicBezTo>
                  <a:pt x="1555" y="87"/>
                  <a:pt x="1553" y="103"/>
                  <a:pt x="1562" y="114"/>
                </a:cubicBezTo>
                <a:cubicBezTo>
                  <a:pt x="1569" y="123"/>
                  <a:pt x="1585" y="117"/>
                  <a:pt x="1593" y="125"/>
                </a:cubicBezTo>
                <a:cubicBezTo>
                  <a:pt x="1601" y="133"/>
                  <a:pt x="1600" y="146"/>
                  <a:pt x="1603" y="156"/>
                </a:cubicBezTo>
                <a:cubicBezTo>
                  <a:pt x="1613" y="146"/>
                  <a:pt x="1620" y="122"/>
                  <a:pt x="1634" y="125"/>
                </a:cubicBezTo>
                <a:cubicBezTo>
                  <a:pt x="1648" y="128"/>
                  <a:pt x="1640" y="152"/>
                  <a:pt x="1644" y="166"/>
                </a:cubicBezTo>
                <a:cubicBezTo>
                  <a:pt x="1647" y="177"/>
                  <a:pt x="1651" y="187"/>
                  <a:pt x="1655" y="197"/>
                </a:cubicBezTo>
                <a:cubicBezTo>
                  <a:pt x="1670" y="150"/>
                  <a:pt x="1665" y="155"/>
                  <a:pt x="1665" y="2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1430" y="6205780"/>
            <a:ext cx="1612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I(t)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1529505" y="4427537"/>
            <a:ext cx="1317625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082046" y="4427537"/>
            <a:ext cx="1574833" cy="1008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82"/>
          <p:cNvGraphicFramePr>
            <a:graphicFrameLocks noChangeAspect="1"/>
          </p:cNvGraphicFramePr>
          <p:nvPr/>
        </p:nvGraphicFramePr>
        <p:xfrm>
          <a:off x="659555" y="8322859"/>
          <a:ext cx="4337205" cy="1293424"/>
        </p:xfrm>
        <a:graphic>
          <a:graphicData uri="http://schemas.openxmlformats.org/presentationml/2006/ole">
            <p:oleObj spid="_x0000_s116739" name="Equation" r:id="rId7" imgW="113004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97" y="2213811"/>
            <a:ext cx="10362904" cy="55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770" y="2213811"/>
            <a:ext cx="15049693" cy="544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27598"/>
            <a:ext cx="2155945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1.5.How good are integrate-and-fire models?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29284" y="2815389"/>
            <a:ext cx="11904221" cy="7802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Nonlinear integrate-and-fire models</a:t>
            </a:r>
          </a:p>
          <a:p>
            <a:r>
              <a:rPr lang="en-US" sz="5400" dirty="0" smtClean="0"/>
              <a:t>        are good</a:t>
            </a:r>
          </a:p>
          <a:p>
            <a:endParaRPr lang="en-US" sz="5400" dirty="0" smtClean="0"/>
          </a:p>
          <a:p>
            <a:r>
              <a:rPr lang="en-US" sz="5400" dirty="0" smtClean="0"/>
              <a:t>Mathematical description </a:t>
            </a:r>
            <a:r>
              <a:rPr lang="en-US" sz="5400" dirty="0" smtClean="0">
                <a:sym typeface="Wingdings" pitchFamily="2" charset="2"/>
              </a:rPr>
              <a:t> prediction</a:t>
            </a:r>
          </a:p>
          <a:p>
            <a:endParaRPr lang="en-US" sz="5400" dirty="0" smtClean="0">
              <a:sym typeface="Wingdings" pitchFamily="2" charset="2"/>
            </a:endParaRPr>
          </a:p>
          <a:p>
            <a:r>
              <a:rPr lang="en-US" sz="5400" dirty="0" smtClean="0">
                <a:sym typeface="Wingdings" pitchFamily="2" charset="2"/>
              </a:rPr>
              <a:t>Need to add</a:t>
            </a:r>
          </a:p>
          <a:p>
            <a:r>
              <a:rPr lang="en-US" sz="5400" dirty="0" smtClean="0">
                <a:sym typeface="Wingdings" pitchFamily="2" charset="2"/>
              </a:rPr>
              <a:t>     -  adaptation</a:t>
            </a:r>
          </a:p>
          <a:p>
            <a:r>
              <a:rPr lang="en-US" sz="5400" dirty="0" smtClean="0">
                <a:sym typeface="Wingdings" pitchFamily="2" charset="2"/>
              </a:rPr>
              <a:t>     -  noise</a:t>
            </a:r>
          </a:p>
          <a:p>
            <a:r>
              <a:rPr lang="en-US" sz="5400" dirty="0" smtClean="0">
                <a:sym typeface="Wingdings" pitchFamily="2" charset="2"/>
              </a:rPr>
              <a:t>     -  dendrites/synapses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229710" y="6355597"/>
            <a:ext cx="6893234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Computer </a:t>
            </a:r>
            <a:r>
              <a:rPr lang="en-US" dirty="0" err="1" smtClean="0">
                <a:solidFill>
                  <a:srgbClr val="FF0000"/>
                </a:solidFill>
              </a:rPr>
              <a:t>ecercises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Python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Neural Networks and Biological 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- Exercise 3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0278517" y="1797050"/>
            <a:ext cx="10923421" cy="10355263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1857434" y="4211053"/>
            <a:ext cx="38827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Homework!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07815" y="7930631"/>
          <a:ext cx="8755524" cy="1893172"/>
        </p:xfrm>
        <a:graphic>
          <a:graphicData uri="http://schemas.openxmlformats.org/presentationml/2006/ole">
            <p:oleObj spid="_x0000_s281602" name="Equation" r:id="rId4" imgW="1358640" imgH="393480" progId="Equation.3">
              <p:embed/>
            </p:oleObj>
          </a:graphicData>
        </a:graphic>
      </p:graphicFrame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126986" y="6121847"/>
            <a:ext cx="69736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126986" y="1784147"/>
            <a:ext cx="0" cy="5232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2126987" y="3314438"/>
            <a:ext cx="6636041" cy="3468474"/>
          </a:xfrm>
          <a:custGeom>
            <a:avLst/>
            <a:gdLst>
              <a:gd name="T0" fmla="*/ 0 w 1769"/>
              <a:gd name="T1" fmla="*/ 0 h 1233"/>
              <a:gd name="T2" fmla="*/ 2147483647 w 1769"/>
              <a:gd name="T3" fmla="*/ 2147483647 h 1233"/>
              <a:gd name="T4" fmla="*/ 2147483647 w 1769"/>
              <a:gd name="T5" fmla="*/ 2147483647 h 1233"/>
              <a:gd name="T6" fmla="*/ 0 60000 65536"/>
              <a:gd name="T7" fmla="*/ 0 60000 65536"/>
              <a:gd name="T8" fmla="*/ 0 60000 65536"/>
              <a:gd name="T9" fmla="*/ 0 w 1769"/>
              <a:gd name="T10" fmla="*/ 0 h 1233"/>
              <a:gd name="T11" fmla="*/ 1769 w 1769"/>
              <a:gd name="T12" fmla="*/ 1233 h 1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9" h="1233">
                <a:moveTo>
                  <a:pt x="0" y="0"/>
                </a:moveTo>
                <a:cubicBezTo>
                  <a:pt x="283" y="608"/>
                  <a:pt x="567" y="1217"/>
                  <a:pt x="862" y="1225"/>
                </a:cubicBezTo>
                <a:cubicBezTo>
                  <a:pt x="1157" y="1233"/>
                  <a:pt x="1463" y="639"/>
                  <a:pt x="1769" y="46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2126987" y="3187853"/>
            <a:ext cx="5274322" cy="3614750"/>
          </a:xfrm>
          <a:custGeom>
            <a:avLst/>
            <a:gdLst>
              <a:gd name="T0" fmla="*/ 0 w 1406"/>
              <a:gd name="T1" fmla="*/ 2147483647 h 1285"/>
              <a:gd name="T2" fmla="*/ 2147483647 w 1406"/>
              <a:gd name="T3" fmla="*/ 2147483647 h 1285"/>
              <a:gd name="T4" fmla="*/ 2147483647 w 1406"/>
              <a:gd name="T5" fmla="*/ 2147483647 h 1285"/>
              <a:gd name="T6" fmla="*/ 2147483647 w 1406"/>
              <a:gd name="T7" fmla="*/ 2147483647 h 1285"/>
              <a:gd name="T8" fmla="*/ 2147483647 w 1406"/>
              <a:gd name="T9" fmla="*/ 0 h 1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6"/>
              <a:gd name="T16" fmla="*/ 0 h 1285"/>
              <a:gd name="T17" fmla="*/ 1406 w 1406"/>
              <a:gd name="T18" fmla="*/ 1285 h 12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6" h="1285">
                <a:moveTo>
                  <a:pt x="0" y="726"/>
                </a:moveTo>
                <a:cubicBezTo>
                  <a:pt x="83" y="794"/>
                  <a:pt x="166" y="862"/>
                  <a:pt x="317" y="953"/>
                </a:cubicBezTo>
                <a:cubicBezTo>
                  <a:pt x="468" y="1044"/>
                  <a:pt x="756" y="1285"/>
                  <a:pt x="907" y="1270"/>
                </a:cubicBezTo>
                <a:cubicBezTo>
                  <a:pt x="1058" y="1255"/>
                  <a:pt x="1141" y="1074"/>
                  <a:pt x="1224" y="862"/>
                </a:cubicBezTo>
                <a:cubicBezTo>
                  <a:pt x="1307" y="650"/>
                  <a:pt x="1356" y="325"/>
                  <a:pt x="1406" y="0"/>
                </a:cubicBezTo>
              </a:path>
            </a:pathLst>
          </a:custGeom>
          <a:noFill/>
          <a:ln w="38100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950117" y="1438144"/>
            <a:ext cx="142673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I=0</a:t>
            </a:r>
            <a:endParaRPr lang="fr-FR" i="1"/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82528" y="1784147"/>
          <a:ext cx="1695586" cy="1637187"/>
        </p:xfrm>
        <a:graphic>
          <a:graphicData uri="http://schemas.openxmlformats.org/presentationml/2006/ole">
            <p:oleObj spid="_x0000_s281603" name="Equation" r:id="rId5" imgW="304560" imgH="393480" progId="Equation.3">
              <p:embed/>
            </p:oleObj>
          </a:graphicData>
        </a:graphic>
      </p:graphicFrame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7742674" y="3058453"/>
            <a:ext cx="0" cy="395794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883068" y="615841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u</a:t>
            </a:r>
            <a:endParaRPr lang="fr-FR" i="1"/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7264400" y="6886243"/>
          <a:ext cx="1063625" cy="1101725"/>
        </p:xfrm>
        <a:graphic>
          <a:graphicData uri="http://schemas.openxmlformats.org/presentationml/2006/ole">
            <p:oleObj spid="_x0000_s281604" name="Equation" r:id="rId6" imgW="1648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References and Suggested Reading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827" y="1395663"/>
            <a:ext cx="17061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Reading</a:t>
            </a:r>
            <a:r>
              <a:rPr lang="en-US" sz="4000" dirty="0" smtClean="0"/>
              <a:t>: W. Gerstner, W.M. </a:t>
            </a:r>
            <a:r>
              <a:rPr lang="en-US" sz="4000" dirty="0" err="1" smtClean="0"/>
              <a:t>Kistler</a:t>
            </a:r>
            <a:r>
              <a:rPr lang="en-US" sz="4000" dirty="0" smtClean="0"/>
              <a:t>, R. </a:t>
            </a:r>
            <a:r>
              <a:rPr lang="en-US" sz="4000" dirty="0" err="1" smtClean="0"/>
              <a:t>Naud</a:t>
            </a:r>
            <a:r>
              <a:rPr lang="en-US" sz="4000" dirty="0" smtClean="0"/>
              <a:t> and L. </a:t>
            </a:r>
            <a:r>
              <a:rPr lang="en-US" sz="4000" dirty="0" err="1" smtClean="0"/>
              <a:t>Paninski</a:t>
            </a:r>
            <a:r>
              <a:rPr lang="en-US" sz="4000" dirty="0" smtClean="0"/>
              <a:t>,</a:t>
            </a:r>
          </a:p>
          <a:p>
            <a:r>
              <a:rPr lang="en-US" sz="4000" i="1" dirty="0" smtClean="0"/>
              <a:t>Neuronal Dynamics: from single neurons to networks and </a:t>
            </a:r>
          </a:p>
          <a:p>
            <a:r>
              <a:rPr lang="en-US" sz="4000" i="1" dirty="0" smtClean="0"/>
              <a:t>models of cognition.</a:t>
            </a:r>
            <a:r>
              <a:rPr lang="en-US" sz="4000" dirty="0" smtClean="0"/>
              <a:t> Chapter 1</a:t>
            </a:r>
            <a:r>
              <a:rPr lang="en-US" sz="4000" i="1" dirty="0" smtClean="0"/>
              <a:t>: Introduction</a:t>
            </a:r>
            <a:r>
              <a:rPr lang="en-US" sz="4000" dirty="0" smtClean="0"/>
              <a:t>.  Cambridge Univ. Press,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1" y="4057789"/>
            <a:ext cx="21174442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/>
              <a:t>Selected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references</a:t>
            </a:r>
            <a:r>
              <a:rPr lang="fr-FR" sz="4000" b="1" dirty="0" smtClean="0"/>
              <a:t> to </a:t>
            </a:r>
            <a:r>
              <a:rPr lang="fr-FR" sz="4000" b="1" dirty="0" err="1" smtClean="0"/>
              <a:t>linear</a:t>
            </a:r>
            <a:r>
              <a:rPr lang="fr-FR" sz="4000" b="1" dirty="0" smtClean="0"/>
              <a:t> and </a:t>
            </a:r>
            <a:r>
              <a:rPr lang="fr-FR" sz="4000" b="1" dirty="0" err="1" smtClean="0"/>
              <a:t>nonlinear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integrate</a:t>
            </a:r>
            <a:r>
              <a:rPr lang="fr-FR" sz="4000" b="1" dirty="0" smtClean="0"/>
              <a:t>-and-</a:t>
            </a:r>
            <a:r>
              <a:rPr lang="fr-FR" sz="4000" b="1" dirty="0" err="1" smtClean="0"/>
              <a:t>fire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models</a:t>
            </a:r>
            <a:endParaRPr lang="fr-FR" sz="4000" b="1" dirty="0" smtClean="0"/>
          </a:p>
          <a:p>
            <a:r>
              <a:rPr lang="fr-FR" sz="4000" dirty="0" smtClean="0"/>
              <a:t>- Lapicque, L. (1907). </a:t>
            </a:r>
            <a:r>
              <a:rPr lang="fr-FR" sz="4000" i="1" dirty="0" smtClean="0"/>
              <a:t>Recherches quantitatives sur l'excitation </a:t>
            </a:r>
            <a:r>
              <a:rPr lang="fr-FR" sz="4000" i="1" dirty="0" err="1" smtClean="0"/>
              <a:t>electrique</a:t>
            </a:r>
            <a:r>
              <a:rPr lang="fr-FR" sz="4000" i="1" dirty="0" smtClean="0"/>
              <a:t> des nerfs </a:t>
            </a:r>
            <a:r>
              <a:rPr lang="fr-FR" sz="4000" i="1" dirty="0" err="1" smtClean="0"/>
              <a:t>traitee</a:t>
            </a:r>
            <a:r>
              <a:rPr lang="fr-FR" sz="4000" i="1" dirty="0" smtClean="0"/>
              <a:t> comme une </a:t>
            </a:r>
            <a:r>
              <a:rPr lang="en-US" sz="4000" i="1" dirty="0" smtClean="0"/>
              <a:t>polarization.</a:t>
            </a:r>
            <a:r>
              <a:rPr lang="en-US" sz="4000" dirty="0" smtClean="0"/>
              <a:t> J. Physiol. </a:t>
            </a:r>
            <a:r>
              <a:rPr lang="en-US" sz="4000" dirty="0" err="1" smtClean="0"/>
              <a:t>Pathol</a:t>
            </a:r>
            <a:r>
              <a:rPr lang="en-US" sz="4000" dirty="0" smtClean="0"/>
              <a:t>. Gen., 9:620-635.</a:t>
            </a:r>
          </a:p>
          <a:p>
            <a:pPr>
              <a:buFontTx/>
              <a:buChar char="-"/>
            </a:pPr>
            <a:r>
              <a:rPr lang="en-US" sz="4000" dirty="0" smtClean="0"/>
              <a:t>Stein, R. B. (1965). A theoretical analysis of neuronal variability. </a:t>
            </a:r>
            <a:r>
              <a:rPr lang="en-US" sz="4000" dirty="0" err="1" smtClean="0"/>
              <a:t>Biophys</a:t>
            </a:r>
            <a:r>
              <a:rPr lang="en-US" sz="4000" dirty="0" smtClean="0"/>
              <a:t>. J., 5:173-194.</a:t>
            </a:r>
          </a:p>
          <a:p>
            <a:r>
              <a:rPr lang="en-US" sz="4000" dirty="0" smtClean="0"/>
              <a:t>-</a:t>
            </a:r>
            <a:r>
              <a:rPr lang="en-US" sz="4000" dirty="0" err="1" smtClean="0"/>
              <a:t>Ermentrout</a:t>
            </a:r>
            <a:r>
              <a:rPr lang="en-US" sz="4000" dirty="0" smtClean="0"/>
              <a:t>, G. B. (1996). </a:t>
            </a:r>
            <a:r>
              <a:rPr lang="en-US" sz="4000" i="1" dirty="0" smtClean="0"/>
              <a:t>Type I membranes, phase resetting curves, and synchrony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Neural Computation, 8(5):979-1001.</a:t>
            </a:r>
          </a:p>
          <a:p>
            <a:pPr>
              <a:buFontTx/>
              <a:buChar char="-"/>
            </a:pPr>
            <a:r>
              <a:rPr lang="en-US" sz="4000" dirty="0" err="1" smtClean="0"/>
              <a:t>Fourcaud-Trocme</a:t>
            </a:r>
            <a:r>
              <a:rPr lang="en-US" sz="4000" dirty="0" smtClean="0"/>
              <a:t>, N., Hansel, D., van </a:t>
            </a:r>
            <a:r>
              <a:rPr lang="en-US" sz="4000" dirty="0" err="1" smtClean="0"/>
              <a:t>Vreeswijk</a:t>
            </a:r>
            <a:r>
              <a:rPr lang="en-US" sz="4000" dirty="0" smtClean="0"/>
              <a:t>, C., and Brunel, N. (2003). </a:t>
            </a:r>
            <a:r>
              <a:rPr lang="en-US" sz="4000" i="1" dirty="0" smtClean="0"/>
              <a:t>How spike generation mechanisms determine the neuronal response to fluctuating input. </a:t>
            </a:r>
          </a:p>
          <a:p>
            <a:r>
              <a:rPr lang="en-US" sz="4000" dirty="0" smtClean="0"/>
              <a:t>J. Neuroscience, 23:11628-11640.</a:t>
            </a:r>
          </a:p>
          <a:p>
            <a:pPr>
              <a:buFontTx/>
              <a:buChar char="-"/>
            </a:pPr>
            <a:r>
              <a:rPr lang="en-US" sz="4000" dirty="0" err="1" smtClean="0"/>
              <a:t>Badel</a:t>
            </a:r>
            <a:r>
              <a:rPr lang="en-US" sz="4000" dirty="0" smtClean="0"/>
              <a:t>, L., </a:t>
            </a:r>
            <a:r>
              <a:rPr lang="en-US" sz="4000" dirty="0" err="1" smtClean="0"/>
              <a:t>Lefort</a:t>
            </a:r>
            <a:r>
              <a:rPr lang="en-US" sz="4000" dirty="0" smtClean="0"/>
              <a:t>, S., Berger, T., Petersen, C., Gerstner, W., and Richardson, M. </a:t>
            </a:r>
            <a:r>
              <a:rPr lang="en-US" sz="4000" smtClean="0"/>
              <a:t>(2008). </a:t>
            </a:r>
            <a:r>
              <a:rPr lang="en-US" sz="4000" dirty="0" smtClean="0"/>
              <a:t>Biological Cybernetics,  99(4-5):361-370.</a:t>
            </a:r>
          </a:p>
          <a:p>
            <a:r>
              <a:rPr lang="en-US" sz="4000" dirty="0" smtClean="0"/>
              <a:t>- Latham, P. E., Richmond, B., Nelson, P., and Nirenberg, S. (2000). </a:t>
            </a:r>
            <a:r>
              <a:rPr lang="en-US" sz="4000" i="1" dirty="0" smtClean="0"/>
              <a:t>Intrinsic dynamics in neuronal networks. I. Theory.</a:t>
            </a:r>
            <a:r>
              <a:rPr lang="en-US" sz="4000" dirty="0" smtClean="0"/>
              <a:t> J. Neurophysiology, 83:808-827.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9217891"/>
            <a:ext cx="4672723" cy="112804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89694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6112301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29760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343446" y="8947841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239564" y="1632461"/>
            <a:ext cx="12070654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Hodgkin-Huxley type models: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Biophysics, molecules, </a:t>
            </a:r>
            <a:r>
              <a:rPr lang="en-US" sz="6800" b="1" dirty="0" smtClean="0">
                <a:solidFill>
                  <a:srgbClr val="FF0000"/>
                </a:solidFill>
              </a:rPr>
              <a:t>ions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2)</a:t>
            </a:r>
            <a:endParaRPr lang="en-US" sz="6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5" grpId="0" animBg="1"/>
      <p:bldP spid="15" grpId="0" animBg="1"/>
      <p:bldP spid="5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8232" y="4114800"/>
            <a:ext cx="16931366" cy="540147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THE END</a:t>
            </a:r>
          </a:p>
          <a:p>
            <a:endParaRPr lang="en-US" sz="11500" dirty="0" smtClean="0">
              <a:solidFill>
                <a:srgbClr val="FF0000"/>
              </a:solidFill>
            </a:endParaRPr>
          </a:p>
          <a:p>
            <a:r>
              <a:rPr lang="en-US" sz="11500" dirty="0" smtClean="0">
                <a:solidFill>
                  <a:srgbClr val="FF0000"/>
                </a:solidFill>
              </a:rPr>
              <a:t> MATH DETOUR SLIDES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1 – neurons and mathematics: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a first 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simple neuron model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381873" y="2275724"/>
            <a:ext cx="10225589" cy="854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1.1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Neurons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and Synapses: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1.2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The Passive Membrane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Linear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circuit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>
                <a:latin typeface="Arial Narrow" pitchFamily="34" charset="0"/>
              </a:rPr>
              <a:t> </a:t>
            </a:r>
            <a:r>
              <a:rPr lang="fr-CH" sz="4400" dirty="0" smtClean="0">
                <a:latin typeface="Arial Narrow" pitchFamily="34" charset="0"/>
              </a:rPr>
              <a:t>     - 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Dirac delta-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function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Detour</a:t>
            </a:r>
            <a:r>
              <a:rPr lang="fr-CH" sz="4400" dirty="0" smtClean="0">
                <a:latin typeface="Arial Narrow" pitchFamily="34" charset="0"/>
              </a:rPr>
              <a:t>: solution of 1-</a:t>
            </a:r>
            <a:r>
              <a:rPr lang="fr-CH" sz="4400" dirty="0" err="1" smtClean="0">
                <a:latin typeface="Arial Narrow" pitchFamily="34" charset="0"/>
              </a:rPr>
              <a:t>dim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linear</a:t>
            </a:r>
            <a:r>
              <a:rPr lang="fr-CH" sz="4400" dirty="0" smtClean="0">
                <a:latin typeface="Arial Narrow" pitchFamily="34" charset="0"/>
              </a:rPr>
              <a:t> </a:t>
            </a: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lang="fr-CH" sz="4400" dirty="0" smtClean="0">
                <a:latin typeface="Arial Narrow" pitchFamily="34" charset="0"/>
              </a:rPr>
              <a:t>            </a:t>
            </a:r>
            <a:r>
              <a:rPr lang="fr-CH" sz="4400" dirty="0" err="1" smtClean="0">
                <a:latin typeface="Arial Narrow" pitchFamily="34" charset="0"/>
              </a:rPr>
              <a:t>differential</a:t>
            </a:r>
            <a:r>
              <a:rPr lang="fr-CH" sz="4400" dirty="0" smtClean="0">
                <a:latin typeface="Arial Narrow" pitchFamily="34" charset="0"/>
              </a:rPr>
              <a:t> </a:t>
            </a:r>
            <a:r>
              <a:rPr lang="fr-CH" sz="4400" dirty="0" err="1" smtClean="0">
                <a:latin typeface="Arial Narrow" pitchFamily="34" charset="0"/>
              </a:rPr>
              <a:t>equation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Leaky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1.4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Generalized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1.5.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912108" y="368884"/>
            <a:ext cx="16830334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1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Detour/Linear differential equation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381873" y="162602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694695" y="5390146"/>
            <a:ext cx="9577137" cy="13716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462084" y="3270329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9"/>
          <p:cNvGrpSpPr/>
          <p:nvPr/>
        </p:nvGrpSpPr>
        <p:grpSpPr>
          <a:xfrm>
            <a:off x="13382410" y="4066683"/>
            <a:ext cx="7576600" cy="6029773"/>
            <a:chOff x="4385726" y="1539652"/>
            <a:chExt cx="17074395" cy="10297144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13199378" y="3847256"/>
            <a:ext cx="1162050" cy="1220788"/>
          </p:xfrm>
          <a:graphic>
            <a:graphicData uri="http://schemas.openxmlformats.org/presentationml/2006/ole">
              <p:oleObj spid="_x0000_s177154" name="Equation" r:id="rId4" imgW="164880" imgH="228600" progId="Equation.DSMT4">
                <p:embed/>
              </p:oleObj>
            </a:graphicData>
          </a:graphic>
        </p:graphicFrame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619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53" name="Line 12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520685" cy="1485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6154" name="Line 13"/>
            <p:cNvSpPr>
              <a:spLocks noChangeShapeType="1"/>
            </p:cNvSpPr>
            <p:nvPr/>
          </p:nvSpPr>
          <p:spPr bwMode="auto">
            <a:xfrm flipH="1" flipV="1">
              <a:off x="11803419" y="3037081"/>
              <a:ext cx="2340636" cy="12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graphicFrame>
          <p:nvGraphicFramePr>
            <p:cNvPr id="1162259" name="Object 3"/>
            <p:cNvGraphicFramePr>
              <a:graphicFrameLocks noChangeAspect="1"/>
            </p:cNvGraphicFramePr>
            <p:nvPr/>
          </p:nvGraphicFramePr>
          <p:xfrm>
            <a:off x="12596375" y="8884468"/>
            <a:ext cx="8863746" cy="1893172"/>
          </p:xfrm>
          <a:graphic>
            <a:graphicData uri="http://schemas.openxmlformats.org/presentationml/2006/ole">
              <p:oleObj spid="_x0000_s177155" name="Equation" r:id="rId5" imgW="1688760" imgH="393480" progId="Equation.3">
                <p:embed/>
              </p:oleObj>
            </a:graphicData>
          </a:graphic>
        </p:graphicFrame>
        <p:grpSp>
          <p:nvGrpSpPr>
            <p:cNvPr id="4" name="Group 54"/>
            <p:cNvGrpSpPr/>
            <p:nvPr/>
          </p:nvGrpSpPr>
          <p:grpSpPr>
            <a:xfrm flipH="1">
              <a:off x="8147522" y="3124902"/>
              <a:ext cx="3503805" cy="1751905"/>
              <a:chOff x="3276600" y="1371600"/>
              <a:chExt cx="2196881" cy="988665"/>
            </a:xfrm>
          </p:grpSpPr>
          <p:graphicFrame>
            <p:nvGraphicFramePr>
              <p:cNvPr id="56" name="Object 2"/>
              <p:cNvGraphicFramePr>
                <a:graphicFrameLocks noChangeAspect="1"/>
              </p:cNvGraphicFramePr>
              <p:nvPr/>
            </p:nvGraphicFramePr>
            <p:xfrm flipH="1">
              <a:off x="4064701" y="1745903"/>
              <a:ext cx="1408780" cy="614362"/>
            </p:xfrm>
            <a:graphic>
              <a:graphicData uri="http://schemas.openxmlformats.org/presentationml/2006/ole">
                <p:oleObj spid="_x0000_s177156" name="Equation" r:id="rId6" imgW="279360" imgH="203040" progId="Equation.DSMT4">
                  <p:embed/>
                </p:oleObj>
              </a:graphicData>
            </a:graphic>
          </p:graphicFrame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13"/>
              <p:cNvSpPr>
                <a:spLocks noChangeShapeType="1"/>
              </p:cNvSpPr>
              <p:nvPr/>
            </p:nvSpPr>
            <p:spPr bwMode="auto">
              <a:xfrm flipH="1" flipV="1">
                <a:off x="3276600" y="13716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1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2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Line 49"/>
              <p:cNvSpPr>
                <a:spLocks noChangeShapeType="1"/>
              </p:cNvSpPr>
              <p:nvPr/>
            </p:nvSpPr>
            <p:spPr bwMode="auto">
              <a:xfrm flipV="1">
                <a:off x="4898281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86" name="Rounded Rectangle 85"/>
            <p:cNvSpPr/>
            <p:nvPr/>
          </p:nvSpPr>
          <p:spPr bwMode="auto">
            <a:xfrm>
              <a:off x="7915855" y="1539652"/>
              <a:ext cx="7704856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 bwMode="auto">
            <a:xfrm>
              <a:off x="12164327" y="7660332"/>
              <a:ext cx="9218762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Linear Differential Eq.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12380840" y="1495219"/>
          <a:ext cx="7338444" cy="1942539"/>
        </p:xfrm>
        <a:graphic>
          <a:graphicData uri="http://schemas.openxmlformats.org/presentationml/2006/ole">
            <p:oleObj spid="_x0000_s177157" name="Equation" r:id="rId7" imgW="1688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p:oleObj spid="_x0000_s178178" name="Equation" r:id="rId4" imgW="279360" imgH="203040" progId="Equation.DSMT4">
              <p:embed/>
            </p:oleObj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p:oleObj spid="_x0000_s178179" name="Equation" r:id="rId5" imgW="279360" imgH="203040" progId="Equation.DSMT4">
              <p:embed/>
            </p:oleObj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Linear Differential Eq.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25785" cy="3105145"/>
            <a:chOff x="0" y="4402301"/>
            <a:chExt cx="576237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178180" name="Equation" r:id="rId6" imgW="1688760" imgH="393480" progId="Equation.3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778202" y="8089900"/>
          <a:ext cx="388938" cy="814388"/>
        </p:xfrm>
        <a:graphic>
          <a:graphicData uri="http://schemas.openxmlformats.org/presentationml/2006/ole">
            <p:oleObj spid="_x0000_s178181" name="Equation" r:id="rId7" imgW="88560" imgH="152280" progId="Equation.DSMT4">
              <p:embed/>
            </p:oleObj>
          </a:graphicData>
        </a:graphic>
      </p:graphicFrame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1024762" y="4578587"/>
            <a:ext cx="10139035" cy="2287666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</a:t>
            </a:r>
            <a:r>
              <a:rPr lang="fr-CH" sz="6800" i="1" dirty="0" err="1" smtClean="0"/>
              <a:t>step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p:oleObj spid="_x0000_s179202" name="Equation" r:id="rId4" imgW="279360" imgH="203040" progId="Equation.DSMT4">
              <p:embed/>
            </p:oleObj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p:oleObj spid="_x0000_s179203" name="Equation" r:id="rId5" imgW="279360" imgH="203040" progId="Equation.DSMT4">
              <p:embed/>
            </p:oleObj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Step current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25785" cy="3105145"/>
            <a:chOff x="0" y="4402301"/>
            <a:chExt cx="576237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09" y="6268745"/>
              <a:ext cx="796675" cy="107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4898281" y="7228284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179204" name="Equation" r:id="rId6" imgW="1688760" imgH="393480" progId="Equation.3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50391" y="8089900"/>
          <a:ext cx="388938" cy="814388"/>
        </p:xfrm>
        <a:graphic>
          <a:graphicData uri="http://schemas.openxmlformats.org/presentationml/2006/ole">
            <p:oleObj spid="_x0000_s179205" name="Equation" r:id="rId7" imgW="88560" imgH="152280" progId="Equation.DSMT4">
              <p:embed/>
            </p:oleObj>
          </a:graphicData>
        </a:graphic>
      </p:graphicFrame>
      <p:cxnSp>
        <p:nvCxnSpPr>
          <p:cNvPr id="40" name="Straight Connector 39"/>
          <p:cNvCxnSpPr>
            <a:stCxn id="53" idx="0"/>
          </p:cNvCxnSpPr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412354" y="7567939"/>
            <a:ext cx="4434607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p:oleObj spid="_x0000_s180226" name="Equation" r:id="rId4" imgW="279360" imgH="203040" progId="Equation.DSMT4">
              <p:embed/>
            </p:oleObj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476616" y="3267845"/>
          <a:ext cx="1219290" cy="1087437"/>
        </p:xfrm>
        <a:graphic>
          <a:graphicData uri="http://schemas.openxmlformats.org/presentationml/2006/ole">
            <p:oleObj spid="_x0000_s180227" name="Equation" r:id="rId5" imgW="279360" imgH="203040" progId="Equation.DSMT4">
              <p:embed/>
            </p:oleObj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Short pulse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34131" cy="3105145"/>
            <a:chOff x="0" y="4402301"/>
            <a:chExt cx="577494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10" y="5986408"/>
              <a:ext cx="1200037" cy="157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5043254" y="7228285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180228" name="Equation" r:id="rId6" imgW="1688760" imgH="393480" progId="Equation.DSMT4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98517" y="8089900"/>
          <a:ext cx="388938" cy="814388"/>
        </p:xfrm>
        <a:graphic>
          <a:graphicData uri="http://schemas.openxmlformats.org/presentationml/2006/ole">
            <p:oleObj spid="_x0000_s180229" name="Equation" r:id="rId7" imgW="88560" imgH="152280" progId="Equation.DSMT4">
              <p:embed/>
            </p:oleObj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412354" y="7567939"/>
            <a:ext cx="434614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829447" y="7551898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821425" y="8506396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92367" y="1797050"/>
          <a:ext cx="7780338" cy="1379537"/>
        </p:xfrm>
        <a:graphic>
          <a:graphicData uri="http://schemas.openxmlformats.org/presentationml/2006/ole">
            <p:oleObj spid="_x0000_s180230" name="Equation" r:id="rId8" imgW="1790640" imgH="279360" progId="Equation.DSMT4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4106525" y="8359775"/>
          <a:ext cx="611188" cy="1222375"/>
        </p:xfrm>
        <a:graphic>
          <a:graphicData uri="http://schemas.openxmlformats.org/presentationml/2006/ole">
            <p:oleObj spid="_x0000_s180231" name="Equation" r:id="rId9" imgW="139680" imgH="228600" progId="Equation.DSMT4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97827" y="3726156"/>
            <a:ext cx="41713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pulse: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06428" y="3711317"/>
          <a:ext cx="3200400" cy="1128713"/>
        </p:xfrm>
        <a:graphic>
          <a:graphicData uri="http://schemas.openxmlformats.org/presentationml/2006/ole">
            <p:oleObj spid="_x0000_s180232" name="Equation" r:id="rId10" imgW="736560" imgH="228600" progId="Equation.DSMT4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53557" y="5561920"/>
          <a:ext cx="1158875" cy="1128713"/>
        </p:xfrm>
        <a:graphic>
          <a:graphicData uri="http://schemas.openxmlformats.org/presentationml/2006/ole">
            <p:oleObj spid="_x0000_s180233" name="Equation" r:id="rId11" imgW="266400" imgH="228600" progId="Equation.DSMT4">
              <p:embed/>
            </p:oleObj>
          </a:graphicData>
        </a:graphic>
      </p:graphicFrame>
      <p:cxnSp>
        <p:nvCxnSpPr>
          <p:cNvPr id="56" name="Straight Connector 55"/>
          <p:cNvCxnSpPr/>
          <p:nvPr/>
        </p:nvCxnSpPr>
        <p:spPr>
          <a:xfrm flipH="1">
            <a:off x="12696019" y="6113121"/>
            <a:ext cx="240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5502481" y="7135813"/>
          <a:ext cx="4654550" cy="1223962"/>
        </p:xfrm>
        <a:graphic>
          <a:graphicData uri="http://schemas.openxmlformats.org/presentationml/2006/ole">
            <p:oleObj spid="_x0000_s180234" name="Equation" r:id="rId12" imgW="1066680" imgH="228600" progId="Equation.DSMT4">
              <p:embed/>
            </p:oleObj>
          </a:graphicData>
        </a:graphic>
      </p:graphicFrame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697827" y="5264232"/>
            <a:ext cx="7811475" cy="3334107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sz="6800" i="1" dirty="0" smtClean="0"/>
              <a:t>Math </a:t>
            </a:r>
            <a:r>
              <a:rPr lang="fr-CH" sz="6800" i="1" dirty="0" err="1" smtClean="0"/>
              <a:t>development</a:t>
            </a:r>
            <a:r>
              <a:rPr lang="fr-CH" sz="6800" i="1" dirty="0" smtClean="0"/>
              <a:t>:</a:t>
            </a:r>
            <a:endParaRPr lang="fr-CH" sz="6800" i="1" dirty="0"/>
          </a:p>
          <a:p>
            <a:r>
              <a:rPr lang="fr-CH" sz="6800" i="1" dirty="0" err="1" smtClean="0"/>
              <a:t>Response</a:t>
            </a:r>
            <a:r>
              <a:rPr lang="fr-CH" sz="6800" i="1" dirty="0" smtClean="0"/>
              <a:t> to short</a:t>
            </a:r>
          </a:p>
          <a:p>
            <a:r>
              <a:rPr lang="fr-CH" sz="6800" i="1" dirty="0" smtClean="0"/>
              <a:t> </a:t>
            </a:r>
            <a:r>
              <a:rPr lang="fr-CH" sz="6800" i="1" dirty="0" err="1" smtClean="0"/>
              <a:t>current</a:t>
            </a:r>
            <a:r>
              <a:rPr lang="fr-CH" sz="6800" i="1" dirty="0" smtClean="0"/>
              <a:t> pulse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p:oleObj spid="_x0000_s181250" name="Equation" r:id="rId4" imgW="279360" imgH="203040" progId="Equation.DSMT4">
              <p:embed/>
            </p:oleObj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476616" y="3267845"/>
          <a:ext cx="1219290" cy="1087437"/>
        </p:xfrm>
        <a:graphic>
          <a:graphicData uri="http://schemas.openxmlformats.org/presentationml/2006/ole">
            <p:oleObj spid="_x0000_s181251" name="Equation" r:id="rId5" imgW="279360" imgH="203040" progId="Equation.DSMT4">
              <p:embed/>
            </p:oleObj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Short pulse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15280633" y="8768076"/>
            <a:ext cx="3834131" cy="3105145"/>
            <a:chOff x="0" y="4402301"/>
            <a:chExt cx="5774947" cy="4554175"/>
          </a:xfrm>
        </p:grpSpPr>
        <p:sp>
          <p:nvSpPr>
            <p:cNvPr id="91" name="Line 22"/>
            <p:cNvSpPr>
              <a:spLocks noChangeShapeType="1"/>
            </p:cNvSpPr>
            <p:nvPr/>
          </p:nvSpPr>
          <p:spPr bwMode="auto">
            <a:xfrm flipH="1">
              <a:off x="2736304" y="4708004"/>
              <a:ext cx="1" cy="648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2" name="Text Box 23"/>
            <p:cNvSpPr txBox="1">
              <a:spLocks noChangeArrowheads="1"/>
            </p:cNvSpPr>
            <p:nvPr/>
          </p:nvSpPr>
          <p:spPr bwMode="auto">
            <a:xfrm>
              <a:off x="2880320" y="4402301"/>
              <a:ext cx="1274429" cy="1025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sz="5400" i="1" dirty="0"/>
                <a:t>I(t)</a:t>
              </a:r>
              <a:endParaRPr lang="fr-FR" sz="5400" i="1" dirty="0"/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433785" y="6614747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433785" y="6997320"/>
              <a:ext cx="10240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6" name="Line 26"/>
            <p:cNvSpPr>
              <a:spLocks noChangeShapeType="1"/>
            </p:cNvSpPr>
            <p:nvPr/>
          </p:nvSpPr>
          <p:spPr bwMode="auto">
            <a:xfrm>
              <a:off x="943922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7" name="Line 27"/>
            <p:cNvSpPr>
              <a:spLocks noChangeShapeType="1"/>
            </p:cNvSpPr>
            <p:nvPr/>
          </p:nvSpPr>
          <p:spPr bwMode="auto">
            <a:xfrm>
              <a:off x="2478088" y="4699072"/>
              <a:ext cx="0" cy="894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8" name="Line 28"/>
            <p:cNvSpPr>
              <a:spLocks noChangeShapeType="1"/>
            </p:cNvSpPr>
            <p:nvPr/>
          </p:nvSpPr>
          <p:spPr bwMode="auto">
            <a:xfrm>
              <a:off x="3498365" y="5593616"/>
              <a:ext cx="0" cy="102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99" name="Line 29"/>
            <p:cNvSpPr>
              <a:spLocks noChangeShapeType="1"/>
            </p:cNvSpPr>
            <p:nvPr/>
          </p:nvSpPr>
          <p:spPr bwMode="auto">
            <a:xfrm>
              <a:off x="943922" y="6997321"/>
              <a:ext cx="0" cy="102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0" name="Line 30"/>
            <p:cNvSpPr>
              <a:spLocks noChangeShapeType="1"/>
            </p:cNvSpPr>
            <p:nvPr/>
          </p:nvSpPr>
          <p:spPr bwMode="auto">
            <a:xfrm>
              <a:off x="3497840" y="7507446"/>
              <a:ext cx="527" cy="51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1" name="Rectangle 31"/>
            <p:cNvSpPr>
              <a:spLocks noChangeArrowheads="1"/>
            </p:cNvSpPr>
            <p:nvPr/>
          </p:nvSpPr>
          <p:spPr bwMode="auto">
            <a:xfrm>
              <a:off x="3329572" y="5976277"/>
              <a:ext cx="337592" cy="8945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02" name="Line 32"/>
            <p:cNvSpPr>
              <a:spLocks noChangeShapeType="1"/>
            </p:cNvSpPr>
            <p:nvPr/>
          </p:nvSpPr>
          <p:spPr bwMode="auto">
            <a:xfrm>
              <a:off x="943923" y="5593616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3" name="Line 33"/>
            <p:cNvSpPr>
              <a:spLocks noChangeShapeType="1"/>
            </p:cNvSpPr>
            <p:nvPr/>
          </p:nvSpPr>
          <p:spPr bwMode="auto">
            <a:xfrm>
              <a:off x="943923" y="8018453"/>
              <a:ext cx="25544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4" name="Line 34"/>
            <p:cNvSpPr>
              <a:spLocks noChangeShapeType="1"/>
            </p:cNvSpPr>
            <p:nvPr/>
          </p:nvSpPr>
          <p:spPr bwMode="auto">
            <a:xfrm>
              <a:off x="2136746" y="8018452"/>
              <a:ext cx="0" cy="3825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5" name="Line 35"/>
            <p:cNvSpPr>
              <a:spLocks noChangeShapeType="1"/>
            </p:cNvSpPr>
            <p:nvPr/>
          </p:nvSpPr>
          <p:spPr bwMode="auto">
            <a:xfrm>
              <a:off x="1457810" y="8401025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6" name="Line 36"/>
            <p:cNvSpPr>
              <a:spLocks noChangeShapeType="1"/>
            </p:cNvSpPr>
            <p:nvPr/>
          </p:nvSpPr>
          <p:spPr bwMode="auto">
            <a:xfrm>
              <a:off x="1795403" y="8527611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3498366" y="5593616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8" name="Line 42"/>
            <p:cNvSpPr>
              <a:spLocks noChangeShapeType="1"/>
            </p:cNvSpPr>
            <p:nvPr/>
          </p:nvSpPr>
          <p:spPr bwMode="auto">
            <a:xfrm>
              <a:off x="3498366" y="8018453"/>
              <a:ext cx="1699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09" name="Line 49"/>
            <p:cNvSpPr>
              <a:spLocks noChangeShapeType="1"/>
            </p:cNvSpPr>
            <p:nvPr/>
          </p:nvSpPr>
          <p:spPr bwMode="auto">
            <a:xfrm>
              <a:off x="5028782" y="5593616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0" name="Text Box 50"/>
            <p:cNvSpPr txBox="1">
              <a:spLocks noChangeArrowheads="1"/>
            </p:cNvSpPr>
            <p:nvPr/>
          </p:nvSpPr>
          <p:spPr bwMode="auto">
            <a:xfrm>
              <a:off x="4574910" y="5986408"/>
              <a:ext cx="1200037" cy="157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r>
                <a:rPr lang="fr-CH" i="1" dirty="0"/>
                <a:t>u</a:t>
              </a:r>
              <a:endParaRPr lang="fr-FR" i="1" dirty="0"/>
            </a:p>
          </p:txBody>
        </p:sp>
        <p:sp>
          <p:nvSpPr>
            <p:cNvPr id="111" name="Line 30"/>
            <p:cNvSpPr>
              <a:spLocks noChangeShapeType="1"/>
            </p:cNvSpPr>
            <p:nvPr/>
          </p:nvSpPr>
          <p:spPr bwMode="auto">
            <a:xfrm>
              <a:off x="3497841" y="6869458"/>
              <a:ext cx="0" cy="5103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2" name="Line 35"/>
            <p:cNvSpPr>
              <a:spLocks noChangeShapeType="1"/>
            </p:cNvSpPr>
            <p:nvPr/>
          </p:nvSpPr>
          <p:spPr bwMode="auto">
            <a:xfrm>
              <a:off x="2819195" y="7380860"/>
              <a:ext cx="11890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3" name="Line 36"/>
            <p:cNvSpPr>
              <a:spLocks noChangeShapeType="1"/>
            </p:cNvSpPr>
            <p:nvPr/>
          </p:nvSpPr>
          <p:spPr bwMode="auto">
            <a:xfrm>
              <a:off x="3156789" y="7507446"/>
              <a:ext cx="6826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1966543" y="8655824"/>
              <a:ext cx="321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0" y="4563988"/>
              <a:ext cx="5762377" cy="43924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Line 49"/>
            <p:cNvSpPr>
              <a:spLocks noChangeShapeType="1"/>
            </p:cNvSpPr>
            <p:nvPr/>
          </p:nvSpPr>
          <p:spPr bwMode="auto">
            <a:xfrm flipV="1">
              <a:off x="5043254" y="7228285"/>
              <a:ext cx="0" cy="765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192902" tIns="96451" rIns="192902" bIns="96451"/>
            <a:lstStyle/>
            <a:p>
              <a:endParaRPr lang="en-US"/>
            </a:p>
          </p:txBody>
        </p:sp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181252" name="Equation" r:id="rId6" imgW="1688760" imgH="393480" progId="Equation.DSMT4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898517" y="8089900"/>
          <a:ext cx="388938" cy="814388"/>
        </p:xfrm>
        <a:graphic>
          <a:graphicData uri="http://schemas.openxmlformats.org/presentationml/2006/ole">
            <p:oleObj spid="_x0000_s181253" name="Equation" r:id="rId7" imgW="88560" imgH="152280" progId="Equation.DSMT4">
              <p:embed/>
            </p:oleObj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12936489" y="8522437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412354" y="7567939"/>
            <a:ext cx="434614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412354" y="7567939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829447" y="7551898"/>
            <a:ext cx="0" cy="954498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821425" y="8506396"/>
            <a:ext cx="1475865" cy="0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92367" y="1797050"/>
          <a:ext cx="7780338" cy="1379537"/>
        </p:xfrm>
        <a:graphic>
          <a:graphicData uri="http://schemas.openxmlformats.org/presentationml/2006/ole">
            <p:oleObj spid="_x0000_s181254" name="Equation" r:id="rId8" imgW="1790640" imgH="279360" progId="Equation.DSMT4">
              <p:embed/>
            </p:oleObj>
          </a:graphicData>
        </a:graphic>
      </p:graphicFrame>
      <p:graphicFrame>
        <p:nvGraphicFramePr>
          <p:cNvPr id="92167" name="Object 7"/>
          <p:cNvGraphicFramePr>
            <a:graphicFrameLocks noChangeAspect="1"/>
          </p:cNvGraphicFramePr>
          <p:nvPr/>
        </p:nvGraphicFramePr>
        <p:xfrm>
          <a:off x="14106525" y="8359775"/>
          <a:ext cx="611188" cy="1222375"/>
        </p:xfrm>
        <a:graphic>
          <a:graphicData uri="http://schemas.openxmlformats.org/presentationml/2006/ole">
            <p:oleObj spid="_x0000_s181255" name="Equation" r:id="rId9" imgW="139680" imgH="228600" progId="Equation.DSMT4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97827" y="3726156"/>
            <a:ext cx="41713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pulse: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06428" y="3711317"/>
          <a:ext cx="3200400" cy="1128713"/>
        </p:xfrm>
        <a:graphic>
          <a:graphicData uri="http://schemas.openxmlformats.org/presentationml/2006/ole">
            <p:oleObj spid="_x0000_s181256" name="Equation" r:id="rId10" imgW="736560" imgH="228600" progId="Equation.DSMT4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53557" y="5561920"/>
          <a:ext cx="1158875" cy="1128713"/>
        </p:xfrm>
        <a:graphic>
          <a:graphicData uri="http://schemas.openxmlformats.org/presentationml/2006/ole">
            <p:oleObj spid="_x0000_s181257" name="Equation" r:id="rId11" imgW="266400" imgH="228600" progId="Equation.DSMT4">
              <p:embed/>
            </p:oleObj>
          </a:graphicData>
        </a:graphic>
      </p:graphicFrame>
      <p:cxnSp>
        <p:nvCxnSpPr>
          <p:cNvPr id="56" name="Straight Connector 55"/>
          <p:cNvCxnSpPr/>
          <p:nvPr/>
        </p:nvCxnSpPr>
        <p:spPr>
          <a:xfrm flipH="1">
            <a:off x="12696019" y="6113121"/>
            <a:ext cx="2404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861300" y="9826625"/>
          <a:ext cx="5961063" cy="1943100"/>
        </p:xfrm>
        <a:graphic>
          <a:graphicData uri="http://schemas.openxmlformats.org/presentationml/2006/ole">
            <p:oleObj spid="_x0000_s181258" name="Equation" r:id="rId12" imgW="1371600" imgH="393480" progId="Equation.DSMT4">
              <p:embed/>
            </p:oleObj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5502481" y="7135813"/>
          <a:ext cx="4654550" cy="1223962"/>
        </p:xfrm>
        <a:graphic>
          <a:graphicData uri="http://schemas.openxmlformats.org/presentationml/2006/ole">
            <p:oleObj spid="_x0000_s181259" name="Equation" r:id="rId13" imgW="10666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12936489" y="8522437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12936489" y="6991267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11475738" y="6866253"/>
          <a:ext cx="1220281" cy="1087438"/>
        </p:xfrm>
        <a:graphic>
          <a:graphicData uri="http://schemas.openxmlformats.org/presentationml/2006/ole">
            <p:oleObj spid="_x0000_s182274" name="Equation" r:id="rId4" imgW="279360" imgH="203040" progId="Equation.DSMT4">
              <p:embed/>
            </p:oleObj>
          </a:graphicData>
        </a:graphic>
      </p:graphicFrame>
      <p:grpSp>
        <p:nvGrpSpPr>
          <p:cNvPr id="2" name="Group 84"/>
          <p:cNvGrpSpPr/>
          <p:nvPr/>
        </p:nvGrpSpPr>
        <p:grpSpPr>
          <a:xfrm>
            <a:off x="12892117" y="3627884"/>
            <a:ext cx="7985192" cy="3136682"/>
            <a:chOff x="13683257" y="5212060"/>
            <a:chExt cx="7192517" cy="1552506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11163797" y="3267845"/>
          <a:ext cx="1219290" cy="1087437"/>
        </p:xfrm>
        <a:graphic>
          <a:graphicData uri="http://schemas.openxmlformats.org/presentationml/2006/ole">
            <p:oleObj spid="_x0000_s182275" name="Equation" r:id="rId5" imgW="279360" imgH="203040" progId="Equation.DSMT4">
              <p:embed/>
            </p:oleObj>
          </a:graphicData>
        </a:graphic>
      </p:graphicFrame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182276" name="Equation" r:id="rId6" imgW="1688760" imgH="393480" progId="Equation.3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0922580" y="8089900"/>
          <a:ext cx="388938" cy="814388"/>
        </p:xfrm>
        <a:graphic>
          <a:graphicData uri="http://schemas.openxmlformats.org/presentationml/2006/ole">
            <p:oleObj spid="_x0000_s182277" name="Equation" r:id="rId7" imgW="88560" imgH="152280" progId="Equation.DSMT4">
              <p:embed/>
            </p:oleObj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074738" y="2081213"/>
          <a:ext cx="5961062" cy="1943100"/>
        </p:xfrm>
        <a:graphic>
          <a:graphicData uri="http://schemas.openxmlformats.org/presentationml/2006/ole">
            <p:oleObj spid="_x0000_s182278" name="Equation" r:id="rId8" imgW="1371600" imgH="39348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188" y="9483725"/>
          <a:ext cx="8442325" cy="2257425"/>
        </p:xfrm>
        <a:graphic>
          <a:graphicData uri="http://schemas.openxmlformats.org/presentationml/2006/ole">
            <p:oleObj spid="_x0000_s182279" name="Equation" r:id="rId9" imgW="1942920" imgH="45720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9107" y="1600707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9107" y="4025067"/>
            <a:ext cx="52261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pulses: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-1500000">
            <a:off x="7010412" y="6393384"/>
            <a:ext cx="893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Impulse response function,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Green’s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Greens function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183298" name="Equation" r:id="rId4" imgW="1688760" imgH="393480" progId="Equation.3">
              <p:embed/>
            </p:oleObj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964486" y="2129339"/>
          <a:ext cx="5241925" cy="1943100"/>
        </p:xfrm>
        <a:graphic>
          <a:graphicData uri="http://schemas.openxmlformats.org/presentationml/2006/ole">
            <p:oleObj spid="_x0000_s183299" name="Equation" r:id="rId5" imgW="1206360" imgH="39348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4188" y="9483725"/>
          <a:ext cx="8442325" cy="2257425"/>
        </p:xfrm>
        <a:graphic>
          <a:graphicData uri="http://schemas.openxmlformats.org/presentationml/2006/ole">
            <p:oleObj spid="_x0000_s183300" name="Equation" r:id="rId6" imgW="1942920" imgH="45720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59107" y="1600707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9107" y="4025067"/>
            <a:ext cx="52261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pulses: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-1500000">
            <a:off x="1681588" y="4927227"/>
            <a:ext cx="893065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Impulse response function,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Green’s function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9529378" y="4072439"/>
          <a:ext cx="12030075" cy="2444750"/>
        </p:xfrm>
        <a:graphic>
          <a:graphicData uri="http://schemas.openxmlformats.org/presentationml/2006/ole">
            <p:oleObj spid="_x0000_s183301" name="Equation" r:id="rId7" imgW="2768400" imgH="495000" progId="Equation.DSMT4">
              <p:embed/>
            </p:oleObj>
          </a:graphicData>
        </a:graphic>
      </p:graphicFrame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2740391" y="11616012"/>
            <a:ext cx="7940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12740391" y="10084842"/>
            <a:ext cx="0" cy="1531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1279640" y="9959828"/>
          <a:ext cx="1220281" cy="1087438"/>
        </p:xfrm>
        <a:graphic>
          <a:graphicData uri="http://schemas.openxmlformats.org/presentationml/2006/ole">
            <p:oleObj spid="_x0000_s183302" name="Equation" r:id="rId8" imgW="279360" imgH="203040" progId="Equation.DSMT4">
              <p:embed/>
            </p:oleObj>
          </a:graphicData>
        </a:graphic>
      </p:graphicFrame>
      <p:grpSp>
        <p:nvGrpSpPr>
          <p:cNvPr id="3" name="Group 84"/>
          <p:cNvGrpSpPr/>
          <p:nvPr/>
        </p:nvGrpSpPr>
        <p:grpSpPr>
          <a:xfrm>
            <a:off x="12696019" y="6721459"/>
            <a:ext cx="7985192" cy="3136682"/>
            <a:chOff x="13683257" y="5212060"/>
            <a:chExt cx="7192517" cy="155250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3695384" y="6764566"/>
              <a:ext cx="71803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3683257" y="5212060"/>
              <a:ext cx="0" cy="1531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02" tIns="96451" rIns="192902" bIns="96451" anchor="ctr"/>
            <a:lstStyle/>
            <a:p>
              <a:endParaRPr lang="en-US"/>
            </a:p>
          </p:txBody>
        </p:sp>
      </p:grp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0967699" y="6361420"/>
          <a:ext cx="1219290" cy="1087437"/>
        </p:xfrm>
        <a:graphic>
          <a:graphicData uri="http://schemas.openxmlformats.org/presentationml/2006/ole">
            <p:oleObj spid="_x0000_s183303" name="Equation" r:id="rId9" imgW="279360" imgH="203040" progId="Equation.DSMT4">
              <p:embed/>
            </p:oleObj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14216256" y="11047266"/>
            <a:ext cx="0" cy="568746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1.2Detour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arbitrary input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2380913" y="1495425"/>
          <a:ext cx="7339012" cy="1943100"/>
        </p:xfrm>
        <a:graphic>
          <a:graphicData uri="http://schemas.openxmlformats.org/presentationml/2006/ole">
            <p:oleObj spid="_x0000_s184322" name="Equation" r:id="rId4" imgW="1688760" imgH="393480" progId="Equation.3">
              <p:embed/>
            </p:oleObj>
          </a:graphicData>
        </a:graphic>
      </p:graphicFrame>
      <p:graphicFrame>
        <p:nvGraphicFramePr>
          <p:cNvPr id="1162259" name="Object 3"/>
          <p:cNvGraphicFramePr>
            <a:graphicFrameLocks noChangeAspect="1"/>
          </p:cNvGraphicFramePr>
          <p:nvPr/>
        </p:nvGraphicFramePr>
        <p:xfrm>
          <a:off x="12380913" y="7543548"/>
          <a:ext cx="4691062" cy="1943100"/>
        </p:xfrm>
        <a:graphic>
          <a:graphicData uri="http://schemas.openxmlformats.org/presentationml/2006/ole">
            <p:oleObj spid="_x0000_s184323" name="Equation" r:id="rId5" imgW="1079280" imgH="39348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380913" y="4458201"/>
          <a:ext cx="8277225" cy="2257425"/>
        </p:xfrm>
        <a:graphic>
          <a:graphicData uri="http://schemas.openxmlformats.org/presentationml/2006/ole">
            <p:oleObj spid="_x0000_s184324" name="Equation" r:id="rId6" imgW="1904760" imgH="45720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80913" y="6890359"/>
            <a:ext cx="4169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380913" y="3952878"/>
            <a:ext cx="4738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Arbitrary input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3698" y="9486648"/>
            <a:ext cx="102338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you need to know the solutions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of linear differential equations!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706543" y="2194874"/>
            <a:ext cx="5182494" cy="124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Signal:</a:t>
            </a:r>
          </a:p>
          <a:p>
            <a:r>
              <a:rPr lang="en-US" dirty="0"/>
              <a:t>action potential (spike)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Exercises 1.2/Quiz 1.2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1172" y="3224463"/>
            <a:ext cx="9257663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If you don’t feel at ease yet,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spend </a:t>
            </a:r>
            <a:r>
              <a:rPr lang="en-US" b="1" i="1" dirty="0" smtClean="0">
                <a:solidFill>
                  <a:srgbClr val="FF0000"/>
                </a:solidFill>
              </a:rPr>
              <a:t>10 minutes </a:t>
            </a:r>
            <a:r>
              <a:rPr lang="en-US" i="1" smtClean="0">
                <a:solidFill>
                  <a:srgbClr val="FF0000"/>
                </a:solidFill>
              </a:rPr>
              <a:t>on these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mathematical exercises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1.1. Neurons and Synapses/Overview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4472217" y="4630985"/>
          <a:ext cx="492125" cy="688975"/>
        </p:xfrm>
        <a:graphic>
          <a:graphicData uri="http://schemas.openxmlformats.org/presentationml/2006/ole">
            <p:oleObj spid="_x0000_s136194" name="Equation" r:id="rId4" imgW="164880" imgH="228600" progId="Equation.DSMT4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662467" y="3564185"/>
            <a:ext cx="3505200" cy="838200"/>
            <a:chOff x="672" y="384"/>
            <a:chExt cx="2208" cy="528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Freeform 11"/>
          <p:cNvSpPr>
            <a:spLocks/>
          </p:cNvSpPr>
          <p:nvPr/>
        </p:nvSpPr>
        <p:spPr bwMode="auto">
          <a:xfrm>
            <a:off x="11214667" y="3945185"/>
            <a:ext cx="1676400" cy="26670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214667" y="3792785"/>
            <a:ext cx="1066800" cy="228600"/>
            <a:chOff x="288" y="528"/>
            <a:chExt cx="672" cy="144"/>
          </a:xfrm>
        </p:grpSpPr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13881667" y="4173785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 flipV="1">
            <a:off x="13881667" y="417378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5024667" y="668838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V="1">
            <a:off x="15024667" y="463098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15329467" y="6764585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15329467" y="6104185"/>
            <a:ext cx="1447800" cy="584200"/>
          </a:xfrm>
          <a:custGeom>
            <a:avLst/>
            <a:gdLst>
              <a:gd name="T0" fmla="*/ 0 w 768"/>
              <a:gd name="T1" fmla="*/ 2147483647 h 368"/>
              <a:gd name="T2" fmla="*/ 2147483647 w 768"/>
              <a:gd name="T3" fmla="*/ 2147483647 h 368"/>
              <a:gd name="T4" fmla="*/ 2147483647 w 768"/>
              <a:gd name="T5" fmla="*/ 2147483647 h 368"/>
              <a:gd name="T6" fmla="*/ 2147483647 w 768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368"/>
              <a:gd name="T14" fmla="*/ 768 w 768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368">
                <a:moveTo>
                  <a:pt x="0" y="368"/>
                </a:moveTo>
                <a:cubicBezTo>
                  <a:pt x="44" y="216"/>
                  <a:pt x="88" y="64"/>
                  <a:pt x="144" y="32"/>
                </a:cubicBezTo>
                <a:cubicBezTo>
                  <a:pt x="200" y="0"/>
                  <a:pt x="232" y="120"/>
                  <a:pt x="336" y="176"/>
                </a:cubicBezTo>
                <a:cubicBezTo>
                  <a:pt x="440" y="232"/>
                  <a:pt x="604" y="300"/>
                  <a:pt x="768" y="3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3805467" y="5319960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Spike reception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024667" y="5011985"/>
            <a:ext cx="4079875" cy="533400"/>
            <a:chOff x="2688" y="1296"/>
            <a:chExt cx="2570" cy="336"/>
          </a:xfrm>
        </p:grpSpPr>
        <p:graphicFrame>
          <p:nvGraphicFramePr>
            <p:cNvPr id="30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36195" name="Equation" r:id="rId5" imgW="139680" imgH="177480" progId="Equation.3">
                <p:embed/>
              </p:oleObj>
            </a:graphicData>
          </a:graphic>
        </p:graphicFrame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6320067" y="6688385"/>
            <a:ext cx="533400" cy="381000"/>
            <a:chOff x="3504" y="2352"/>
            <a:chExt cx="336" cy="240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369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6320067" y="5316785"/>
            <a:ext cx="762000" cy="1219200"/>
            <a:chOff x="3504" y="1488"/>
            <a:chExt cx="480" cy="768"/>
          </a:xfrm>
        </p:grpSpPr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504" y="1928"/>
              <a:ext cx="192" cy="328"/>
            </a:xfrm>
            <a:custGeom>
              <a:avLst/>
              <a:gdLst>
                <a:gd name="T0" fmla="*/ 0 w 192"/>
                <a:gd name="T1" fmla="*/ 328 h 328"/>
                <a:gd name="T2" fmla="*/ 96 w 192"/>
                <a:gd name="T3" fmla="*/ 40 h 328"/>
                <a:gd name="T4" fmla="*/ 192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696" y="1680"/>
              <a:ext cx="144" cy="328"/>
            </a:xfrm>
            <a:custGeom>
              <a:avLst/>
              <a:gdLst>
                <a:gd name="T0" fmla="*/ 0 w 192"/>
                <a:gd name="T1" fmla="*/ 328 h 328"/>
                <a:gd name="T2" fmla="*/ 22 w 192"/>
                <a:gd name="T3" fmla="*/ 40 h 328"/>
                <a:gd name="T4" fmla="*/ 46 w 192"/>
                <a:gd name="T5" fmla="*/ 88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840" y="1488"/>
              <a:ext cx="144" cy="280"/>
            </a:xfrm>
            <a:custGeom>
              <a:avLst/>
              <a:gdLst>
                <a:gd name="T0" fmla="*/ 0 w 192"/>
                <a:gd name="T1" fmla="*/ 149 h 328"/>
                <a:gd name="T2" fmla="*/ 22 w 192"/>
                <a:gd name="T3" fmla="*/ 18 h 328"/>
                <a:gd name="T4" fmla="*/ 46 w 192"/>
                <a:gd name="T5" fmla="*/ 40 h 328"/>
                <a:gd name="T6" fmla="*/ 0 60000 65536"/>
                <a:gd name="T7" fmla="*/ 0 60000 65536"/>
                <a:gd name="T8" fmla="*/ 0 60000 65536"/>
                <a:gd name="T9" fmla="*/ 0 w 192"/>
                <a:gd name="T10" fmla="*/ 0 h 328"/>
                <a:gd name="T11" fmla="*/ 192 w 192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28">
                  <a:moveTo>
                    <a:pt x="0" y="328"/>
                  </a:moveTo>
                  <a:cubicBezTo>
                    <a:pt x="32" y="204"/>
                    <a:pt x="64" y="80"/>
                    <a:pt x="96" y="40"/>
                  </a:cubicBezTo>
                  <a:cubicBezTo>
                    <a:pt x="128" y="0"/>
                    <a:pt x="176" y="80"/>
                    <a:pt x="192" y="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1443267" y="3640385"/>
            <a:ext cx="1676400" cy="1171575"/>
            <a:chOff x="432" y="432"/>
            <a:chExt cx="1056" cy="738"/>
          </a:xfrm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28" y="882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6564561" y="2494209"/>
            <a:ext cx="2498732" cy="4803775"/>
            <a:chOff x="3716" y="20"/>
            <a:chExt cx="1574" cy="3026"/>
          </a:xfrm>
        </p:grpSpPr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042" y="702"/>
              <a:ext cx="1200" cy="2216"/>
              <a:chOff x="4042" y="702"/>
              <a:chExt cx="1200" cy="2216"/>
            </a:xfrm>
          </p:grpSpPr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V="1">
                <a:off x="4042" y="266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V="1">
                <a:off x="4042" y="1750"/>
                <a:ext cx="48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4090" y="702"/>
                <a:ext cx="1152" cy="2216"/>
              </a:xfrm>
              <a:custGeom>
                <a:avLst/>
                <a:gdLst>
                  <a:gd name="T0" fmla="*/ 0 w 1152"/>
                  <a:gd name="T1" fmla="*/ 1048 h 2216"/>
                  <a:gd name="T2" fmla="*/ 144 w 1152"/>
                  <a:gd name="T3" fmla="*/ 136 h 2216"/>
                  <a:gd name="T4" fmla="*/ 192 w 1152"/>
                  <a:gd name="T5" fmla="*/ 232 h 2216"/>
                  <a:gd name="T6" fmla="*/ 192 w 1152"/>
                  <a:gd name="T7" fmla="*/ 520 h 2216"/>
                  <a:gd name="T8" fmla="*/ 288 w 1152"/>
                  <a:gd name="T9" fmla="*/ 1864 h 2216"/>
                  <a:gd name="T10" fmla="*/ 480 w 1152"/>
                  <a:gd name="T11" fmla="*/ 2200 h 2216"/>
                  <a:gd name="T12" fmla="*/ 1152 w 1152"/>
                  <a:gd name="T13" fmla="*/ 1960 h 2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2216"/>
                  <a:gd name="T23" fmla="*/ 1152 w 1152"/>
                  <a:gd name="T24" fmla="*/ 2216 h 22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2216">
                    <a:moveTo>
                      <a:pt x="0" y="1048"/>
                    </a:moveTo>
                    <a:cubicBezTo>
                      <a:pt x="56" y="660"/>
                      <a:pt x="112" y="272"/>
                      <a:pt x="144" y="136"/>
                    </a:cubicBezTo>
                    <a:cubicBezTo>
                      <a:pt x="176" y="0"/>
                      <a:pt x="184" y="168"/>
                      <a:pt x="192" y="232"/>
                    </a:cubicBezTo>
                    <a:cubicBezTo>
                      <a:pt x="200" y="296"/>
                      <a:pt x="176" y="248"/>
                      <a:pt x="192" y="520"/>
                    </a:cubicBezTo>
                    <a:cubicBezTo>
                      <a:pt x="208" y="792"/>
                      <a:pt x="240" y="1584"/>
                      <a:pt x="288" y="1864"/>
                    </a:cubicBezTo>
                    <a:cubicBezTo>
                      <a:pt x="336" y="2144"/>
                      <a:pt x="336" y="2184"/>
                      <a:pt x="480" y="2200"/>
                    </a:cubicBezTo>
                    <a:cubicBezTo>
                      <a:pt x="624" y="2216"/>
                      <a:pt x="1040" y="2000"/>
                      <a:pt x="1152" y="1960"/>
                    </a:cubicBezTo>
                  </a:path>
                </a:pathLst>
              </a:cu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4906" y="2470"/>
              <a:ext cx="384" cy="576"/>
              <a:chOff x="4848" y="2160"/>
              <a:chExt cx="384" cy="576"/>
            </a:xfrm>
          </p:grpSpPr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V="1">
                <a:off x="4848" y="249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8"/>
              <p:cNvSpPr>
                <a:spLocks/>
              </p:cNvSpPr>
              <p:nvPr/>
            </p:nvSpPr>
            <p:spPr bwMode="auto">
              <a:xfrm>
                <a:off x="4848" y="2160"/>
                <a:ext cx="384" cy="336"/>
              </a:xfrm>
              <a:custGeom>
                <a:avLst/>
                <a:gdLst>
                  <a:gd name="T0" fmla="*/ 0 w 384"/>
                  <a:gd name="T1" fmla="*/ 336 h 336"/>
                  <a:gd name="T2" fmla="*/ 96 w 384"/>
                  <a:gd name="T3" fmla="*/ 48 h 336"/>
                  <a:gd name="T4" fmla="*/ 288 w 384"/>
                  <a:gd name="T5" fmla="*/ 48 h 336"/>
                  <a:gd name="T6" fmla="*/ 384 w 384"/>
                  <a:gd name="T7" fmla="*/ 48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336"/>
                  <a:gd name="T14" fmla="*/ 384 w 384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336">
                    <a:moveTo>
                      <a:pt x="0" y="336"/>
                    </a:moveTo>
                    <a:cubicBezTo>
                      <a:pt x="24" y="216"/>
                      <a:pt x="48" y="96"/>
                      <a:pt x="96" y="48"/>
                    </a:cubicBezTo>
                    <a:cubicBezTo>
                      <a:pt x="144" y="0"/>
                      <a:pt x="240" y="48"/>
                      <a:pt x="288" y="48"/>
                    </a:cubicBezTo>
                    <a:cubicBezTo>
                      <a:pt x="336" y="48"/>
                      <a:pt x="376" y="56"/>
                      <a:pt x="384" y="4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3716" y="20"/>
              <a:ext cx="1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Spike emission</a:t>
              </a:r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042" y="2662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Text Box 53"/>
          <p:cNvSpPr txBox="1">
            <a:spLocks noChangeArrowheads="1"/>
          </p:cNvSpPr>
          <p:nvPr/>
        </p:nvSpPr>
        <p:spPr bwMode="auto">
          <a:xfrm>
            <a:off x="1762610" y="7297985"/>
            <a:ext cx="8602035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dirty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dirty="0" err="1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/>
          </a:p>
          <a:p>
            <a:r>
              <a:rPr lang="fr-CH" dirty="0"/>
              <a:t>-</a:t>
            </a:r>
            <a:r>
              <a:rPr lang="fr-CH" dirty="0" err="1"/>
              <a:t>spike</a:t>
            </a:r>
            <a:r>
              <a:rPr lang="fr-CH" dirty="0"/>
              <a:t>/reset/</a:t>
            </a:r>
            <a:r>
              <a:rPr lang="fr-CH" dirty="0" err="1"/>
              <a:t>refractoriness</a:t>
            </a:r>
            <a:endParaRPr lang="fr-FR" dirty="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17080480" y="5459660"/>
            <a:ext cx="1828800" cy="1295400"/>
          </a:xfrm>
          <a:custGeom>
            <a:avLst/>
            <a:gdLst>
              <a:gd name="T0" fmla="*/ 0 w 1152"/>
              <a:gd name="T1" fmla="*/ 0 h 816"/>
              <a:gd name="T2" fmla="*/ 2147483647 w 1152"/>
              <a:gd name="T3" fmla="*/ 2147483647 h 816"/>
              <a:gd name="T4" fmla="*/ 2147483647 w 1152"/>
              <a:gd name="T5" fmla="*/ 2147483647 h 816"/>
              <a:gd name="T6" fmla="*/ 2147483647 w 1152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16"/>
              <a:gd name="T14" fmla="*/ 1152 w 1152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16">
                <a:moveTo>
                  <a:pt x="0" y="0"/>
                </a:moveTo>
                <a:cubicBezTo>
                  <a:pt x="68" y="112"/>
                  <a:pt x="136" y="224"/>
                  <a:pt x="240" y="336"/>
                </a:cubicBezTo>
                <a:cubicBezTo>
                  <a:pt x="344" y="448"/>
                  <a:pt x="472" y="592"/>
                  <a:pt x="624" y="672"/>
                </a:cubicBezTo>
                <a:cubicBezTo>
                  <a:pt x="776" y="752"/>
                  <a:pt x="964" y="784"/>
                  <a:pt x="1152" y="81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 flipV="1">
            <a:off x="15453416" y="6395516"/>
            <a:ext cx="714251" cy="1628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24"/>
          <p:cNvSpPr txBox="1">
            <a:spLocks noChangeArrowheads="1"/>
          </p:cNvSpPr>
          <p:nvPr/>
        </p:nvSpPr>
        <p:spPr bwMode="auto">
          <a:xfrm>
            <a:off x="14964342" y="8023770"/>
            <a:ext cx="433163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Postsynaptic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potential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64"/>
          <p:cNvGrpSpPr/>
          <p:nvPr/>
        </p:nvGrpSpPr>
        <p:grpSpPr>
          <a:xfrm>
            <a:off x="11340710" y="3875236"/>
            <a:ext cx="1585262" cy="3200865"/>
            <a:chOff x="682482" y="1412776"/>
            <a:chExt cx="1585262" cy="3200865"/>
          </a:xfrm>
        </p:grpSpPr>
        <p:cxnSp>
          <p:nvCxnSpPr>
            <p:cNvPr id="66" name="Straight Arrow Connector 65"/>
            <p:cNvCxnSpPr>
              <a:stCxn id="67" idx="0"/>
            </p:cNvCxnSpPr>
            <p:nvPr/>
          </p:nvCxnSpPr>
          <p:spPr bwMode="auto">
            <a:xfrm flipV="1">
              <a:off x="1262128" y="1484784"/>
              <a:ext cx="933608" cy="26671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682482" y="415197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9530361" y="637465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/>
              <a:t>t</a:t>
            </a:r>
            <a:endParaRPr lang="en-US" sz="5400" i="1" dirty="0"/>
          </a:p>
        </p:txBody>
      </p:sp>
      <p:sp>
        <p:nvSpPr>
          <p:cNvPr id="72" name="Text Box 46"/>
          <p:cNvSpPr txBox="1">
            <a:spLocks noChangeArrowheads="1"/>
          </p:cNvSpPr>
          <p:nvPr/>
        </p:nvSpPr>
        <p:spPr bwMode="auto">
          <a:xfrm>
            <a:off x="239564" y="1632461"/>
            <a:ext cx="11241901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Integrate-and-fire models</a:t>
            </a:r>
            <a:r>
              <a:rPr lang="en-US" sz="6800" dirty="0">
                <a:solidFill>
                  <a:srgbClr val="FF0000"/>
                </a:solidFill>
              </a:rPr>
              <a:t>: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Formal/phenomenological</a:t>
            </a:r>
          </a:p>
          <a:p>
            <a:r>
              <a:rPr lang="en-US" sz="6800" b="1" dirty="0">
                <a:solidFill>
                  <a:srgbClr val="FF0000"/>
                </a:solidFill>
              </a:rPr>
              <a:t> </a:t>
            </a:r>
            <a:r>
              <a:rPr lang="en-US" sz="6800" b="1" dirty="0" smtClean="0">
                <a:solidFill>
                  <a:srgbClr val="FF0000"/>
                </a:solidFill>
              </a:rPr>
              <a:t> </a:t>
            </a:r>
            <a:r>
              <a:rPr lang="en-US" sz="6000" i="1" dirty="0" smtClean="0">
                <a:solidFill>
                  <a:srgbClr val="FF0000"/>
                </a:solidFill>
              </a:rPr>
              <a:t>(week 1 and week 6+7)</a:t>
            </a:r>
            <a:endParaRPr lang="en-US" sz="6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8" grpId="1"/>
      <p:bldP spid="61" grpId="0"/>
      <p:bldP spid="62" grpId="0" animBg="1"/>
      <p:bldP spid="64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02" tIns="96451" rIns="192902" bIns="96451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577844" y="0"/>
            <a:ext cx="19064556" cy="124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/>
              <a:t>Noise and variability in integrate-and-fire </a:t>
            </a:r>
            <a:r>
              <a:rPr lang="en-US" sz="6800" dirty="0"/>
              <a:t>models</a:t>
            </a:r>
            <a:endParaRPr lang="en-US" sz="6800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040623" y="3842608"/>
          <a:ext cx="1072871" cy="1220857"/>
        </p:xfrm>
        <a:graphic>
          <a:graphicData uri="http://schemas.openxmlformats.org/presentationml/2006/ole">
            <p:oleObj spid="_x0000_s137218" name="Equation" r:id="rId4" imgW="152280" imgH="22860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9130" y="1952247"/>
            <a:ext cx="8282861" cy="1485283"/>
            <a:chOff x="672" y="384"/>
            <a:chExt cx="2208" cy="528"/>
          </a:xfrm>
        </p:grpSpPr>
        <p:sp>
          <p:nvSpPr>
            <p:cNvPr id="1074" name="Oval 6"/>
            <p:cNvSpPr>
              <a:spLocks noChangeArrowheads="1"/>
            </p:cNvSpPr>
            <p:nvPr/>
          </p:nvSpPr>
          <p:spPr bwMode="auto">
            <a:xfrm>
              <a:off x="1344" y="672"/>
              <a:ext cx="240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Freeform 7"/>
            <p:cNvSpPr>
              <a:spLocks/>
            </p:cNvSpPr>
            <p:nvPr/>
          </p:nvSpPr>
          <p:spPr bwMode="auto">
            <a:xfrm flipV="1">
              <a:off x="1536" y="720"/>
              <a:ext cx="1344" cy="144"/>
            </a:xfrm>
            <a:custGeom>
              <a:avLst/>
              <a:gdLst>
                <a:gd name="T0" fmla="*/ 0 w 1344"/>
                <a:gd name="T1" fmla="*/ 1 h 472"/>
                <a:gd name="T2" fmla="*/ 384 w 1344"/>
                <a:gd name="T3" fmla="*/ 1 h 472"/>
                <a:gd name="T4" fmla="*/ 672 w 1344"/>
                <a:gd name="T5" fmla="*/ 1 h 472"/>
                <a:gd name="T6" fmla="*/ 1152 w 1344"/>
                <a:gd name="T7" fmla="*/ 0 h 472"/>
                <a:gd name="T8" fmla="*/ 1344 w 1344"/>
                <a:gd name="T9" fmla="*/ 0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72"/>
                <a:gd name="T17" fmla="*/ 1344 w 1344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72">
                  <a:moveTo>
                    <a:pt x="0" y="288"/>
                  </a:moveTo>
                  <a:cubicBezTo>
                    <a:pt x="136" y="300"/>
                    <a:pt x="272" y="312"/>
                    <a:pt x="384" y="336"/>
                  </a:cubicBezTo>
                  <a:cubicBezTo>
                    <a:pt x="496" y="360"/>
                    <a:pt x="544" y="472"/>
                    <a:pt x="672" y="432"/>
                  </a:cubicBezTo>
                  <a:cubicBezTo>
                    <a:pt x="800" y="392"/>
                    <a:pt x="1040" y="168"/>
                    <a:pt x="1152" y="96"/>
                  </a:cubicBezTo>
                  <a:cubicBezTo>
                    <a:pt x="1264" y="24"/>
                    <a:pt x="1304" y="12"/>
                    <a:pt x="1344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Freeform 8"/>
            <p:cNvSpPr>
              <a:spLocks/>
            </p:cNvSpPr>
            <p:nvPr/>
          </p:nvSpPr>
          <p:spPr bwMode="auto">
            <a:xfrm>
              <a:off x="672" y="528"/>
              <a:ext cx="768" cy="240"/>
            </a:xfrm>
            <a:custGeom>
              <a:avLst/>
              <a:gdLst>
                <a:gd name="T0" fmla="*/ 768 w 768"/>
                <a:gd name="T1" fmla="*/ 240 h 240"/>
                <a:gd name="T2" fmla="*/ 336 w 768"/>
                <a:gd name="T3" fmla="*/ 192 h 240"/>
                <a:gd name="T4" fmla="*/ 0 w 768"/>
                <a:gd name="T5" fmla="*/ 0 h 240"/>
                <a:gd name="T6" fmla="*/ 0 60000 65536"/>
                <a:gd name="T7" fmla="*/ 0 60000 65536"/>
                <a:gd name="T8" fmla="*/ 0 60000 65536"/>
                <a:gd name="T9" fmla="*/ 0 w 768"/>
                <a:gd name="T10" fmla="*/ 0 h 240"/>
                <a:gd name="T11" fmla="*/ 768 w 76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240">
                  <a:moveTo>
                    <a:pt x="768" y="240"/>
                  </a:moveTo>
                  <a:cubicBezTo>
                    <a:pt x="616" y="236"/>
                    <a:pt x="464" y="232"/>
                    <a:pt x="336" y="192"/>
                  </a:cubicBezTo>
                  <a:cubicBezTo>
                    <a:pt x="208" y="152"/>
                    <a:pt x="56" y="32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Freeform 9"/>
            <p:cNvSpPr>
              <a:spLocks/>
            </p:cNvSpPr>
            <p:nvPr/>
          </p:nvSpPr>
          <p:spPr bwMode="auto">
            <a:xfrm>
              <a:off x="720" y="768"/>
              <a:ext cx="528" cy="144"/>
            </a:xfrm>
            <a:custGeom>
              <a:avLst/>
              <a:gdLst>
                <a:gd name="T0" fmla="*/ 1177 w 432"/>
                <a:gd name="T1" fmla="*/ 0 h 144"/>
                <a:gd name="T2" fmla="*/ 786 w 432"/>
                <a:gd name="T3" fmla="*/ 96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cubicBezTo>
                    <a:pt x="396" y="36"/>
                    <a:pt x="360" y="72"/>
                    <a:pt x="288" y="96"/>
                  </a:cubicBezTo>
                  <a:cubicBezTo>
                    <a:pt x="216" y="120"/>
                    <a:pt x="108" y="132"/>
                    <a:pt x="0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Freeform 10"/>
            <p:cNvSpPr>
              <a:spLocks/>
            </p:cNvSpPr>
            <p:nvPr/>
          </p:nvSpPr>
          <p:spPr bwMode="auto">
            <a:xfrm>
              <a:off x="816" y="384"/>
              <a:ext cx="432" cy="384"/>
            </a:xfrm>
            <a:custGeom>
              <a:avLst/>
              <a:gdLst>
                <a:gd name="T0" fmla="*/ 432 w 432"/>
                <a:gd name="T1" fmla="*/ 384 h 384"/>
                <a:gd name="T2" fmla="*/ 288 w 432"/>
                <a:gd name="T3" fmla="*/ 144 h 384"/>
                <a:gd name="T4" fmla="*/ 0 w 432"/>
                <a:gd name="T5" fmla="*/ 0 h 384"/>
                <a:gd name="T6" fmla="*/ 0 60000 65536"/>
                <a:gd name="T7" fmla="*/ 0 60000 65536"/>
                <a:gd name="T8" fmla="*/ 0 60000 65536"/>
                <a:gd name="T9" fmla="*/ 0 w 432"/>
                <a:gd name="T10" fmla="*/ 0 h 384"/>
                <a:gd name="T11" fmla="*/ 432 w 432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384">
                  <a:moveTo>
                    <a:pt x="432" y="384"/>
                  </a:moveTo>
                  <a:cubicBezTo>
                    <a:pt x="396" y="296"/>
                    <a:pt x="360" y="208"/>
                    <a:pt x="288" y="144"/>
                  </a:cubicBezTo>
                  <a:cubicBezTo>
                    <a:pt x="216" y="80"/>
                    <a:pt x="48" y="24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Freeform 11"/>
          <p:cNvSpPr>
            <a:spLocks/>
          </p:cNvSpPr>
          <p:nvPr/>
        </p:nvSpPr>
        <p:spPr bwMode="auto">
          <a:xfrm>
            <a:off x="1297949" y="2627375"/>
            <a:ext cx="3961368" cy="472590"/>
          </a:xfrm>
          <a:custGeom>
            <a:avLst/>
            <a:gdLst>
              <a:gd name="T0" fmla="*/ 0 w 1056"/>
              <a:gd name="T1" fmla="*/ 2147483647 h 168"/>
              <a:gd name="T2" fmla="*/ 2147483647 w 1056"/>
              <a:gd name="T3" fmla="*/ 2147483647 h 168"/>
              <a:gd name="T4" fmla="*/ 2147483647 w 1056"/>
              <a:gd name="T5" fmla="*/ 0 h 168"/>
              <a:gd name="T6" fmla="*/ 0 60000 65536"/>
              <a:gd name="T7" fmla="*/ 0 60000 65536"/>
              <a:gd name="T8" fmla="*/ 0 60000 65536"/>
              <a:gd name="T9" fmla="*/ 0 w 1056"/>
              <a:gd name="T10" fmla="*/ 0 h 168"/>
              <a:gd name="T11" fmla="*/ 1056 w 105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68">
                <a:moveTo>
                  <a:pt x="0" y="144"/>
                </a:moveTo>
                <a:cubicBezTo>
                  <a:pt x="224" y="156"/>
                  <a:pt x="448" y="168"/>
                  <a:pt x="624" y="144"/>
                </a:cubicBezTo>
                <a:cubicBezTo>
                  <a:pt x="800" y="120"/>
                  <a:pt x="984" y="24"/>
                  <a:pt x="1056" y="0"/>
                </a:cubicBezTo>
              </a:path>
            </a:pathLst>
          </a:cu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7059938" y="3302504"/>
            <a:ext cx="55147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97949" y="2357324"/>
            <a:ext cx="2520870" cy="1645626"/>
            <a:chOff x="288" y="528"/>
            <a:chExt cx="672" cy="585"/>
          </a:xfrm>
        </p:grpSpPr>
        <p:sp>
          <p:nvSpPr>
            <p:cNvPr id="1070" name="Line 14"/>
            <p:cNvSpPr>
              <a:spLocks noChangeShapeType="1"/>
            </p:cNvSpPr>
            <p:nvPr/>
          </p:nvSpPr>
          <p:spPr bwMode="auto">
            <a:xfrm>
              <a:off x="672" y="67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15"/>
            <p:cNvSpPr>
              <a:spLocks noChangeShapeType="1"/>
            </p:cNvSpPr>
            <p:nvPr/>
          </p:nvSpPr>
          <p:spPr bwMode="auto">
            <a:xfrm>
              <a:off x="288" y="6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16"/>
            <p:cNvSpPr>
              <a:spLocks noChangeShapeType="1"/>
            </p:cNvSpPr>
            <p:nvPr/>
          </p:nvSpPr>
          <p:spPr bwMode="auto">
            <a:xfrm>
              <a:off x="384" y="52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Text Box 17"/>
            <p:cNvSpPr txBox="1">
              <a:spLocks noChangeArrowheads="1"/>
            </p:cNvSpPr>
            <p:nvPr/>
          </p:nvSpPr>
          <p:spPr bwMode="auto">
            <a:xfrm>
              <a:off x="288" y="768"/>
              <a:ext cx="9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  <p:sp>
        <p:nvSpPr>
          <p:cNvPr id="1034" name="Line 18"/>
          <p:cNvSpPr>
            <a:spLocks noChangeShapeType="1"/>
          </p:cNvSpPr>
          <p:nvPr/>
        </p:nvSpPr>
        <p:spPr bwMode="auto">
          <a:xfrm flipH="1" flipV="1">
            <a:off x="7600126" y="3032453"/>
            <a:ext cx="2520870" cy="14852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035" name="Line 19"/>
          <p:cNvSpPr>
            <a:spLocks noChangeShapeType="1"/>
          </p:cNvSpPr>
          <p:nvPr/>
        </p:nvSpPr>
        <p:spPr bwMode="auto">
          <a:xfrm flipH="1" flipV="1">
            <a:off x="7600126" y="3032453"/>
            <a:ext cx="2340808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6" name="Line 20"/>
          <p:cNvSpPr>
            <a:spLocks noChangeShapeType="1"/>
          </p:cNvSpPr>
          <p:nvPr/>
        </p:nvSpPr>
        <p:spPr bwMode="auto">
          <a:xfrm>
            <a:off x="10301058" y="7516316"/>
            <a:ext cx="99034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7" name="Line 21"/>
          <p:cNvSpPr>
            <a:spLocks noChangeShapeType="1"/>
          </p:cNvSpPr>
          <p:nvPr/>
        </p:nvSpPr>
        <p:spPr bwMode="auto">
          <a:xfrm flipV="1">
            <a:off x="10301058" y="3842606"/>
            <a:ext cx="0" cy="3645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8998" name="Line 22"/>
          <p:cNvSpPr>
            <a:spLocks noChangeShapeType="1"/>
          </p:cNvSpPr>
          <p:nvPr/>
        </p:nvSpPr>
        <p:spPr bwMode="auto">
          <a:xfrm flipV="1">
            <a:off x="10633575" y="7561268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301059" y="4517735"/>
            <a:ext cx="9640830" cy="945180"/>
            <a:chOff x="2688" y="1296"/>
            <a:chExt cx="2570" cy="336"/>
          </a:xfrm>
        </p:grpSpPr>
        <p:graphicFrame>
          <p:nvGraphicFramePr>
            <p:cNvPr id="1027" name="Object 26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137219" name="Equation" r:id="rId5" imgW="139680" imgH="177480" progId="Equation.3">
                <p:embed/>
              </p:oleObj>
            </a:graphicData>
          </a:graphic>
        </p:graphicFrame>
        <p:sp>
          <p:nvSpPr>
            <p:cNvPr id="1069" name="Line 27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1144044" y="7508127"/>
            <a:ext cx="1191095" cy="675129"/>
            <a:chOff x="3504" y="2352"/>
            <a:chExt cx="336" cy="240"/>
          </a:xfrm>
        </p:grpSpPr>
        <p:sp>
          <p:nvSpPr>
            <p:cNvPr id="1066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838136" y="2087272"/>
            <a:ext cx="3961368" cy="2025386"/>
            <a:chOff x="432" y="432"/>
            <a:chExt cx="1056" cy="720"/>
          </a:xfrm>
        </p:grpSpPr>
        <p:sp>
          <p:nvSpPr>
            <p:cNvPr id="1059" name="Freeform 37"/>
            <p:cNvSpPr>
              <a:spLocks/>
            </p:cNvSpPr>
            <p:nvPr/>
          </p:nvSpPr>
          <p:spPr bwMode="auto">
            <a:xfrm>
              <a:off x="432" y="432"/>
              <a:ext cx="1056" cy="96"/>
            </a:xfrm>
            <a:custGeom>
              <a:avLst/>
              <a:gdLst>
                <a:gd name="T0" fmla="*/ 0 w 1056"/>
                <a:gd name="T1" fmla="*/ 9 h 168"/>
                <a:gd name="T2" fmla="*/ 624 w 1056"/>
                <a:gd name="T3" fmla="*/ 9 h 168"/>
                <a:gd name="T4" fmla="*/ 10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Freeform 38"/>
            <p:cNvSpPr>
              <a:spLocks/>
            </p:cNvSpPr>
            <p:nvPr/>
          </p:nvSpPr>
          <p:spPr bwMode="auto">
            <a:xfrm>
              <a:off x="528" y="864"/>
              <a:ext cx="960" cy="288"/>
            </a:xfrm>
            <a:custGeom>
              <a:avLst/>
              <a:gdLst>
                <a:gd name="T0" fmla="*/ 0 w 1056"/>
                <a:gd name="T1" fmla="*/ 2131 h 168"/>
                <a:gd name="T2" fmla="*/ 386 w 1056"/>
                <a:gd name="T3" fmla="*/ 2131 h 168"/>
                <a:gd name="T4" fmla="*/ 656 w 1056"/>
                <a:gd name="T5" fmla="*/ 0 h 168"/>
                <a:gd name="T6" fmla="*/ 0 60000 65536"/>
                <a:gd name="T7" fmla="*/ 0 60000 65536"/>
                <a:gd name="T8" fmla="*/ 0 60000 65536"/>
                <a:gd name="T9" fmla="*/ 0 w 1056"/>
                <a:gd name="T10" fmla="*/ 0 h 168"/>
                <a:gd name="T11" fmla="*/ 1056 w 105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68">
                  <a:moveTo>
                    <a:pt x="0" y="144"/>
                  </a:moveTo>
                  <a:cubicBezTo>
                    <a:pt x="224" y="156"/>
                    <a:pt x="448" y="168"/>
                    <a:pt x="624" y="144"/>
                  </a:cubicBezTo>
                  <a:cubicBezTo>
                    <a:pt x="800" y="120"/>
                    <a:pt x="984" y="24"/>
                    <a:pt x="1056" y="0"/>
                  </a:cubicBezTo>
                </a:path>
              </a:pathLst>
            </a:cu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9"/>
            <p:cNvSpPr>
              <a:spLocks noChangeShapeType="1"/>
            </p:cNvSpPr>
            <p:nvPr/>
          </p:nvSpPr>
          <p:spPr bwMode="auto">
            <a:xfrm>
              <a:off x="960" y="10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40"/>
            <p:cNvSpPr>
              <a:spLocks noChangeShapeType="1"/>
            </p:cNvSpPr>
            <p:nvPr/>
          </p:nvSpPr>
          <p:spPr bwMode="auto">
            <a:xfrm>
              <a:off x="1056" y="43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9029" name="Text Box 53"/>
          <p:cNvSpPr txBox="1">
            <a:spLocks noChangeArrowheads="1"/>
          </p:cNvSpPr>
          <p:nvPr/>
        </p:nvSpPr>
        <p:spPr bwMode="auto">
          <a:xfrm>
            <a:off x="994761" y="4699905"/>
            <a:ext cx="13607934" cy="54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fr-CH" b="1" dirty="0" smtClean="0"/>
              <a:t>Output</a:t>
            </a:r>
          </a:p>
          <a:p>
            <a:r>
              <a:rPr lang="fr-CH" dirty="0" smtClean="0"/>
              <a:t>-</a:t>
            </a:r>
            <a:r>
              <a:rPr lang="fr-CH" dirty="0" err="1"/>
              <a:t>spikes</a:t>
            </a:r>
            <a:r>
              <a:rPr lang="fr-CH" dirty="0"/>
              <a:t> are </a:t>
            </a:r>
            <a:r>
              <a:rPr lang="fr-CH" b="1" dirty="0" smtClean="0"/>
              <a:t>rare</a:t>
            </a:r>
            <a:r>
              <a:rPr lang="fr-CH" dirty="0" smtClean="0"/>
              <a:t> </a:t>
            </a:r>
            <a:r>
              <a:rPr lang="fr-CH" dirty="0" err="1" smtClean="0"/>
              <a:t>events</a:t>
            </a:r>
            <a:endParaRPr lang="fr-CH" dirty="0"/>
          </a:p>
          <a:p>
            <a:r>
              <a:rPr lang="fr-CH" dirty="0" smtClean="0"/>
              <a:t>-</a:t>
            </a:r>
            <a:r>
              <a:rPr lang="fr-CH" dirty="0" err="1" smtClean="0"/>
              <a:t>triggered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threshold</a:t>
            </a:r>
            <a:endParaRPr lang="fr-CH" dirty="0" smtClean="0"/>
          </a:p>
          <a:p>
            <a:endParaRPr lang="fr-CH" dirty="0"/>
          </a:p>
          <a:p>
            <a:r>
              <a:rPr lang="fr-CH" b="1" dirty="0" err="1" smtClean="0"/>
              <a:t>Subthreshold</a:t>
            </a:r>
            <a:r>
              <a:rPr lang="fr-CH" dirty="0" smtClean="0"/>
              <a:t> </a:t>
            </a:r>
            <a:r>
              <a:rPr lang="fr-CH" dirty="0" err="1" smtClean="0"/>
              <a:t>regime</a:t>
            </a:r>
            <a:r>
              <a:rPr lang="fr-CH" dirty="0" smtClean="0"/>
              <a:t>:</a:t>
            </a:r>
          </a:p>
          <a:p>
            <a:pPr>
              <a:buFontTx/>
              <a:buChar char="-"/>
            </a:pPr>
            <a:r>
              <a:rPr lang="fr-CH" dirty="0" err="1" smtClean="0"/>
              <a:t>trajectory</a:t>
            </a:r>
            <a:r>
              <a:rPr lang="fr-CH" dirty="0" smtClean="0"/>
              <a:t> of </a:t>
            </a:r>
            <a:r>
              <a:rPr lang="fr-CH" dirty="0" err="1" smtClean="0"/>
              <a:t>potential</a:t>
            </a:r>
            <a:r>
              <a:rPr lang="fr-CH" dirty="0" smtClean="0"/>
              <a:t> shows fluctuations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15227798" y="3396610"/>
            <a:ext cx="0" cy="14035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15397956" y="2841650"/>
            <a:ext cx="5307585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Spike emission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1824670" y="7508127"/>
            <a:ext cx="1191095" cy="675129"/>
            <a:chOff x="3504" y="2352"/>
            <a:chExt cx="336" cy="240"/>
          </a:xfrm>
        </p:grpSpPr>
        <p:sp>
          <p:nvSpPr>
            <p:cNvPr id="59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3526234" y="7508127"/>
            <a:ext cx="1191095" cy="675129"/>
            <a:chOff x="3504" y="2352"/>
            <a:chExt cx="336" cy="240"/>
          </a:xfrm>
        </p:grpSpPr>
        <p:sp>
          <p:nvSpPr>
            <p:cNvPr id="63" name="Line 29"/>
            <p:cNvSpPr>
              <a:spLocks noChangeShapeType="1"/>
            </p:cNvSpPr>
            <p:nvPr/>
          </p:nvSpPr>
          <p:spPr bwMode="auto">
            <a:xfrm flipV="1">
              <a:off x="3504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4850592" y="7508127"/>
            <a:ext cx="716076" cy="675129"/>
            <a:chOff x="3776" y="2352"/>
            <a:chExt cx="202" cy="240"/>
          </a:xfrm>
        </p:grpSpPr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3978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Line 29"/>
          <p:cNvSpPr>
            <a:spLocks noChangeShapeType="1"/>
          </p:cNvSpPr>
          <p:nvPr/>
        </p:nvSpPr>
        <p:spPr bwMode="auto">
          <a:xfrm flipV="1">
            <a:off x="15928236" y="7508127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73196" y="7522544"/>
            <a:ext cx="716076" cy="675129"/>
            <a:chOff x="3776" y="2352"/>
            <a:chExt cx="202" cy="240"/>
          </a:xfrm>
        </p:grpSpPr>
        <p:sp>
          <p:nvSpPr>
            <p:cNvPr id="72" name="Line 29"/>
            <p:cNvSpPr>
              <a:spLocks noChangeShapeType="1"/>
            </p:cNvSpPr>
            <p:nvPr/>
          </p:nvSpPr>
          <p:spPr bwMode="auto">
            <a:xfrm flipV="1">
              <a:off x="3978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 flipV="1">
              <a:off x="3776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V="1">
              <a:off x="3840" y="235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29"/>
          <p:cNvSpPr>
            <a:spLocks noChangeShapeType="1"/>
          </p:cNvSpPr>
          <p:nvPr/>
        </p:nvSpPr>
        <p:spPr bwMode="auto">
          <a:xfrm flipV="1">
            <a:off x="17650840" y="7522544"/>
            <a:ext cx="0" cy="675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76" name="Freeform 75"/>
          <p:cNvSpPr/>
          <p:nvPr/>
        </p:nvSpPr>
        <p:spPr bwMode="auto">
          <a:xfrm>
            <a:off x="10287734" y="4909295"/>
            <a:ext cx="4934241" cy="858521"/>
          </a:xfrm>
          <a:custGeom>
            <a:avLst/>
            <a:gdLst>
              <a:gd name="connsiteX0" fmla="*/ 0 w 2088107"/>
              <a:gd name="connsiteY0" fmla="*/ 409432 h 484495"/>
              <a:gd name="connsiteX1" fmla="*/ 81886 w 2088107"/>
              <a:gd name="connsiteY1" fmla="*/ 313898 h 484495"/>
              <a:gd name="connsiteX2" fmla="*/ 286603 w 2088107"/>
              <a:gd name="connsiteY2" fmla="*/ 382137 h 484495"/>
              <a:gd name="connsiteX3" fmla="*/ 341194 w 2088107"/>
              <a:gd name="connsiteY3" fmla="*/ 300250 h 484495"/>
              <a:gd name="connsiteX4" fmla="*/ 586854 w 2088107"/>
              <a:gd name="connsiteY4" fmla="*/ 436728 h 484495"/>
              <a:gd name="connsiteX5" fmla="*/ 641445 w 2088107"/>
              <a:gd name="connsiteY5" fmla="*/ 341194 h 484495"/>
              <a:gd name="connsiteX6" fmla="*/ 723331 w 2088107"/>
              <a:gd name="connsiteY6" fmla="*/ 327546 h 484495"/>
              <a:gd name="connsiteX7" fmla="*/ 764274 w 2088107"/>
              <a:gd name="connsiteY7" fmla="*/ 232011 h 484495"/>
              <a:gd name="connsiteX8" fmla="*/ 887104 w 2088107"/>
              <a:gd name="connsiteY8" fmla="*/ 232011 h 484495"/>
              <a:gd name="connsiteX9" fmla="*/ 928048 w 2088107"/>
              <a:gd name="connsiteY9" fmla="*/ 150125 h 484495"/>
              <a:gd name="connsiteX10" fmla="*/ 1064525 w 2088107"/>
              <a:gd name="connsiteY10" fmla="*/ 163773 h 484495"/>
              <a:gd name="connsiteX11" fmla="*/ 1201003 w 2088107"/>
              <a:gd name="connsiteY11" fmla="*/ 122829 h 484495"/>
              <a:gd name="connsiteX12" fmla="*/ 1269242 w 2088107"/>
              <a:gd name="connsiteY12" fmla="*/ 218364 h 484495"/>
              <a:gd name="connsiteX13" fmla="*/ 1378424 w 2088107"/>
              <a:gd name="connsiteY13" fmla="*/ 177420 h 484495"/>
              <a:gd name="connsiteX14" fmla="*/ 1514901 w 2088107"/>
              <a:gd name="connsiteY14" fmla="*/ 313898 h 484495"/>
              <a:gd name="connsiteX15" fmla="*/ 1678674 w 2088107"/>
              <a:gd name="connsiteY15" fmla="*/ 477671 h 484495"/>
              <a:gd name="connsiteX16" fmla="*/ 1760561 w 2088107"/>
              <a:gd name="connsiteY16" fmla="*/ 272955 h 484495"/>
              <a:gd name="connsiteX17" fmla="*/ 1801504 w 2088107"/>
              <a:gd name="connsiteY17" fmla="*/ 368489 h 484495"/>
              <a:gd name="connsiteX18" fmla="*/ 1815152 w 2088107"/>
              <a:gd name="connsiteY18" fmla="*/ 163773 h 484495"/>
              <a:gd name="connsiteX19" fmla="*/ 1869743 w 2088107"/>
              <a:gd name="connsiteY19" fmla="*/ 163773 h 484495"/>
              <a:gd name="connsiteX20" fmla="*/ 1965277 w 2088107"/>
              <a:gd name="connsiteY20" fmla="*/ 109182 h 484495"/>
              <a:gd name="connsiteX21" fmla="*/ 1992573 w 2088107"/>
              <a:gd name="connsiteY21" fmla="*/ 136477 h 484495"/>
              <a:gd name="connsiteX22" fmla="*/ 2088107 w 2088107"/>
              <a:gd name="connsiteY22" fmla="*/ 0 h 4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88107" h="484495">
                <a:moveTo>
                  <a:pt x="0" y="409432"/>
                </a:moveTo>
                <a:cubicBezTo>
                  <a:pt x="17059" y="363939"/>
                  <a:pt x="34119" y="318447"/>
                  <a:pt x="81886" y="313898"/>
                </a:cubicBezTo>
                <a:cubicBezTo>
                  <a:pt x="129653" y="309349"/>
                  <a:pt x="243385" y="384412"/>
                  <a:pt x="286603" y="382137"/>
                </a:cubicBezTo>
                <a:cubicBezTo>
                  <a:pt x="329821" y="379862"/>
                  <a:pt x="291152" y="291152"/>
                  <a:pt x="341194" y="300250"/>
                </a:cubicBezTo>
                <a:cubicBezTo>
                  <a:pt x="391236" y="309349"/>
                  <a:pt x="536812" y="429904"/>
                  <a:pt x="586854" y="436728"/>
                </a:cubicBezTo>
                <a:cubicBezTo>
                  <a:pt x="636896" y="443552"/>
                  <a:pt x="618699" y="359391"/>
                  <a:pt x="641445" y="341194"/>
                </a:cubicBezTo>
                <a:cubicBezTo>
                  <a:pt x="664191" y="322997"/>
                  <a:pt x="702860" y="345743"/>
                  <a:pt x="723331" y="327546"/>
                </a:cubicBezTo>
                <a:cubicBezTo>
                  <a:pt x="743803" y="309349"/>
                  <a:pt x="736979" y="247933"/>
                  <a:pt x="764274" y="232011"/>
                </a:cubicBezTo>
                <a:cubicBezTo>
                  <a:pt x="791569" y="216089"/>
                  <a:pt x="859809" y="245659"/>
                  <a:pt x="887104" y="232011"/>
                </a:cubicBezTo>
                <a:cubicBezTo>
                  <a:pt x="914399" y="218363"/>
                  <a:pt x="898478" y="161498"/>
                  <a:pt x="928048" y="150125"/>
                </a:cubicBezTo>
                <a:cubicBezTo>
                  <a:pt x="957618" y="138752"/>
                  <a:pt x="1019033" y="168322"/>
                  <a:pt x="1064525" y="163773"/>
                </a:cubicBezTo>
                <a:cubicBezTo>
                  <a:pt x="1110018" y="159224"/>
                  <a:pt x="1166884" y="113731"/>
                  <a:pt x="1201003" y="122829"/>
                </a:cubicBezTo>
                <a:cubicBezTo>
                  <a:pt x="1235123" y="131928"/>
                  <a:pt x="1239672" y="209266"/>
                  <a:pt x="1269242" y="218364"/>
                </a:cubicBezTo>
                <a:cubicBezTo>
                  <a:pt x="1298812" y="227462"/>
                  <a:pt x="1337481" y="161498"/>
                  <a:pt x="1378424" y="177420"/>
                </a:cubicBezTo>
                <a:cubicBezTo>
                  <a:pt x="1419367" y="193342"/>
                  <a:pt x="1514901" y="313898"/>
                  <a:pt x="1514901" y="313898"/>
                </a:cubicBezTo>
                <a:cubicBezTo>
                  <a:pt x="1564943" y="363940"/>
                  <a:pt x="1637731" y="484495"/>
                  <a:pt x="1678674" y="477671"/>
                </a:cubicBezTo>
                <a:cubicBezTo>
                  <a:pt x="1719617" y="470847"/>
                  <a:pt x="1740089" y="291152"/>
                  <a:pt x="1760561" y="272955"/>
                </a:cubicBezTo>
                <a:cubicBezTo>
                  <a:pt x="1781033" y="254758"/>
                  <a:pt x="1792406" y="386686"/>
                  <a:pt x="1801504" y="368489"/>
                </a:cubicBezTo>
                <a:cubicBezTo>
                  <a:pt x="1810603" y="350292"/>
                  <a:pt x="1803779" y="197892"/>
                  <a:pt x="1815152" y="163773"/>
                </a:cubicBezTo>
                <a:cubicBezTo>
                  <a:pt x="1826525" y="129654"/>
                  <a:pt x="1844722" y="172871"/>
                  <a:pt x="1869743" y="163773"/>
                </a:cubicBezTo>
                <a:cubicBezTo>
                  <a:pt x="1894764" y="154675"/>
                  <a:pt x="1944805" y="113731"/>
                  <a:pt x="1965277" y="109182"/>
                </a:cubicBezTo>
                <a:cubicBezTo>
                  <a:pt x="1985749" y="104633"/>
                  <a:pt x="1972101" y="154674"/>
                  <a:pt x="1992573" y="136477"/>
                </a:cubicBezTo>
                <a:cubicBezTo>
                  <a:pt x="2013045" y="118280"/>
                  <a:pt x="2050576" y="59140"/>
                  <a:pt x="2088107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02" tIns="96451" rIns="192902" bIns="96451" numCol="1" rtlCol="0" anchor="t" anchorCtr="0" compatLnSpc="1">
            <a:prstTxWarp prst="textNoShape">
              <a:avLst/>
            </a:prstTxWarp>
          </a:bodyPr>
          <a:lstStyle/>
          <a:p>
            <a:pPr defTabSz="1929018"/>
            <a:endParaRPr lang="en-US" dirty="0" smtClean="0"/>
          </a:p>
        </p:txBody>
      </p:sp>
      <p:sp>
        <p:nvSpPr>
          <p:cNvPr id="77" name="Freeform 76"/>
          <p:cNvSpPr/>
          <p:nvPr/>
        </p:nvSpPr>
        <p:spPr bwMode="auto">
          <a:xfrm>
            <a:off x="15673475" y="5110825"/>
            <a:ext cx="2612246" cy="467552"/>
          </a:xfrm>
          <a:custGeom>
            <a:avLst/>
            <a:gdLst>
              <a:gd name="connsiteX0" fmla="*/ 0 w 1105469"/>
              <a:gd name="connsiteY0" fmla="*/ 200167 h 263857"/>
              <a:gd name="connsiteX1" fmla="*/ 109182 w 1105469"/>
              <a:gd name="connsiteY1" fmla="*/ 104633 h 263857"/>
              <a:gd name="connsiteX2" fmla="*/ 163773 w 1105469"/>
              <a:gd name="connsiteY2" fmla="*/ 186519 h 263857"/>
              <a:gd name="connsiteX3" fmla="*/ 341194 w 1105469"/>
              <a:gd name="connsiteY3" fmla="*/ 254758 h 263857"/>
              <a:gd name="connsiteX4" fmla="*/ 423081 w 1105469"/>
              <a:gd name="connsiteY4" fmla="*/ 131928 h 263857"/>
              <a:gd name="connsiteX5" fmla="*/ 491319 w 1105469"/>
              <a:gd name="connsiteY5" fmla="*/ 145576 h 263857"/>
              <a:gd name="connsiteX6" fmla="*/ 504967 w 1105469"/>
              <a:gd name="connsiteY6" fmla="*/ 22746 h 263857"/>
              <a:gd name="connsiteX7" fmla="*/ 682388 w 1105469"/>
              <a:gd name="connsiteY7" fmla="*/ 159224 h 263857"/>
              <a:gd name="connsiteX8" fmla="*/ 723331 w 1105469"/>
              <a:gd name="connsiteY8" fmla="*/ 22746 h 263857"/>
              <a:gd name="connsiteX9" fmla="*/ 846161 w 1105469"/>
              <a:gd name="connsiteY9" fmla="*/ 22746 h 263857"/>
              <a:gd name="connsiteX10" fmla="*/ 1105469 w 1105469"/>
              <a:gd name="connsiteY10" fmla="*/ 159224 h 26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5469" h="263857">
                <a:moveTo>
                  <a:pt x="0" y="200167"/>
                </a:moveTo>
                <a:cubicBezTo>
                  <a:pt x="40943" y="153537"/>
                  <a:pt x="81887" y="106908"/>
                  <a:pt x="109182" y="104633"/>
                </a:cubicBezTo>
                <a:cubicBezTo>
                  <a:pt x="136478" y="102358"/>
                  <a:pt x="125104" y="161498"/>
                  <a:pt x="163773" y="186519"/>
                </a:cubicBezTo>
                <a:cubicBezTo>
                  <a:pt x="202442" y="211540"/>
                  <a:pt x="297976" y="263857"/>
                  <a:pt x="341194" y="254758"/>
                </a:cubicBezTo>
                <a:cubicBezTo>
                  <a:pt x="384412" y="245659"/>
                  <a:pt x="398060" y="150125"/>
                  <a:pt x="423081" y="131928"/>
                </a:cubicBezTo>
                <a:cubicBezTo>
                  <a:pt x="448102" y="113731"/>
                  <a:pt x="477671" y="163773"/>
                  <a:pt x="491319" y="145576"/>
                </a:cubicBezTo>
                <a:cubicBezTo>
                  <a:pt x="504967" y="127379"/>
                  <a:pt x="473122" y="20471"/>
                  <a:pt x="504967" y="22746"/>
                </a:cubicBezTo>
                <a:cubicBezTo>
                  <a:pt x="536812" y="25021"/>
                  <a:pt x="645994" y="159224"/>
                  <a:pt x="682388" y="159224"/>
                </a:cubicBezTo>
                <a:cubicBezTo>
                  <a:pt x="718782" y="159224"/>
                  <a:pt x="696035" y="45492"/>
                  <a:pt x="723331" y="22746"/>
                </a:cubicBezTo>
                <a:cubicBezTo>
                  <a:pt x="750627" y="0"/>
                  <a:pt x="782471" y="0"/>
                  <a:pt x="846161" y="22746"/>
                </a:cubicBezTo>
                <a:cubicBezTo>
                  <a:pt x="909851" y="45492"/>
                  <a:pt x="1105469" y="159224"/>
                  <a:pt x="1105469" y="1592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02" tIns="96451" rIns="192902" bIns="96451" numCol="1" rtlCol="0" anchor="t" anchorCtr="0" compatLnSpc="1">
            <a:prstTxWarp prst="textNoShape">
              <a:avLst/>
            </a:prstTxWarp>
          </a:bodyPr>
          <a:lstStyle/>
          <a:p>
            <a:pPr defTabSz="1929018"/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10595704" y="8418620"/>
            <a:ext cx="705513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Random spike arrival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29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67072</TotalTime>
  <Words>2509</Words>
  <Application>Microsoft Office PowerPoint</Application>
  <PresentationFormat>Custom</PresentationFormat>
  <Paragraphs>667</Paragraphs>
  <Slides>70</Slides>
  <Notes>68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Thème Office</vt:lpstr>
      <vt:lpstr>Equation</vt:lpstr>
      <vt:lpstr>Neuronal Dynamics: Computational Neuroscience of Single Neurons</vt:lpstr>
      <vt:lpstr> Biological Modeling of Neural Networks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Neuronal Dynamics – 1.1. Neurons and Synapses/Overview</vt:lpstr>
      <vt:lpstr>Slide 9</vt:lpstr>
      <vt:lpstr>Slide 10</vt:lpstr>
      <vt:lpstr>Neuronal Dynamics – Quiz 1.1</vt:lpstr>
      <vt:lpstr>Neural Networks and Biological Modeling – 1.1. Overview</vt:lpstr>
      <vt:lpstr>Slide 13</vt:lpstr>
      <vt:lpstr>Neural Networks and Biological Modeling</vt:lpstr>
      <vt:lpstr>Neuronal Dynamics: Computational Neuroscience of Single Neurons</vt:lpstr>
      <vt:lpstr>Neuronal Dynamics – 1.2. The passive membrane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Neuronal Dynamics: Computational Neuroscience of Single Neurons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Neuronal Dynamics: Computational Neuroscience of Single Neurons</vt:lpstr>
      <vt:lpstr>Neuronal Dynamics – 1.4. Generalized Integrate-and Fire</vt:lpstr>
      <vt:lpstr>Neuronal Dynamics – 1.4. Leaky Integrate-and Fire revisited</vt:lpstr>
      <vt:lpstr>Neuronal Dynamics – 1.4. Nonlinear Integrate-and Fire</vt:lpstr>
      <vt:lpstr>Neuronal Dynamics – 1.4. Nonlinear Integrate-and Fire</vt:lpstr>
      <vt:lpstr>Slide 45</vt:lpstr>
      <vt:lpstr>Slide 46</vt:lpstr>
      <vt:lpstr>Slide 47</vt:lpstr>
      <vt:lpstr>Slide 48</vt:lpstr>
      <vt:lpstr>Slide 49</vt:lpstr>
      <vt:lpstr>Neuronal Dynamics: Computational Neuroscience of Single Neurons</vt:lpstr>
      <vt:lpstr>Neuronal Dynamics – 1.5.How good are integrate-and-fire models?</vt:lpstr>
      <vt:lpstr>Neuronal Dynamics – 1.5.How good are integrate-and-fire models?</vt:lpstr>
      <vt:lpstr>Neuronal Dynamics – 1.5.How good are integrate-and-fire models?</vt:lpstr>
      <vt:lpstr>Slide 54</vt:lpstr>
      <vt:lpstr>Neuronal Dynamics – 1.5.How good are integrate-and-fire models?</vt:lpstr>
      <vt:lpstr>Neuronal Dynamics – 1.5.How good are integrate-and-fire models?</vt:lpstr>
      <vt:lpstr>Neuronal Dynamics – 1.5.How good are integrate-and-fire models?</vt:lpstr>
      <vt:lpstr>Neural Networks and Biological  - Exercise 3</vt:lpstr>
      <vt:lpstr>Neuronal Dynamics – References and Suggested Reading</vt:lpstr>
      <vt:lpstr>Slide 60</vt:lpstr>
      <vt:lpstr>Neuronal Dynamics: Computational Neuroscience of Single Neurons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1120</cp:revision>
  <cp:lastPrinted>2013-05-07T08:05:56Z</cp:lastPrinted>
  <dcterms:created xsi:type="dcterms:W3CDTF">2011-05-09T14:50:50Z</dcterms:created>
  <dcterms:modified xsi:type="dcterms:W3CDTF">2014-04-23T09:40:38Z</dcterms:modified>
</cp:coreProperties>
</file>