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618" r:id="rId2"/>
    <p:sldId id="639" r:id="rId3"/>
    <p:sldId id="640" r:id="rId4"/>
    <p:sldId id="573" r:id="rId5"/>
    <p:sldId id="574" r:id="rId6"/>
    <p:sldId id="576" r:id="rId7"/>
    <p:sldId id="577" r:id="rId8"/>
    <p:sldId id="610" r:id="rId9"/>
    <p:sldId id="611" r:id="rId10"/>
    <p:sldId id="612" r:id="rId11"/>
    <p:sldId id="613" r:id="rId12"/>
    <p:sldId id="579" r:id="rId13"/>
    <p:sldId id="614" r:id="rId14"/>
    <p:sldId id="615" r:id="rId15"/>
    <p:sldId id="580" r:id="rId16"/>
    <p:sldId id="581" r:id="rId17"/>
    <p:sldId id="582" r:id="rId18"/>
    <p:sldId id="583" r:id="rId19"/>
    <p:sldId id="616" r:id="rId20"/>
    <p:sldId id="617" r:id="rId21"/>
    <p:sldId id="586" r:id="rId22"/>
    <p:sldId id="587" r:id="rId23"/>
    <p:sldId id="588" r:id="rId24"/>
    <p:sldId id="638" r:id="rId25"/>
    <p:sldId id="589" r:id="rId26"/>
    <p:sldId id="590" r:id="rId27"/>
    <p:sldId id="591" r:id="rId28"/>
    <p:sldId id="592" r:id="rId29"/>
    <p:sldId id="650" r:id="rId30"/>
    <p:sldId id="593" r:id="rId31"/>
    <p:sldId id="595" r:id="rId32"/>
    <p:sldId id="596" r:id="rId33"/>
    <p:sldId id="597" r:id="rId34"/>
    <p:sldId id="619" r:id="rId35"/>
    <p:sldId id="620" r:id="rId36"/>
    <p:sldId id="621" r:id="rId37"/>
    <p:sldId id="647" r:id="rId38"/>
    <p:sldId id="622" r:id="rId39"/>
    <p:sldId id="623" r:id="rId40"/>
    <p:sldId id="600" r:id="rId41"/>
    <p:sldId id="601" r:id="rId42"/>
    <p:sldId id="602" r:id="rId43"/>
    <p:sldId id="636" r:id="rId44"/>
    <p:sldId id="645" r:id="rId45"/>
    <p:sldId id="637" r:id="rId46"/>
    <p:sldId id="649" r:id="rId47"/>
    <p:sldId id="648" r:id="rId48"/>
    <p:sldId id="635" r:id="rId49"/>
    <p:sldId id="603" r:id="rId50"/>
    <p:sldId id="604" r:id="rId51"/>
    <p:sldId id="646" r:id="rId52"/>
    <p:sldId id="624" r:id="rId53"/>
    <p:sldId id="625" r:id="rId54"/>
    <p:sldId id="643" r:id="rId55"/>
    <p:sldId id="633" r:id="rId56"/>
    <p:sldId id="634" r:id="rId57"/>
    <p:sldId id="644" r:id="rId58"/>
    <p:sldId id="627" r:id="rId59"/>
    <p:sldId id="628" r:id="rId60"/>
    <p:sldId id="629" r:id="rId61"/>
    <p:sldId id="630" r:id="rId62"/>
    <p:sldId id="631" r:id="rId63"/>
    <p:sldId id="632" r:id="rId64"/>
    <p:sldId id="642" r:id="rId65"/>
    <p:sldId id="626" r:id="rId66"/>
    <p:sldId id="641" r:id="rId67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3550FE"/>
    <a:srgbClr val="0076FF"/>
    <a:srgbClr val="87D4F7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 autoAdjust="0"/>
    <p:restoredTop sz="81574" autoAdjust="0"/>
  </p:normalViewPr>
  <p:slideViewPr>
    <p:cSldViewPr snapToGrid="0" snapToObjects="1">
      <p:cViewPr>
        <p:scale>
          <a:sx n="30" d="100"/>
          <a:sy n="30" d="100"/>
        </p:scale>
        <p:origin x="-690" y="-120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695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9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27/05/2014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27/05/2014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I ADDED A QUIZ IN THE 2</a:t>
            </a:r>
            <a:r>
              <a:rPr lang="fr-FR" baseline="30000" dirty="0" smtClean="0">
                <a:ea typeface="ＭＳ Ｐゴシック" pitchFamily="34" charset="-128"/>
              </a:rPr>
              <a:t>nd</a:t>
            </a:r>
            <a:r>
              <a:rPr lang="fr-FR" baseline="0" dirty="0" smtClean="0">
                <a:ea typeface="ＭＳ Ｐゴシック" pitchFamily="34" charset="-128"/>
              </a:rPr>
              <a:t> lecture.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First </a:t>
            </a:r>
            <a:r>
              <a:rPr lang="fr-FR" baseline="0" dirty="0" smtClean="0">
                <a:ea typeface="ＭＳ Ｐゴシック" pitchFamily="34" charset="-128"/>
              </a:rPr>
              <a:t>lecture: 14.1 and 14.2, </a:t>
            </a:r>
            <a:r>
              <a:rPr lang="fr-FR" baseline="0" dirty="0" err="1" smtClean="0">
                <a:ea typeface="ＭＳ Ｐゴシック" pitchFamily="34" charset="-128"/>
              </a:rPr>
              <a:t>reservoir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computing</a:t>
            </a:r>
            <a:r>
              <a:rPr lang="fr-FR" baseline="0" dirty="0" smtClean="0">
                <a:ea typeface="ＭＳ Ｐゴシック" pitchFamily="34" charset="-128"/>
              </a:rPr>
              <a:t> and the </a:t>
            </a:r>
            <a:r>
              <a:rPr lang="fr-FR" baseline="0" dirty="0" err="1" smtClean="0">
                <a:ea typeface="ＭＳ Ｐゴシック" pitchFamily="34" charset="-128"/>
              </a:rPr>
              <a:t>two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 (rate chaos or not).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9:37-9:43h; </a:t>
            </a:r>
            <a:r>
              <a:rPr lang="fr-FR" baseline="0" dirty="0" err="1" smtClean="0">
                <a:ea typeface="ＭＳ Ｐゴシック" pitchFamily="34" charset="-128"/>
              </a:rPr>
              <a:t>afterward</a:t>
            </a:r>
            <a:r>
              <a:rPr lang="fr-FR" baseline="0" dirty="0" smtClean="0">
                <a:ea typeface="ＭＳ Ｐゴシック" pitchFamily="34" charset="-128"/>
              </a:rPr>
              <a:t> 2-</a:t>
            </a:r>
            <a:r>
              <a:rPr lang="fr-FR" baseline="0" dirty="0" err="1" smtClean="0">
                <a:ea typeface="ＭＳ Ｐゴシック" pitchFamily="34" charset="-128"/>
              </a:rPr>
              <a:t>dim</a:t>
            </a:r>
            <a:r>
              <a:rPr lang="fr-FR" baseline="0" dirty="0" smtClean="0">
                <a:ea typeface="ＭＳ Ｐゴシック" pitchFamily="34" charset="-128"/>
              </a:rPr>
              <a:t> system on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Hennequin</a:t>
            </a:r>
            <a:r>
              <a:rPr lang="fr-FR" baseline="0" dirty="0" smtClean="0">
                <a:ea typeface="ＭＳ Ｐゴシック" pitchFamily="34" charset="-128"/>
              </a:rPr>
              <a:t> NEURON </a:t>
            </a:r>
            <a:r>
              <a:rPr lang="fr-FR" baseline="0" dirty="0" err="1" smtClean="0">
                <a:ea typeface="ＭＳ Ｐゴシック" pitchFamily="34" charset="-128"/>
              </a:rPr>
              <a:t>paper</a:t>
            </a:r>
            <a:r>
              <a:rPr lang="fr-FR" baseline="0" dirty="0" smtClean="0">
                <a:ea typeface="ＭＳ Ｐゴシック" pitchFamily="34" charset="-128"/>
              </a:rPr>
              <a:t> and </a:t>
            </a:r>
            <a:r>
              <a:rPr lang="fr-FR" baseline="0" dirty="0" err="1" smtClean="0">
                <a:ea typeface="ＭＳ Ｐゴシック" pitchFamily="34" charset="-128"/>
              </a:rPr>
              <a:t>three</a:t>
            </a:r>
            <a:r>
              <a:rPr lang="fr-FR" baseline="0" dirty="0" smtClean="0">
                <a:ea typeface="ＭＳ Ｐゴシック" pitchFamily="34" charset="-128"/>
              </a:rPr>
              <a:t>-factor </a:t>
            </a:r>
            <a:r>
              <a:rPr lang="fr-FR" baseline="0" dirty="0" err="1" smtClean="0">
                <a:ea typeface="ＭＳ Ｐゴシック" pitchFamily="34" charset="-128"/>
              </a:rPr>
              <a:t>rule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Afterward</a:t>
            </a:r>
            <a:r>
              <a:rPr lang="fr-FR" baseline="0" dirty="0" smtClean="0">
                <a:ea typeface="ＭＳ Ｐゴシック" pitchFamily="34" charset="-128"/>
              </a:rPr>
              <a:t>: course </a:t>
            </a:r>
            <a:r>
              <a:rPr lang="fr-FR" baseline="0" dirty="0" err="1" smtClean="0">
                <a:ea typeface="ＭＳ Ｐゴシック" pitchFamily="34" charset="-128"/>
              </a:rPr>
              <a:t>evaluation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lecture: I </a:t>
            </a:r>
            <a:r>
              <a:rPr lang="fr-FR" baseline="0" dirty="0" err="1" smtClean="0">
                <a:ea typeface="ＭＳ Ｐゴシック" pitchFamily="34" charset="-128"/>
              </a:rPr>
              <a:t>did</a:t>
            </a:r>
            <a:r>
              <a:rPr lang="fr-FR" baseline="0" dirty="0" smtClean="0">
                <a:ea typeface="ＭＳ Ｐゴシック" pitchFamily="34" charset="-128"/>
              </a:rPr>
              <a:t> not do 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in 2014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lecture: 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75367-1A17-4DAF-AB87-4581A0CDC28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2014: Adaptation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a talk on the Guillaume-NEURON </a:t>
            </a:r>
            <a:r>
              <a:rPr lang="fr-FR" baseline="0" dirty="0" err="1" smtClean="0">
                <a:ea typeface="ＭＳ Ｐゴシック" pitchFamily="34" charset="-128"/>
              </a:rPr>
              <a:t>paper</a:t>
            </a:r>
            <a:r>
              <a:rPr lang="fr-FR" baseline="0" dirty="0" smtClean="0">
                <a:ea typeface="ＭＳ Ｐゴシック" pitchFamily="34" charset="-128"/>
              </a:rPr>
              <a:t> PLUS final </a:t>
            </a:r>
            <a:r>
              <a:rPr lang="fr-FR" baseline="0" dirty="0" err="1" smtClean="0">
                <a:ea typeface="ＭＳ Ｐゴシック" pitchFamily="34" charset="-128"/>
              </a:rPr>
              <a:t>chapter</a:t>
            </a:r>
            <a:r>
              <a:rPr lang="fr-FR" baseline="0" dirty="0" smtClean="0">
                <a:ea typeface="ＭＳ Ｐゴシック" pitchFamily="34" charset="-128"/>
              </a:rPr>
              <a:t> of book.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D3692-CF3F-45D2-9D8A-62D6C665EA12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A77E4-DE1F-4A9C-ADC6-51740F069E7F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A77E4-DE1F-4A9C-ADC6-51740F069E7F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69587-CFE9-4E82-8BBD-2C46CD818E63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69587-CFE9-4E82-8BBD-2C46CD818E63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75367-1A17-4DAF-AB87-4581A0CDC28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69587-CFE9-4E82-8BBD-2C46CD818E63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090FC-E4E7-4C48-AE0F-67C8BB7FFB13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F09E-8B7F-470D-AD24-5A338DB6AC7D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First lecture: 14.1 and 14.2, </a:t>
            </a:r>
            <a:r>
              <a:rPr lang="fr-FR" baseline="0" dirty="0" err="1" smtClean="0">
                <a:ea typeface="ＭＳ Ｐゴシック" pitchFamily="34" charset="-128"/>
              </a:rPr>
              <a:t>reservoir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computing</a:t>
            </a:r>
            <a:r>
              <a:rPr lang="fr-FR" baseline="0" dirty="0" smtClean="0">
                <a:ea typeface="ＭＳ Ｐゴシック" pitchFamily="34" charset="-128"/>
              </a:rPr>
              <a:t> and the </a:t>
            </a:r>
            <a:r>
              <a:rPr lang="fr-FR" baseline="0" dirty="0" err="1" smtClean="0">
                <a:ea typeface="ＭＳ Ｐゴシック" pitchFamily="34" charset="-128"/>
              </a:rPr>
              <a:t>two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 (rate chaos or not).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9:37-9:43h; </a:t>
            </a:r>
            <a:r>
              <a:rPr lang="fr-FR" baseline="0" dirty="0" err="1" smtClean="0">
                <a:ea typeface="ＭＳ Ｐゴシック" pitchFamily="34" charset="-128"/>
              </a:rPr>
              <a:t>afterward</a:t>
            </a:r>
            <a:r>
              <a:rPr lang="fr-FR" baseline="0" dirty="0" smtClean="0">
                <a:ea typeface="ＭＳ Ｐゴシック" pitchFamily="34" charset="-128"/>
              </a:rPr>
              <a:t> 2-</a:t>
            </a:r>
            <a:r>
              <a:rPr lang="fr-FR" baseline="0" dirty="0" err="1" smtClean="0">
                <a:ea typeface="ＭＳ Ｐゴシック" pitchFamily="34" charset="-128"/>
              </a:rPr>
              <a:t>dim</a:t>
            </a:r>
            <a:r>
              <a:rPr lang="fr-FR" baseline="0" dirty="0" smtClean="0">
                <a:ea typeface="ＭＳ Ｐゴシック" pitchFamily="34" charset="-128"/>
              </a:rPr>
              <a:t> system on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Hennequin</a:t>
            </a:r>
            <a:r>
              <a:rPr lang="fr-FR" baseline="0" dirty="0" smtClean="0">
                <a:ea typeface="ＭＳ Ｐゴシック" pitchFamily="34" charset="-128"/>
              </a:rPr>
              <a:t> NEURON </a:t>
            </a:r>
            <a:r>
              <a:rPr lang="fr-FR" baseline="0" dirty="0" err="1" smtClean="0">
                <a:ea typeface="ＭＳ Ｐゴシック" pitchFamily="34" charset="-128"/>
              </a:rPr>
              <a:t>paper</a:t>
            </a:r>
            <a:r>
              <a:rPr lang="fr-FR" baseline="0" dirty="0" smtClean="0">
                <a:ea typeface="ＭＳ Ｐゴシック" pitchFamily="34" charset="-128"/>
              </a:rPr>
              <a:t> and </a:t>
            </a:r>
            <a:r>
              <a:rPr lang="fr-FR" baseline="0" dirty="0" err="1" smtClean="0">
                <a:ea typeface="ＭＳ Ｐゴシック" pitchFamily="34" charset="-128"/>
              </a:rPr>
              <a:t>three</a:t>
            </a:r>
            <a:r>
              <a:rPr lang="fr-FR" baseline="0" dirty="0" smtClean="0">
                <a:ea typeface="ＭＳ Ｐゴシック" pitchFamily="34" charset="-128"/>
              </a:rPr>
              <a:t>-factor </a:t>
            </a:r>
            <a:r>
              <a:rPr lang="fr-FR" baseline="0" dirty="0" err="1" smtClean="0">
                <a:ea typeface="ＭＳ Ｐゴシック" pitchFamily="34" charset="-128"/>
              </a:rPr>
              <a:t>rule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Afterward</a:t>
            </a:r>
            <a:r>
              <a:rPr lang="fr-FR" baseline="0" dirty="0" smtClean="0">
                <a:ea typeface="ＭＳ Ｐゴシック" pitchFamily="34" charset="-128"/>
              </a:rPr>
              <a:t>: course </a:t>
            </a:r>
            <a:r>
              <a:rPr lang="fr-FR" baseline="0" dirty="0" err="1" smtClean="0">
                <a:ea typeface="ＭＳ Ｐゴシック" pitchFamily="34" charset="-128"/>
              </a:rPr>
              <a:t>evaluation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lecture: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part 14.5</a:t>
            </a:r>
            <a:r>
              <a:rPr lang="fr-FR" baseline="0" smtClean="0">
                <a:ea typeface="ＭＳ Ｐゴシック" pitchFamily="34" charset="-128"/>
              </a:rPr>
              <a:t>, but I </a:t>
            </a:r>
            <a:r>
              <a:rPr lang="fr-FR" baseline="0" dirty="0" err="1" smtClean="0">
                <a:ea typeface="ＭＳ Ｐゴシック" pitchFamily="34" charset="-128"/>
              </a:rPr>
              <a:t>did</a:t>
            </a:r>
            <a:r>
              <a:rPr lang="fr-FR" baseline="0" dirty="0" smtClean="0">
                <a:ea typeface="ＭＳ Ｐゴシック" pitchFamily="34" charset="-128"/>
              </a:rPr>
              <a:t> not do 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in 2014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58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4E4C3E-0A65-4866-9007-60408C6254B4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0FE8B-2608-4DA1-9EAF-C8FA5248AA31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2014: Adaptation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a talk on the Guillaume-NEURON </a:t>
            </a:r>
            <a:r>
              <a:rPr lang="fr-FR" baseline="0" dirty="0" err="1" smtClean="0">
                <a:ea typeface="ＭＳ Ｐゴシック" pitchFamily="34" charset="-128"/>
              </a:rPr>
              <a:t>paper</a:t>
            </a:r>
            <a:r>
              <a:rPr lang="fr-FR" baseline="0" dirty="0" smtClean="0">
                <a:ea typeface="ＭＳ Ｐゴシック" pitchFamily="34" charset="-128"/>
              </a:rPr>
              <a:t> PLUS final </a:t>
            </a:r>
            <a:r>
              <a:rPr lang="fr-FR" baseline="0" dirty="0" err="1" smtClean="0">
                <a:ea typeface="ＭＳ Ｐゴシック" pitchFamily="34" charset="-128"/>
              </a:rPr>
              <a:t>chapter</a:t>
            </a:r>
            <a:r>
              <a:rPr lang="fr-FR" baseline="0" dirty="0" smtClean="0">
                <a:ea typeface="ＭＳ Ｐゴシック" pitchFamily="34" charset="-128"/>
              </a:rPr>
              <a:t> of book.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058F8-BB4F-473E-88CF-F1F0D342B03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5EAF9-CA34-4D94-ADA1-B6C49BFD1DD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75367-1A17-4DAF-AB87-4581A0CDC28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60" y="1080205"/>
            <a:ext cx="18366344" cy="2025386"/>
          </a:xfrm>
          <a:prstGeom prst="rect">
            <a:avLst/>
          </a:prstGeom>
        </p:spPr>
        <p:txBody>
          <a:bodyPr lIns="192911" tIns="96455" rIns="192911" bIns="964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560" y="3510668"/>
            <a:ext cx="18366344" cy="7291388"/>
          </a:xfrm>
          <a:prstGeom prst="rect">
            <a:avLst/>
          </a:prstGeom>
        </p:spPr>
        <p:txBody>
          <a:bodyPr lIns="192911" tIns="96455" rIns="192911" bIns="9645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EA13AD9-0DE3-4F89-95FC-35F973A375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  <p:sldLayoutId id="2147484721" r:id="rId11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11.xml"/><Relationship Id="rId1" Type="http://schemas.openxmlformats.org/officeDocument/2006/relationships/video" Target="Macintosh%20HD:Users:nfremaux:Desktop:dresden%2008-01-10.ppt_media:video(2)-6.mov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1.xml"/><Relationship Id="rId1" Type="http://schemas.openxmlformats.org/officeDocument/2006/relationships/video" Target="Macintosh%20HD:Users:nfremaux:Desktop:dresden%2008-01-10.ppt_media:video-6.mov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14 – Dynamics and Plasticity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Reservoir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Complex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Computing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rich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dynamics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stationary</a:t>
            </a:r>
            <a:r>
              <a:rPr lang="fr-CH" sz="4400" dirty="0" smtClean="0">
                <a:latin typeface="Arial Narrow" pitchFamily="34" charset="0"/>
              </a:rPr>
              <a:t> state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 chaos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optimized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circuits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application to </a:t>
            </a:r>
            <a:r>
              <a:rPr lang="fr-CH" sz="4400" dirty="0" err="1" smtClean="0">
                <a:latin typeface="Arial Narrow" pitchFamily="34" charset="0"/>
              </a:rPr>
              <a:t>motor</a:t>
            </a:r>
            <a:r>
              <a:rPr lang="fr-CH" sz="4400" dirty="0" smtClean="0">
                <a:latin typeface="Arial Narrow" pitchFamily="34" charset="0"/>
              </a:rPr>
              <a:t> data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Synaptic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plasticity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Hebbian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Reward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modulated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14.5. 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Helping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Humans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oscillations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deep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stimulation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14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Dynamics and Plasticity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3074" y="1040525"/>
            <a:ext cx="10265694" cy="23424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526397" name="Text Box 61"/>
          <p:cNvSpPr txBox="1">
            <a:spLocks noChangeArrowheads="1"/>
          </p:cNvSpPr>
          <p:nvPr/>
        </p:nvSpPr>
        <p:spPr bwMode="auto">
          <a:xfrm>
            <a:off x="307606" y="6761943"/>
            <a:ext cx="8387897" cy="45344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b="1" dirty="0" err="1"/>
              <a:t>Homogeneous</a:t>
            </a:r>
            <a:r>
              <a:rPr lang="fr-CH" b="1" dirty="0"/>
              <a:t> network:</a:t>
            </a:r>
          </a:p>
          <a:p>
            <a:pPr>
              <a:buFontTx/>
              <a:buChar char="-"/>
            </a:pP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input</a:t>
            </a:r>
          </a:p>
          <a:p>
            <a:r>
              <a:rPr lang="fr-CH" sz="4200" dirty="0"/>
              <a:t>    </a:t>
            </a:r>
            <a:r>
              <a:rPr lang="fr-CH" sz="4200" dirty="0" err="1"/>
              <a:t>from</a:t>
            </a:r>
            <a:r>
              <a:rPr lang="fr-CH" sz="4200" dirty="0"/>
              <a:t> k </a:t>
            </a:r>
            <a:r>
              <a:rPr lang="fr-CH" sz="4200" dirty="0" err="1"/>
              <a:t>neurons</a:t>
            </a:r>
            <a:r>
              <a:rPr lang="fr-CH" sz="4200" dirty="0"/>
              <a:t> in network</a:t>
            </a:r>
          </a:p>
          <a:p>
            <a:r>
              <a:rPr lang="fr-CH" sz="4200" dirty="0"/>
              <a:t>-</a:t>
            </a: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the </a:t>
            </a:r>
            <a:r>
              <a:rPr lang="fr-CH" sz="4200" dirty="0" err="1"/>
              <a:t>same</a:t>
            </a:r>
            <a:endParaRPr lang="fr-CH" sz="4200" dirty="0"/>
          </a:p>
          <a:p>
            <a:r>
              <a:rPr lang="fr-CH" sz="4200" dirty="0"/>
              <a:t>    (</a:t>
            </a:r>
            <a:r>
              <a:rPr lang="fr-CH" sz="4200" dirty="0" err="1"/>
              <a:t>mean</a:t>
            </a:r>
            <a:r>
              <a:rPr lang="fr-CH" sz="4200" dirty="0"/>
              <a:t>) </a:t>
            </a:r>
            <a:r>
              <a:rPr lang="fr-CH" sz="4200" dirty="0" err="1"/>
              <a:t>external</a:t>
            </a:r>
            <a:r>
              <a:rPr lang="fr-CH" sz="4200" dirty="0"/>
              <a:t> input</a:t>
            </a:r>
            <a:endParaRPr lang="fr-FR" sz="4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Random coupling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0892" y="2235777"/>
            <a:ext cx="4501555" cy="2447341"/>
            <a:chOff x="612" y="2840"/>
            <a:chExt cx="1542" cy="870"/>
          </a:xfrm>
        </p:grpSpPr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3805313" y="2891214"/>
            <a:ext cx="6918487" cy="6378909"/>
            <a:chOff x="13805313" y="2891214"/>
            <a:chExt cx="6918487" cy="6378909"/>
          </a:xfrm>
        </p:grpSpPr>
        <p:grpSp>
          <p:nvGrpSpPr>
            <p:cNvPr id="154" name="Group 4"/>
            <p:cNvGrpSpPr>
              <a:grpSpLocks/>
            </p:cNvGrpSpPr>
            <p:nvPr/>
          </p:nvGrpSpPr>
          <p:grpSpPr bwMode="auto">
            <a:xfrm>
              <a:off x="13805313" y="2891214"/>
              <a:ext cx="2790445" cy="2469062"/>
              <a:chOff x="4611" y="3499"/>
              <a:chExt cx="715" cy="692"/>
            </a:xfrm>
          </p:grpSpPr>
          <p:sp>
            <p:nvSpPr>
              <p:cNvPr id="155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17058290" y="3301918"/>
              <a:ext cx="327525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excitation</a:t>
              </a:r>
              <a:endParaRPr lang="en-US" dirty="0"/>
            </a:p>
          </p:txBody>
        </p:sp>
        <p:grpSp>
          <p:nvGrpSpPr>
            <p:cNvPr id="190" name="Group 4"/>
            <p:cNvGrpSpPr>
              <a:grpSpLocks/>
            </p:cNvGrpSpPr>
            <p:nvPr/>
          </p:nvGrpSpPr>
          <p:grpSpPr bwMode="auto">
            <a:xfrm rot="16200000" flipV="1">
              <a:off x="14287422" y="6499253"/>
              <a:ext cx="2631978" cy="2909762"/>
              <a:chOff x="4611" y="3499"/>
              <a:chExt cx="715" cy="692"/>
            </a:xfrm>
          </p:grpSpPr>
          <p:sp>
            <p:nvSpPr>
              <p:cNvPr id="191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rgbClr val="3550FE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" name="TextBox 224"/>
            <p:cNvSpPr txBox="1"/>
            <p:nvPr/>
          </p:nvSpPr>
          <p:spPr>
            <a:xfrm>
              <a:off x="17652125" y="7247836"/>
              <a:ext cx="307167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inhibition</a:t>
              </a:r>
              <a:endParaRPr lang="en-US" dirty="0"/>
            </a:p>
          </p:txBody>
        </p:sp>
        <p:cxnSp>
          <p:nvCxnSpPr>
            <p:cNvPr id="227" name="Straight Arrow Connector 226"/>
            <p:cNvCxnSpPr>
              <a:endCxn id="199" idx="6"/>
            </p:cNvCxnSpPr>
            <p:nvPr/>
          </p:nvCxnSpPr>
          <p:spPr>
            <a:xfrm>
              <a:off x="14640495" y="4842915"/>
              <a:ext cx="119841" cy="2586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endCxn id="196" idx="6"/>
            </p:cNvCxnSpPr>
            <p:nvPr/>
          </p:nvCxnSpPr>
          <p:spPr>
            <a:xfrm flipH="1">
              <a:off x="15983951" y="3801056"/>
              <a:ext cx="153478" cy="34960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216" idx="0"/>
            </p:cNvCxnSpPr>
            <p:nvPr/>
          </p:nvCxnSpPr>
          <p:spPr>
            <a:xfrm>
              <a:off x="15339082" y="3915159"/>
              <a:ext cx="340017" cy="4567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>
              <a:off x="15198584" y="4437873"/>
              <a:ext cx="750201" cy="41733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endCxn id="160" idx="4"/>
            </p:cNvCxnSpPr>
            <p:nvPr/>
          </p:nvCxnSpPr>
          <p:spPr>
            <a:xfrm flipH="1" flipV="1">
              <a:off x="15756673" y="3933073"/>
              <a:ext cx="344513" cy="4830536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 flipH="1" flipV="1">
              <a:off x="14854072" y="3412144"/>
              <a:ext cx="67419" cy="4830536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13" idx="1"/>
            </p:cNvCxnSpPr>
            <p:nvPr/>
          </p:nvCxnSpPr>
          <p:spPr>
            <a:xfrm flipH="1" flipV="1">
              <a:off x="15304725" y="5231828"/>
              <a:ext cx="374373" cy="3250543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690976" y="1270905"/>
            <a:ext cx="4501555" cy="2447341"/>
            <a:chOff x="612" y="2840"/>
            <a:chExt cx="1542" cy="870"/>
          </a:xfrm>
        </p:grpSpPr>
        <p:sp>
          <p:nvSpPr>
            <p:cNvPr id="4120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4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Text Box 52"/>
          <p:cNvSpPr txBox="1">
            <a:spLocks noChangeArrowheads="1"/>
          </p:cNvSpPr>
          <p:nvPr/>
        </p:nvSpPr>
        <p:spPr bwMode="auto">
          <a:xfrm>
            <a:off x="119874" y="1473200"/>
            <a:ext cx="8056753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Stochastic</a:t>
            </a:r>
            <a:r>
              <a:rPr lang="fr-CH" sz="5100" b="1" dirty="0"/>
              <a:t> </a:t>
            </a:r>
            <a:r>
              <a:rPr lang="fr-CH" sz="5100" b="1" dirty="0" err="1"/>
              <a:t>spike</a:t>
            </a:r>
            <a:r>
              <a:rPr lang="fr-CH" sz="5100" b="1" dirty="0"/>
              <a:t> </a:t>
            </a:r>
            <a:r>
              <a:rPr lang="fr-CH" sz="5100" b="1" dirty="0" err="1"/>
              <a:t>arrival</a:t>
            </a:r>
            <a:r>
              <a:rPr lang="fr-CH" sz="5100" dirty="0"/>
              <a:t>: </a:t>
            </a:r>
          </a:p>
          <a:p>
            <a:r>
              <a:rPr lang="fr-CH" sz="5100" dirty="0"/>
              <a:t>  excitation, total rate </a:t>
            </a:r>
            <a:r>
              <a:rPr lang="fr-CH" sz="5100" i="1" dirty="0" err="1"/>
              <a:t>R</a:t>
            </a:r>
            <a:r>
              <a:rPr lang="fr-CH" sz="3400" dirty="0" err="1"/>
              <a:t>e</a:t>
            </a:r>
            <a:endParaRPr lang="fr-CH" sz="3400" dirty="0"/>
          </a:p>
          <a:p>
            <a:r>
              <a:rPr lang="fr-CH" sz="5100" dirty="0"/>
              <a:t>  inhibition, total rate </a:t>
            </a:r>
            <a:r>
              <a:rPr lang="fr-CH" sz="5100" i="1" dirty="0"/>
              <a:t>R</a:t>
            </a:r>
            <a:r>
              <a:rPr lang="fr-CH" sz="3400" dirty="0"/>
              <a:t>i</a:t>
            </a:r>
            <a:endParaRPr lang="fr-FR" sz="3400" dirty="0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0495" y="8816054"/>
            <a:ext cx="6125867" cy="2874922"/>
            <a:chOff x="3005" y="3134"/>
            <a:chExt cx="2188" cy="1022"/>
          </a:xfrm>
        </p:grpSpPr>
        <p:sp>
          <p:nvSpPr>
            <p:cNvPr id="4115" name="Text Box 54"/>
            <p:cNvSpPr txBox="1">
              <a:spLocks noChangeArrowheads="1"/>
            </p:cNvSpPr>
            <p:nvPr/>
          </p:nvSpPr>
          <p:spPr bwMode="auto">
            <a:xfrm>
              <a:off x="3014" y="3134"/>
              <a:ext cx="19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u</a:t>
              </a:r>
              <a:endParaRPr lang="fr-FR" sz="5100" i="1" dirty="0"/>
            </a:p>
          </p:txBody>
        </p:sp>
        <p:sp>
          <p:nvSpPr>
            <p:cNvPr id="4116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0" name="Object 59"/>
            <p:cNvGraphicFramePr>
              <a:graphicFrameLocks noChangeAspect="1"/>
            </p:cNvGraphicFramePr>
            <p:nvPr/>
          </p:nvGraphicFramePr>
          <p:xfrm>
            <a:off x="3005" y="3475"/>
            <a:ext cx="193" cy="268"/>
          </p:xfrm>
          <a:graphic>
            <a:graphicData uri="http://schemas.openxmlformats.org/presentationml/2006/ole">
              <p:oleObj spid="_x0000_s906244" name="Equation" r:id="rId4" imgW="164880" imgH="190440" progId="Equation.3">
                <p:embed/>
              </p:oleObj>
            </a:graphicData>
          </a:graphic>
        </p:graphicFrame>
      </p:grpSp>
      <p:sp>
        <p:nvSpPr>
          <p:cNvPr id="4105" name="Line 60"/>
          <p:cNvSpPr>
            <a:spLocks noChangeShapeType="1"/>
          </p:cNvSpPr>
          <p:nvPr/>
        </p:nvSpPr>
        <p:spPr bwMode="auto">
          <a:xfrm>
            <a:off x="7512942" y="6332144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06" name="Line 61"/>
          <p:cNvSpPr>
            <a:spLocks noChangeShapeType="1"/>
          </p:cNvSpPr>
          <p:nvPr/>
        </p:nvSpPr>
        <p:spPr bwMode="auto">
          <a:xfrm>
            <a:off x="12445895" y="6332144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07" name="Text Box 62"/>
          <p:cNvSpPr txBox="1">
            <a:spLocks noChangeArrowheads="1"/>
          </p:cNvSpPr>
          <p:nvPr/>
        </p:nvSpPr>
        <p:spPr bwMode="auto">
          <a:xfrm>
            <a:off x="7805542" y="6588129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108" name="Text Box 63"/>
          <p:cNvSpPr txBox="1">
            <a:spLocks noChangeArrowheads="1"/>
          </p:cNvSpPr>
          <p:nvPr/>
        </p:nvSpPr>
        <p:spPr bwMode="auto">
          <a:xfrm>
            <a:off x="12787264" y="6714717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4109" name="Text Box 64"/>
          <p:cNvSpPr txBox="1">
            <a:spLocks noChangeArrowheads="1"/>
          </p:cNvSpPr>
          <p:nvPr/>
        </p:nvSpPr>
        <p:spPr bwMode="auto">
          <a:xfrm>
            <a:off x="7367461" y="3576295"/>
            <a:ext cx="780187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Synaptic</a:t>
            </a:r>
            <a:r>
              <a:rPr lang="fr-CH" sz="5100" b="1" dirty="0"/>
              <a:t> </a:t>
            </a:r>
            <a:r>
              <a:rPr lang="fr-CH" sz="5100" b="1" dirty="0" err="1"/>
              <a:t>current</a:t>
            </a:r>
            <a:r>
              <a:rPr lang="fr-CH" sz="5100" b="1" dirty="0"/>
              <a:t> pulses</a:t>
            </a:r>
            <a:endParaRPr lang="fr-FR" sz="5100" b="1" dirty="0"/>
          </a:p>
        </p:txBody>
      </p:sp>
      <p:graphicFrame>
        <p:nvGraphicFramePr>
          <p:cNvPr id="4098" name="Object 66"/>
          <p:cNvGraphicFramePr>
            <a:graphicFrameLocks noChangeAspect="1"/>
          </p:cNvGraphicFramePr>
          <p:nvPr/>
        </p:nvGraphicFramePr>
        <p:xfrm>
          <a:off x="969152" y="7349999"/>
          <a:ext cx="12592186" cy="1789555"/>
        </p:xfrm>
        <a:graphic>
          <a:graphicData uri="http://schemas.openxmlformats.org/presentationml/2006/ole">
            <p:oleObj spid="_x0000_s906242" name="Equation" r:id="rId5" imgW="2247840" imgH="355320" progId="Equation.3">
              <p:embed/>
            </p:oleObj>
          </a:graphicData>
        </a:graphic>
      </p:graphicFrame>
      <p:sp>
        <p:nvSpPr>
          <p:cNvPr id="4111" name="AutoShape 67"/>
          <p:cNvSpPr>
            <a:spLocks/>
          </p:cNvSpPr>
          <p:nvPr/>
        </p:nvSpPr>
        <p:spPr bwMode="auto">
          <a:xfrm rot="-5400000">
            <a:off x="11257242" y="3947066"/>
            <a:ext cx="509160" cy="7315027"/>
          </a:xfrm>
          <a:prstGeom prst="leftBrace">
            <a:avLst>
              <a:gd name="adj1" fmla="val 8977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2" name="Line 68"/>
          <p:cNvSpPr>
            <a:spLocks noChangeShapeType="1"/>
          </p:cNvSpPr>
          <p:nvPr/>
        </p:nvSpPr>
        <p:spPr bwMode="auto">
          <a:xfrm>
            <a:off x="3322240" y="5698249"/>
            <a:ext cx="0" cy="191567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13" name="Text Box 69"/>
          <p:cNvSpPr txBox="1">
            <a:spLocks noChangeArrowheads="1"/>
          </p:cNvSpPr>
          <p:nvPr/>
        </p:nvSpPr>
        <p:spPr bwMode="auto">
          <a:xfrm>
            <a:off x="6877042" y="9405044"/>
            <a:ext cx="8606583" cy="25492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Langevin </a:t>
            </a:r>
            <a:r>
              <a:rPr lang="fr-CH" sz="5100" dirty="0" err="1"/>
              <a:t>equation</a:t>
            </a:r>
            <a:r>
              <a:rPr lang="fr-CH" sz="5100" dirty="0"/>
              <a:t>,</a:t>
            </a:r>
          </a:p>
          <a:p>
            <a:r>
              <a:rPr lang="fr-CH" sz="5100" dirty="0" err="1"/>
              <a:t>Ornstein</a:t>
            </a:r>
            <a:r>
              <a:rPr lang="fr-CH" sz="5100" dirty="0"/>
              <a:t> Uhlenbeck </a:t>
            </a:r>
            <a:r>
              <a:rPr lang="fr-CH" sz="5100" dirty="0" err="1" smtClean="0"/>
              <a:t>process</a:t>
            </a:r>
            <a:endParaRPr lang="fr-CH" sz="5100" dirty="0" smtClean="0"/>
          </a:p>
          <a:p>
            <a:r>
              <a:rPr lang="fr-CH" sz="5100" dirty="0" smtClean="0">
                <a:sym typeface="Wingdings" pitchFamily="2" charset="2"/>
              </a:rPr>
              <a:t> </a:t>
            </a:r>
            <a:r>
              <a:rPr lang="fr-CH" sz="5100" dirty="0" smtClean="0"/>
              <a:t>Fokker-Planck </a:t>
            </a:r>
            <a:r>
              <a:rPr lang="fr-CH" sz="5100" dirty="0" err="1" smtClean="0"/>
              <a:t>equation</a:t>
            </a:r>
            <a:r>
              <a:rPr lang="fr-CH" sz="5100" dirty="0" smtClean="0"/>
              <a:t> </a:t>
            </a:r>
            <a:endParaRPr lang="fr-FR" sz="5100" dirty="0"/>
          </a:p>
        </p:txBody>
      </p:sp>
      <p:graphicFrame>
        <p:nvGraphicFramePr>
          <p:cNvPr id="4099" name="Object 71"/>
          <p:cNvGraphicFramePr>
            <a:graphicFrameLocks noChangeAspect="1"/>
          </p:cNvGraphicFramePr>
          <p:nvPr/>
        </p:nvGraphicFramePr>
        <p:xfrm>
          <a:off x="1634659" y="4185798"/>
          <a:ext cx="13542179" cy="2272931"/>
        </p:xfrm>
        <a:graphic>
          <a:graphicData uri="http://schemas.openxmlformats.org/presentationml/2006/ole">
            <p:oleObj spid="_x0000_s906243" name="Equation" r:id="rId6" imgW="2958840" imgH="419040" progId="Equation.3">
              <p:embed/>
            </p:oleObj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itle 3"/>
          <p:cNvSpPr txBox="1">
            <a:spLocks/>
          </p:cNvSpPr>
          <p:nvPr/>
        </p:nvSpPr>
        <p:spPr>
          <a:xfrm>
            <a:off x="36934" y="0"/>
            <a:ext cx="2172571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Review:  integrate-and-fire/stochastic spike arrival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 flipV="1">
            <a:off x="14272081" y="5566339"/>
            <a:ext cx="1985122" cy="17506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5001905" y="7190434"/>
            <a:ext cx="6570769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Firing times: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Threshold crossing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5358728" y="2120635"/>
          <a:ext cx="8400169" cy="2112590"/>
        </p:xfrm>
        <a:graphic>
          <a:graphicData uri="http://schemas.openxmlformats.org/presentationml/2006/ole">
            <p:oleObj spid="_x0000_s898050" name="Equation" r:id="rId3" imgW="1434960" imgH="431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504" y="4800182"/>
            <a:ext cx="917885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Fixed point with F(0)=0   </a:t>
            </a:r>
            <a:r>
              <a:rPr lang="en-US" i="0" dirty="0" smtClean="0">
                <a:sym typeface="Wingdings" pitchFamily="2" charset="2"/>
              </a:rPr>
              <a:t></a:t>
            </a:r>
            <a:endParaRPr lang="en-US" i="0" dirty="0"/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5869197" y="5693365"/>
          <a:ext cx="2337058" cy="1116774"/>
        </p:xfrm>
        <a:graphic>
          <a:graphicData uri="http://schemas.openxmlformats.org/presentationml/2006/ole">
            <p:oleObj spid="_x0000_s898051" name="Equation" r:id="rId4" imgW="355320" imgH="22860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3657162" y="7352131"/>
            <a:ext cx="2382190" cy="114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95913" y="9138498"/>
            <a:ext cx="234204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740916" y="7224534"/>
            <a:ext cx="1871720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1542" y="9138498"/>
            <a:ext cx="315637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65195" y="5872139"/>
            <a:ext cx="348178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Suppose:</a:t>
            </a:r>
            <a:endParaRPr lang="en-US" dirty="0"/>
          </a:p>
        </p:txBody>
      </p:sp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13314413" y="6765321"/>
          <a:ext cx="6921024" cy="1401864"/>
        </p:xfrm>
        <a:graphic>
          <a:graphicData uri="http://schemas.openxmlformats.org/presentationml/2006/ole">
            <p:oleObj spid="_x0000_s898052" name="Equation" r:id="rId5" imgW="1447560" imgH="393480" progId="Equation.DSMT4">
              <p:embed/>
            </p:oleObj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13078273" y="9973733"/>
          <a:ext cx="6007232" cy="1445310"/>
        </p:xfrm>
        <a:graphic>
          <a:graphicData uri="http://schemas.openxmlformats.org/presentationml/2006/ole">
            <p:oleObj spid="_x0000_s898053" name="Equation" r:id="rId6" imgW="1218960" imgH="39348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404989" y="972255"/>
            <a:ext cx="3232971" cy="3062341"/>
            <a:chOff x="15397955" y="589463"/>
            <a:chExt cx="3913597" cy="306234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5397955" y="589463"/>
              <a:ext cx="1701564" cy="6379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5738267" y="1482646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8120457" y="1099853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6929362" y="3141414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630926" y="2248231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5568111" y="2631024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0" idx="6"/>
              <a:endCxn id="23" idx="2"/>
            </p:cNvCxnSpPr>
            <p:nvPr/>
          </p:nvCxnSpPr>
          <p:spPr bwMode="auto">
            <a:xfrm>
              <a:off x="16418893" y="1737841"/>
              <a:ext cx="2212033" cy="7655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22" idx="7"/>
            </p:cNvCxnSpPr>
            <p:nvPr/>
          </p:nvCxnSpPr>
          <p:spPr bwMode="auto">
            <a:xfrm flipV="1">
              <a:off x="17510315" y="2645881"/>
              <a:ext cx="1480737" cy="570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endCxn id="23" idx="3"/>
            </p:cNvCxnSpPr>
            <p:nvPr/>
          </p:nvCxnSpPr>
          <p:spPr bwMode="auto">
            <a:xfrm flipV="1">
              <a:off x="16248738" y="2683878"/>
              <a:ext cx="2481864" cy="3898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21" idx="3"/>
              <a:endCxn id="24" idx="7"/>
            </p:cNvCxnSpPr>
            <p:nvPr/>
          </p:nvCxnSpPr>
          <p:spPr bwMode="auto">
            <a:xfrm flipH="1">
              <a:off x="16149062" y="1535499"/>
              <a:ext cx="2071070" cy="11702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20" idx="6"/>
              <a:endCxn id="21" idx="3"/>
            </p:cNvCxnSpPr>
            <p:nvPr/>
          </p:nvCxnSpPr>
          <p:spPr bwMode="auto">
            <a:xfrm flipV="1">
              <a:off x="16418894" y="1535500"/>
              <a:ext cx="1801239" cy="2023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21" idx="4"/>
              <a:endCxn id="22" idx="7"/>
            </p:cNvCxnSpPr>
            <p:nvPr/>
          </p:nvCxnSpPr>
          <p:spPr bwMode="auto">
            <a:xfrm flipH="1">
              <a:off x="17510314" y="1610244"/>
              <a:ext cx="950457" cy="16059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23" idx="1"/>
              <a:endCxn id="20" idx="7"/>
            </p:cNvCxnSpPr>
            <p:nvPr/>
          </p:nvCxnSpPr>
          <p:spPr bwMode="auto">
            <a:xfrm flipH="1" flipV="1">
              <a:off x="16319219" y="1557390"/>
              <a:ext cx="2411382" cy="7655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23" idx="5"/>
              <a:endCxn id="22" idx="6"/>
            </p:cNvCxnSpPr>
            <p:nvPr/>
          </p:nvCxnSpPr>
          <p:spPr bwMode="auto">
            <a:xfrm flipH="1">
              <a:off x="17609989" y="2683878"/>
              <a:ext cx="1601889" cy="7127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22" idx="1"/>
              <a:endCxn id="20" idx="5"/>
            </p:cNvCxnSpPr>
            <p:nvPr/>
          </p:nvCxnSpPr>
          <p:spPr bwMode="auto">
            <a:xfrm flipH="1" flipV="1">
              <a:off x="16319219" y="1918292"/>
              <a:ext cx="709818" cy="12978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1" name="TextBox 50"/>
          <p:cNvSpPr txBox="1"/>
          <p:nvPr/>
        </p:nvSpPr>
        <p:spPr>
          <a:xfrm>
            <a:off x="13758897" y="8994692"/>
            <a:ext cx="742677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Suppose 1 dimension</a:t>
            </a:r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58897" y="-2763464"/>
            <a:ext cx="9160664" cy="87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13758897" y="-851338"/>
            <a:ext cx="9160664" cy="202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Dynamics in Rate Networks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879744" y="0"/>
            <a:ext cx="5355693" cy="194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F-I curve</a:t>
            </a:r>
          </a:p>
          <a:p>
            <a:r>
              <a:rPr lang="en-US" dirty="0" smtClean="0"/>
              <a:t>  of rate neuron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16105980" y="2120633"/>
            <a:ext cx="4764379" cy="3062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3242301" y="4621408"/>
            <a:ext cx="2871038" cy="107195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Slope 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1106634" y="205353"/>
            <a:ext cx="11124901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>
                <a:solidFill>
                  <a:srgbClr val="FF0000"/>
                </a:solidFill>
              </a:rPr>
              <a:t>Exercise</a:t>
            </a:r>
            <a:r>
              <a:rPr lang="fr-CH" dirty="0">
                <a:solidFill>
                  <a:srgbClr val="FF0000"/>
                </a:solidFill>
              </a:rPr>
              <a:t> 1: </a:t>
            </a:r>
            <a:r>
              <a:rPr lang="fr-CH" dirty="0" err="1" smtClean="0">
                <a:solidFill>
                  <a:srgbClr val="FF0000"/>
                </a:solidFill>
              </a:rPr>
              <a:t>Stability</a:t>
            </a:r>
            <a:r>
              <a:rPr lang="fr-CH" dirty="0" smtClean="0">
                <a:solidFill>
                  <a:srgbClr val="FF0000"/>
                </a:solidFill>
              </a:rPr>
              <a:t> of </a:t>
            </a:r>
            <a:r>
              <a:rPr lang="fr-CH" dirty="0" err="1" smtClean="0">
                <a:solidFill>
                  <a:srgbClr val="FF0000"/>
                </a:solidFill>
              </a:rPr>
              <a:t>fixed</a:t>
            </a:r>
            <a:r>
              <a:rPr lang="fr-CH" dirty="0" smtClean="0">
                <a:solidFill>
                  <a:srgbClr val="FF0000"/>
                </a:solidFill>
              </a:rPr>
              <a:t> point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08" name="Rectangle 29"/>
          <p:cNvSpPr>
            <a:spLocks noChangeArrowheads="1"/>
          </p:cNvSpPr>
          <p:nvPr/>
        </p:nvSpPr>
        <p:spPr bwMode="auto">
          <a:xfrm>
            <a:off x="0" y="1606242"/>
            <a:ext cx="21607463" cy="10546071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217" name="Text Box 48"/>
          <p:cNvSpPr txBox="1">
            <a:spLocks noChangeArrowheads="1"/>
          </p:cNvSpPr>
          <p:nvPr/>
        </p:nvSpPr>
        <p:spPr bwMode="auto">
          <a:xfrm>
            <a:off x="14547526" y="1609057"/>
            <a:ext cx="5674691" cy="22876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i="1" dirty="0"/>
              <a:t>Next lecture:</a:t>
            </a:r>
          </a:p>
          <a:p>
            <a:r>
              <a:rPr lang="en-US" sz="6800" b="1" i="1" dirty="0"/>
              <a:t>  </a:t>
            </a:r>
            <a:r>
              <a:rPr lang="en-US" sz="6800" b="1" i="1" dirty="0" smtClean="0"/>
              <a:t>9h43</a:t>
            </a:r>
            <a:endParaRPr lang="fr-FR" sz="6800" b="1" i="1" dirty="0"/>
          </a:p>
        </p:txBody>
      </p:sp>
      <p:graphicFrame>
        <p:nvGraphicFramePr>
          <p:cNvPr id="37" name="Object 26"/>
          <p:cNvGraphicFramePr>
            <a:graphicFrameLocks noChangeAspect="1"/>
          </p:cNvGraphicFramePr>
          <p:nvPr/>
        </p:nvGraphicFramePr>
        <p:xfrm>
          <a:off x="6235700" y="2212975"/>
          <a:ext cx="7677150" cy="1927225"/>
        </p:xfrm>
        <a:graphic>
          <a:graphicData uri="http://schemas.openxmlformats.org/presentationml/2006/ole">
            <p:oleObj spid="_x0000_s907269" name="Equation" r:id="rId4" imgW="1168200" imgH="393480" progId="Equation.DSMT4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64504" y="4800182"/>
            <a:ext cx="917885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Fixed point with F(0)=0   </a:t>
            </a:r>
            <a:r>
              <a:rPr lang="en-US" i="0" dirty="0" smtClean="0">
                <a:sym typeface="Wingdings" pitchFamily="2" charset="2"/>
              </a:rPr>
              <a:t></a:t>
            </a:r>
            <a:endParaRPr lang="en-US" i="0" dirty="0"/>
          </a:p>
        </p:txBody>
      </p:sp>
      <p:graphicFrame>
        <p:nvGraphicFramePr>
          <p:cNvPr id="39" name="Object 26"/>
          <p:cNvGraphicFramePr>
            <a:graphicFrameLocks noChangeAspect="1"/>
          </p:cNvGraphicFramePr>
          <p:nvPr/>
        </p:nvGraphicFramePr>
        <p:xfrm>
          <a:off x="5868988" y="5816600"/>
          <a:ext cx="2336800" cy="869950"/>
        </p:xfrm>
        <a:graphic>
          <a:graphicData uri="http://schemas.openxmlformats.org/presentationml/2006/ole">
            <p:oleObj spid="_x0000_s907270" name="Equation" r:id="rId5" imgW="355320" imgH="177480" progId="Equation.DSMT4">
              <p:embed/>
            </p:oleObj>
          </a:graphicData>
        </a:graphic>
      </p:graphicFrame>
      <p:cxnSp>
        <p:nvCxnSpPr>
          <p:cNvPr id="40" name="Straight Arrow Connector 39"/>
          <p:cNvCxnSpPr/>
          <p:nvPr/>
        </p:nvCxnSpPr>
        <p:spPr bwMode="auto">
          <a:xfrm flipH="1">
            <a:off x="3657162" y="7352131"/>
            <a:ext cx="2382190" cy="114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740916" y="7224534"/>
            <a:ext cx="1871720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4168800" y="5310572"/>
            <a:ext cx="348178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Suppose:</a:t>
            </a:r>
            <a:endParaRPr lang="en-US" dirty="0"/>
          </a:p>
        </p:txBody>
      </p:sp>
      <p:graphicFrame>
        <p:nvGraphicFramePr>
          <p:cNvPr id="43" name="Object 26"/>
          <p:cNvGraphicFramePr>
            <a:graphicFrameLocks noChangeAspect="1"/>
          </p:cNvGraphicFramePr>
          <p:nvPr/>
        </p:nvGraphicFramePr>
        <p:xfrm>
          <a:off x="13318018" y="6203754"/>
          <a:ext cx="6921024" cy="1401864"/>
        </p:xfrm>
        <a:graphic>
          <a:graphicData uri="http://schemas.openxmlformats.org/presentationml/2006/ole">
            <p:oleObj spid="_x0000_s907271" name="Equation" r:id="rId6" imgW="1447560" imgH="393480" progId="Equation.DSMT4">
              <p:embed/>
            </p:oleObj>
          </a:graphicData>
        </a:graphic>
      </p:graphicFrame>
      <p:graphicFrame>
        <p:nvGraphicFramePr>
          <p:cNvPr id="44" name="Object 26"/>
          <p:cNvGraphicFramePr>
            <a:graphicFrameLocks noChangeAspect="1"/>
          </p:cNvGraphicFramePr>
          <p:nvPr/>
        </p:nvGraphicFramePr>
        <p:xfrm>
          <a:off x="13488176" y="8586369"/>
          <a:ext cx="6007232" cy="1445310"/>
        </p:xfrm>
        <a:graphic>
          <a:graphicData uri="http://schemas.openxmlformats.org/presentationml/2006/ole">
            <p:oleObj spid="_x0000_s907272" name="Equation" r:id="rId7" imgW="1218960" imgH="393480" progId="Equation.DSMT4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4168800" y="7607328"/>
            <a:ext cx="742677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Suppose 1 dimension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06634" y="9238593"/>
            <a:ext cx="79944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Calculate stability, </a:t>
            </a:r>
          </a:p>
          <a:p>
            <a:r>
              <a:rPr lang="en-US" b="1" dirty="0" smtClean="0"/>
              <a:t>    take </a:t>
            </a:r>
            <a:r>
              <a:rPr lang="en-US" b="1" i="1" dirty="0" smtClean="0"/>
              <a:t>w </a:t>
            </a:r>
            <a:r>
              <a:rPr lang="en-US" b="1" dirty="0" smtClean="0"/>
              <a:t>as parameter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5800162" y="2120635"/>
          <a:ext cx="9430757" cy="2112590"/>
        </p:xfrm>
        <a:graphic>
          <a:graphicData uri="http://schemas.openxmlformats.org/presentationml/2006/ole">
            <p:oleObj spid="_x0000_s908290" name="Equation" r:id="rId3" imgW="1434960" imgH="431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504" y="4800182"/>
            <a:ext cx="917885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Fixed point with F(0)=0   </a:t>
            </a:r>
            <a:r>
              <a:rPr lang="en-US" i="0" dirty="0" smtClean="0">
                <a:sym typeface="Wingdings" pitchFamily="2" charset="2"/>
              </a:rPr>
              <a:t></a:t>
            </a:r>
            <a:endParaRPr lang="en-US" i="0" dirty="0"/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5869197" y="5693365"/>
          <a:ext cx="2337058" cy="1116774"/>
        </p:xfrm>
        <a:graphic>
          <a:graphicData uri="http://schemas.openxmlformats.org/presentationml/2006/ole">
            <p:oleObj spid="_x0000_s908291" name="Equation" r:id="rId4" imgW="355320" imgH="22860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3657162" y="7352131"/>
            <a:ext cx="2382190" cy="114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95913" y="9138498"/>
            <a:ext cx="234204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740916" y="7224534"/>
            <a:ext cx="1871720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1542" y="9138498"/>
            <a:ext cx="315637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47172" y="5310572"/>
            <a:ext cx="348178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Suppose:</a:t>
            </a:r>
            <a:endParaRPr lang="en-US" dirty="0"/>
          </a:p>
        </p:txBody>
      </p:sp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13696390" y="6203754"/>
          <a:ext cx="6921024" cy="1401864"/>
        </p:xfrm>
        <a:graphic>
          <a:graphicData uri="http://schemas.openxmlformats.org/presentationml/2006/ole">
            <p:oleObj spid="_x0000_s908292" name="Equation" r:id="rId5" imgW="1447560" imgH="393480" progId="Equation.DSMT4">
              <p:embed/>
            </p:oleObj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13866548" y="8586369"/>
          <a:ext cx="6007232" cy="1445310"/>
        </p:xfrm>
        <a:graphic>
          <a:graphicData uri="http://schemas.openxmlformats.org/presentationml/2006/ole">
            <p:oleObj spid="_x0000_s908293" name="Equation" r:id="rId6" imgW="1218960" imgH="393480" progId="Equation.DSMT4">
              <p:embed/>
            </p:oleObj>
          </a:graphicData>
        </a:graphic>
      </p:graphicFrame>
      <p:grpSp>
        <p:nvGrpSpPr>
          <p:cNvPr id="4" name="Group 17"/>
          <p:cNvGrpSpPr/>
          <p:nvPr/>
        </p:nvGrpSpPr>
        <p:grpSpPr>
          <a:xfrm>
            <a:off x="2560493" y="9851607"/>
            <a:ext cx="8011560" cy="969501"/>
            <a:chOff x="971600" y="6093294"/>
            <a:chExt cx="3390389" cy="547125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6093296"/>
              <a:ext cx="654085" cy="54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w&lt;1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7904" y="6093294"/>
              <a:ext cx="654085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w&gt;1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15397955" y="589463"/>
            <a:ext cx="3232971" cy="3062341"/>
            <a:chOff x="15397955" y="589463"/>
            <a:chExt cx="3913597" cy="306234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5397955" y="589463"/>
              <a:ext cx="1701564" cy="6379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5738267" y="1482646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8120457" y="1099853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6929362" y="3141414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630926" y="2248231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5568111" y="2631024"/>
              <a:ext cx="680626" cy="51039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0" idx="6"/>
              <a:endCxn id="23" idx="2"/>
            </p:cNvCxnSpPr>
            <p:nvPr/>
          </p:nvCxnSpPr>
          <p:spPr bwMode="auto">
            <a:xfrm>
              <a:off x="16418893" y="1737841"/>
              <a:ext cx="2212033" cy="7655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22" idx="7"/>
            </p:cNvCxnSpPr>
            <p:nvPr/>
          </p:nvCxnSpPr>
          <p:spPr bwMode="auto">
            <a:xfrm flipV="1">
              <a:off x="17510315" y="2645881"/>
              <a:ext cx="1480737" cy="570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endCxn id="23" idx="3"/>
            </p:cNvCxnSpPr>
            <p:nvPr/>
          </p:nvCxnSpPr>
          <p:spPr bwMode="auto">
            <a:xfrm flipV="1">
              <a:off x="16248738" y="2683878"/>
              <a:ext cx="2481864" cy="3898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21" idx="3"/>
              <a:endCxn id="24" idx="7"/>
            </p:cNvCxnSpPr>
            <p:nvPr/>
          </p:nvCxnSpPr>
          <p:spPr bwMode="auto">
            <a:xfrm flipH="1">
              <a:off x="16149062" y="1535499"/>
              <a:ext cx="2071070" cy="11702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20" idx="6"/>
              <a:endCxn id="21" idx="3"/>
            </p:cNvCxnSpPr>
            <p:nvPr/>
          </p:nvCxnSpPr>
          <p:spPr bwMode="auto">
            <a:xfrm flipV="1">
              <a:off x="16418894" y="1535500"/>
              <a:ext cx="1801239" cy="2023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21" idx="4"/>
              <a:endCxn id="22" idx="7"/>
            </p:cNvCxnSpPr>
            <p:nvPr/>
          </p:nvCxnSpPr>
          <p:spPr bwMode="auto">
            <a:xfrm flipH="1">
              <a:off x="17510314" y="1610244"/>
              <a:ext cx="950457" cy="16059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23" idx="1"/>
              <a:endCxn id="20" idx="7"/>
            </p:cNvCxnSpPr>
            <p:nvPr/>
          </p:nvCxnSpPr>
          <p:spPr bwMode="auto">
            <a:xfrm flipH="1" flipV="1">
              <a:off x="16319219" y="1557390"/>
              <a:ext cx="2411382" cy="7655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23" idx="5"/>
              <a:endCxn id="22" idx="6"/>
            </p:cNvCxnSpPr>
            <p:nvPr/>
          </p:nvCxnSpPr>
          <p:spPr bwMode="auto">
            <a:xfrm flipH="1">
              <a:off x="17609989" y="2683878"/>
              <a:ext cx="1601889" cy="7127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22" idx="1"/>
              <a:endCxn id="20" idx="5"/>
            </p:cNvCxnSpPr>
            <p:nvPr/>
          </p:nvCxnSpPr>
          <p:spPr bwMode="auto">
            <a:xfrm flipH="1" flipV="1">
              <a:off x="16319219" y="1918292"/>
              <a:ext cx="709818" cy="12978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1" name="TextBox 50"/>
          <p:cNvSpPr txBox="1"/>
          <p:nvPr/>
        </p:nvSpPr>
        <p:spPr>
          <a:xfrm>
            <a:off x="14547172" y="7607328"/>
            <a:ext cx="742677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Suppose 1 dimension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Dynamics in Rate Networks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180" y="1722551"/>
            <a:ext cx="5633017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Blackboard:</a:t>
            </a:r>
          </a:p>
          <a:p>
            <a:r>
              <a:rPr lang="en-US" dirty="0" smtClean="0"/>
              <a:t>Two dimensions!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5358728" y="2120635"/>
          <a:ext cx="9430757" cy="2112590"/>
        </p:xfrm>
        <a:graphic>
          <a:graphicData uri="http://schemas.openxmlformats.org/presentationml/2006/ole">
            <p:oleObj spid="_x0000_s899074" name="Equation" r:id="rId3" imgW="1434960" imgH="431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504" y="4800182"/>
            <a:ext cx="417267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Fixed point:</a:t>
            </a:r>
            <a:endParaRPr lang="en-US" dirty="0"/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5869197" y="5693365"/>
          <a:ext cx="2337058" cy="1116774"/>
        </p:xfrm>
        <a:graphic>
          <a:graphicData uri="http://schemas.openxmlformats.org/presentationml/2006/ole">
            <p:oleObj spid="_x0000_s899075" name="Equation" r:id="rId4" imgW="355320" imgH="22860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3657162" y="7352131"/>
            <a:ext cx="2382190" cy="114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95913" y="9138498"/>
            <a:ext cx="234204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740916" y="7224534"/>
            <a:ext cx="1871720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1542" y="9138498"/>
            <a:ext cx="315637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64984" y="8117717"/>
            <a:ext cx="8564905" cy="458061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Chaotic dynamics: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Sompolinksy</a:t>
            </a:r>
            <a:r>
              <a:rPr lang="en-US" dirty="0" smtClean="0"/>
              <a:t> et al. 1988</a:t>
            </a:r>
          </a:p>
          <a:p>
            <a:r>
              <a:rPr lang="en-US" dirty="0" smtClean="0"/>
              <a:t>  (and many others:</a:t>
            </a:r>
          </a:p>
          <a:p>
            <a:r>
              <a:rPr lang="en-US" dirty="0" err="1" smtClean="0"/>
              <a:t>Amari</a:t>
            </a:r>
            <a:r>
              <a:rPr lang="en-US" dirty="0" smtClean="0"/>
              <a:t>, ... </a:t>
            </a:r>
          </a:p>
          <a:p>
            <a:endParaRPr lang="en-US" dirty="0"/>
          </a:p>
        </p:txBody>
      </p:sp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13695983" y="6202744"/>
          <a:ext cx="6921139" cy="1403704"/>
        </p:xfrm>
        <a:graphic>
          <a:graphicData uri="http://schemas.openxmlformats.org/presentationml/2006/ole">
            <p:oleObj spid="_x0000_s899076" name="Equation" r:id="rId5" imgW="1447560" imgH="39348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 flipH="1" flipV="1">
            <a:off x="13356078" y="3779401"/>
            <a:ext cx="510469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3185921" y="4289792"/>
            <a:ext cx="7874011" cy="1949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Random,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10 percent connectivity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589049" y="1865439"/>
            <a:ext cx="680626" cy="51039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8971239" y="1482646"/>
            <a:ext cx="680626" cy="51039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780144" y="3524206"/>
            <a:ext cx="680626" cy="51039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481708" y="2631024"/>
            <a:ext cx="680626" cy="51039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6418893" y="3013816"/>
            <a:ext cx="680626" cy="51039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21" idx="6"/>
            <a:endCxn id="24" idx="2"/>
          </p:cNvCxnSpPr>
          <p:nvPr/>
        </p:nvCxnSpPr>
        <p:spPr bwMode="auto">
          <a:xfrm>
            <a:off x="17269675" y="2120634"/>
            <a:ext cx="2212033" cy="765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3" idx="7"/>
          </p:cNvCxnSpPr>
          <p:nvPr/>
        </p:nvCxnSpPr>
        <p:spPr bwMode="auto">
          <a:xfrm flipV="1">
            <a:off x="18361097" y="3028673"/>
            <a:ext cx="1480737" cy="570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endCxn id="24" idx="3"/>
          </p:cNvCxnSpPr>
          <p:nvPr/>
        </p:nvCxnSpPr>
        <p:spPr bwMode="auto">
          <a:xfrm flipV="1">
            <a:off x="17099520" y="3066670"/>
            <a:ext cx="2481864" cy="389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2" idx="3"/>
            <a:endCxn id="25" idx="7"/>
          </p:cNvCxnSpPr>
          <p:nvPr/>
        </p:nvCxnSpPr>
        <p:spPr bwMode="auto">
          <a:xfrm flipH="1">
            <a:off x="16999844" y="1918292"/>
            <a:ext cx="2071070" cy="1170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6"/>
            <a:endCxn id="22" idx="3"/>
          </p:cNvCxnSpPr>
          <p:nvPr/>
        </p:nvCxnSpPr>
        <p:spPr bwMode="auto">
          <a:xfrm flipV="1">
            <a:off x="17269676" y="1918293"/>
            <a:ext cx="1801239" cy="202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2" idx="4"/>
            <a:endCxn id="23" idx="7"/>
          </p:cNvCxnSpPr>
          <p:nvPr/>
        </p:nvCxnSpPr>
        <p:spPr bwMode="auto">
          <a:xfrm flipH="1">
            <a:off x="18361096" y="1993037"/>
            <a:ext cx="950457" cy="1605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4" idx="1"/>
            <a:endCxn id="21" idx="7"/>
          </p:cNvCxnSpPr>
          <p:nvPr/>
        </p:nvCxnSpPr>
        <p:spPr bwMode="auto">
          <a:xfrm flipH="1" flipV="1">
            <a:off x="17170001" y="1940183"/>
            <a:ext cx="2411382" cy="765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4" idx="5"/>
            <a:endCxn id="23" idx="6"/>
          </p:cNvCxnSpPr>
          <p:nvPr/>
        </p:nvCxnSpPr>
        <p:spPr bwMode="auto">
          <a:xfrm flipH="1">
            <a:off x="18460771" y="3066670"/>
            <a:ext cx="1601889" cy="712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3" idx="1"/>
            <a:endCxn id="21" idx="5"/>
          </p:cNvCxnSpPr>
          <p:nvPr/>
        </p:nvCxnSpPr>
        <p:spPr bwMode="auto">
          <a:xfrm flipH="1" flipV="1">
            <a:off x="17170001" y="2301084"/>
            <a:ext cx="709818" cy="12978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1147897" y="10157872"/>
          <a:ext cx="4010136" cy="993001"/>
        </p:xfrm>
        <a:graphic>
          <a:graphicData uri="http://schemas.openxmlformats.org/presentationml/2006/ole">
            <p:oleObj spid="_x0000_s899077" name="Equation" r:id="rId6" imgW="609480" imgH="203040" progId="Equation.DSMT4">
              <p:embed/>
            </p:oleObj>
          </a:graphicData>
        </a:graphic>
      </p:graphicFrame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7528852" y="10031284"/>
          <a:ext cx="4092662" cy="993002"/>
        </p:xfrm>
        <a:graphic>
          <a:graphicData uri="http://schemas.openxmlformats.org/presentationml/2006/ole">
            <p:oleObj spid="_x0000_s899078" name="Equation" r:id="rId7" imgW="622080" imgH="203040" progId="Equation.DSMT4">
              <p:embed/>
            </p:oleObj>
          </a:graphicData>
        </a:graphic>
      </p:graphicFrame>
      <p:sp>
        <p:nvSpPr>
          <p:cNvPr id="36" name="Rounded Rectangle 35"/>
          <p:cNvSpPr/>
          <p:nvPr/>
        </p:nvSpPr>
        <p:spPr bwMode="auto">
          <a:xfrm>
            <a:off x="7060291" y="7734924"/>
            <a:ext cx="13782669" cy="421071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Dynamics in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RANDOM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Rate Networks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8510" y="3779402"/>
            <a:ext cx="6558456" cy="562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04817" y="9648888"/>
            <a:ext cx="9946693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Rajan</a:t>
            </a:r>
            <a:r>
              <a:rPr lang="en-US" sz="4800" i="1" dirty="0" smtClean="0"/>
              <a:t> and Abbott, 2006</a:t>
            </a:r>
          </a:p>
          <a:p>
            <a:r>
              <a:rPr lang="en-US" sz="4800" i="1" dirty="0" smtClean="0"/>
              <a:t>Image: </a:t>
            </a:r>
            <a:r>
              <a:rPr lang="en-US" sz="4800" i="1" dirty="0" err="1" smtClean="0"/>
              <a:t>Ostojic</a:t>
            </a:r>
            <a:r>
              <a:rPr lang="en-US" sz="4800" i="1" dirty="0" smtClean="0"/>
              <a:t>, </a:t>
            </a:r>
            <a:r>
              <a:rPr lang="en-US" sz="4800" i="1" dirty="0" err="1" smtClean="0"/>
              <a:t>Nat.Neurosci</a:t>
            </a:r>
            <a:r>
              <a:rPr lang="en-US" sz="4800" i="1" dirty="0" smtClean="0"/>
              <a:t>, 2014</a:t>
            </a:r>
            <a:endParaRPr lang="en-US" sz="4800" i="1" dirty="0"/>
          </a:p>
        </p:txBody>
      </p:sp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443787" y="1482725"/>
          <a:ext cx="12101513" cy="2112963"/>
        </p:xfrm>
        <a:graphic>
          <a:graphicData uri="http://schemas.openxmlformats.org/presentationml/2006/ole">
            <p:oleObj spid="_x0000_s900098" name="Equation" r:id="rId4" imgW="1841400" imgH="431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028" y="334268"/>
            <a:ext cx="11366954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Unstable dynamics and Chaos</a:t>
            </a:r>
            <a:endParaRPr lang="en-US" sz="5900" b="1" dirty="0"/>
          </a:p>
        </p:txBody>
      </p:sp>
      <p:pic>
        <p:nvPicPr>
          <p:cNvPr id="1163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75452" y="2886219"/>
            <a:ext cx="8147814" cy="65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654515" y="9648888"/>
            <a:ext cx="8787723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Image: </a:t>
            </a:r>
          </a:p>
          <a:p>
            <a:r>
              <a:rPr lang="en-US" sz="4800" i="1" dirty="0" err="1" smtClean="0"/>
              <a:t>Hennequin</a:t>
            </a:r>
            <a:r>
              <a:rPr lang="en-US" sz="4800" i="1" dirty="0" smtClean="0"/>
              <a:t> et al. Neuron, 2014</a:t>
            </a:r>
            <a:endParaRPr lang="en-US" sz="48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8519" y="0"/>
            <a:ext cx="7264619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719978" y="3651804"/>
            <a:ext cx="14887485" cy="29347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356078" y="3651804"/>
            <a:ext cx="8251385" cy="6379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60291" y="4034596"/>
            <a:ext cx="13442356" cy="229675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3576" y="4034597"/>
            <a:ext cx="234204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chaos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223673" y="1324304"/>
            <a:ext cx="1430842" cy="21427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2951" y="10159278"/>
            <a:ext cx="1173564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Ostojic</a:t>
            </a:r>
            <a:r>
              <a:rPr lang="en-US" dirty="0" smtClean="0"/>
              <a:t>, </a:t>
            </a:r>
            <a:r>
              <a:rPr lang="en-US" dirty="0" err="1" smtClean="0"/>
              <a:t>Nat.Neurosci</a:t>
            </a:r>
            <a:r>
              <a:rPr lang="en-US" dirty="0" smtClean="0"/>
              <a:t>, 2014</a:t>
            </a:r>
            <a:endParaRPr lang="en-US" dirty="0"/>
          </a:p>
        </p:txBody>
      </p:sp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2806261" y="1482647"/>
          <a:ext cx="11659613" cy="2174475"/>
        </p:xfrm>
        <a:graphic>
          <a:graphicData uri="http://schemas.openxmlformats.org/presentationml/2006/ole">
            <p:oleObj spid="_x0000_s901122" name="Equation" r:id="rId3" imgW="1981080" imgH="44424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 flipV="1">
            <a:off x="13866547" y="3013816"/>
            <a:ext cx="3232972" cy="114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465874" y="4162194"/>
            <a:ext cx="6570769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Firing times: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Threshold crossing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5287" y="3779402"/>
            <a:ext cx="6803499" cy="562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Dynamics in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Random SPIKING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Networks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1355049"/>
            <a:ext cx="15607860" cy="99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93174" y="8135007"/>
            <a:ext cx="6314289" cy="18567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i="1" dirty="0" err="1" smtClean="0"/>
              <a:t>Ostojic</a:t>
            </a:r>
            <a:r>
              <a:rPr lang="en-US" sz="5400" i="1" dirty="0" smtClean="0"/>
              <a:t>, </a:t>
            </a:r>
          </a:p>
          <a:p>
            <a:r>
              <a:rPr lang="en-US" sz="5400" i="1" dirty="0" err="1" smtClean="0"/>
              <a:t>Nat.Neurosci</a:t>
            </a:r>
            <a:r>
              <a:rPr lang="en-US" sz="5400" i="1" dirty="0" smtClean="0"/>
              <a:t>, 2014</a:t>
            </a:r>
            <a:endParaRPr lang="en-US" sz="54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Stationary activity: two different regimes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3174" y="1923393"/>
            <a:ext cx="6250429" cy="378565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Switching/bursts </a:t>
            </a:r>
            <a:r>
              <a:rPr lang="en-US" sz="4800" dirty="0" smtClean="0">
                <a:sym typeface="Wingdings" pitchFamily="2" charset="2"/>
              </a:rPr>
              <a:t></a:t>
            </a:r>
            <a:endParaRPr lang="en-US" sz="4800" dirty="0" smtClean="0"/>
          </a:p>
          <a:p>
            <a:r>
              <a:rPr lang="en-US" sz="4800" dirty="0" smtClean="0"/>
              <a:t> long autocorrelations:</a:t>
            </a:r>
          </a:p>
          <a:p>
            <a:r>
              <a:rPr lang="en-US" sz="4800" dirty="0" smtClean="0"/>
              <a:t>Rate chaos</a:t>
            </a:r>
          </a:p>
          <a:p>
            <a:endParaRPr lang="en-US" sz="4800" dirty="0" smtClean="0"/>
          </a:p>
          <a:p>
            <a:endParaRPr lang="en-US" sz="4800" dirty="0"/>
          </a:p>
        </p:txBody>
      </p:sp>
      <p:graphicFrame>
        <p:nvGraphicFramePr>
          <p:cNvPr id="1036314" name="Object 2"/>
          <p:cNvGraphicFramePr>
            <a:graphicFrameLocks noChangeAspect="1"/>
          </p:cNvGraphicFramePr>
          <p:nvPr/>
        </p:nvGraphicFramePr>
        <p:xfrm>
          <a:off x="16011362" y="4292764"/>
          <a:ext cx="3569410" cy="992187"/>
        </p:xfrm>
        <a:graphic>
          <a:graphicData uri="http://schemas.openxmlformats.org/presentationml/2006/ole">
            <p:oleObj spid="_x0000_s911362" name="Equation" r:id="rId4" imgW="622080" imgH="203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9900" y="3183789"/>
            <a:ext cx="6319359" cy="156966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Stable rate fixed point,</a:t>
            </a:r>
          </a:p>
          <a:p>
            <a:r>
              <a:rPr lang="en-US" sz="4800" dirty="0" smtClean="0"/>
              <a:t>microscopic chaos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6224" y="2631024"/>
            <a:ext cx="17144176" cy="8366262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>
              <a:buFontTx/>
              <a:buChar char="-"/>
            </a:pPr>
            <a:r>
              <a:rPr lang="en-US" sz="5900" dirty="0" smtClean="0"/>
              <a:t>Long transients</a:t>
            </a:r>
          </a:p>
          <a:p>
            <a:endParaRPr lang="en-US" sz="5900" dirty="0" smtClean="0"/>
          </a:p>
          <a:p>
            <a:r>
              <a:rPr lang="en-US" sz="5900" dirty="0" smtClean="0"/>
              <a:t>-Reliable (non-chaotic)</a:t>
            </a:r>
          </a:p>
          <a:p>
            <a:endParaRPr lang="en-US" sz="5900" dirty="0" smtClean="0"/>
          </a:p>
          <a:p>
            <a:r>
              <a:rPr lang="en-US" sz="5900" dirty="0" smtClean="0"/>
              <a:t>-Rich dynamics (non-trivial)</a:t>
            </a:r>
          </a:p>
          <a:p>
            <a:endParaRPr lang="en-US" sz="5900" dirty="0" smtClean="0"/>
          </a:p>
          <a:p>
            <a:r>
              <a:rPr lang="en-US" sz="5900" dirty="0" smtClean="0"/>
              <a:t>-Compatible with neural data (excitation/inhibition)</a:t>
            </a:r>
          </a:p>
          <a:p>
            <a:endParaRPr lang="en-US" sz="5900" dirty="0" smtClean="0"/>
          </a:p>
          <a:p>
            <a:r>
              <a:rPr lang="en-US" sz="5900" dirty="0" smtClean="0"/>
              <a:t>-Plausible plasticity rules</a:t>
            </a:r>
            <a:endParaRPr lang="en-US" sz="5900" dirty="0"/>
          </a:p>
        </p:txBody>
      </p:sp>
      <p:pic>
        <p:nvPicPr>
          <p:cNvPr id="129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8965" y="2120634"/>
            <a:ext cx="6431731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11994826" y="1865439"/>
            <a:ext cx="9612637" cy="7655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761730" y="5948559"/>
            <a:ext cx="9612637" cy="7655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Rich neuronal dynamics:  a wish list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1" name="Lightning Bolt 10"/>
          <p:cNvSpPr/>
          <p:nvPr/>
        </p:nvSpPr>
        <p:spPr bwMode="auto">
          <a:xfrm>
            <a:off x="1274973" y="2631024"/>
            <a:ext cx="1191095" cy="4338315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0604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Brain dynamics is complex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</a:t>
            </a:r>
            <a:r>
              <a:rPr lang="en-US"/>
              <a:t>km </a:t>
            </a:r>
            <a:r>
              <a:rPr lang="en-US" smtClean="0"/>
              <a:t>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The brain is complex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14 – Dynamics and Plasticity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Reservoir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Complex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Computing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rich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dynamics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stationary</a:t>
            </a:r>
            <a:r>
              <a:rPr lang="fr-CH" sz="4400" dirty="0" smtClean="0">
                <a:latin typeface="Arial Narrow" pitchFamily="34" charset="0"/>
              </a:rPr>
              <a:t> state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 chaos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optimized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circuits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application to </a:t>
            </a:r>
            <a:r>
              <a:rPr lang="fr-CH" sz="4400" dirty="0" err="1" smtClean="0">
                <a:latin typeface="Arial Narrow" pitchFamily="34" charset="0"/>
              </a:rPr>
              <a:t>motor</a:t>
            </a:r>
            <a:r>
              <a:rPr lang="fr-CH" sz="4400" dirty="0" smtClean="0">
                <a:latin typeface="Arial Narrow" pitchFamily="34" charset="0"/>
              </a:rPr>
              <a:t> data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Synaptic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plasticity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Hebbian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Reward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modulated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14.5. 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Helping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Humans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oscillations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deep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stimulation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14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Dynamics and Plasticity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3074" y="5391806"/>
            <a:ext cx="10265694" cy="16803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968" y="2144812"/>
            <a:ext cx="12924795" cy="53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57246" y="9651835"/>
            <a:ext cx="8787723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Image: </a:t>
            </a:r>
          </a:p>
          <a:p>
            <a:r>
              <a:rPr lang="en-US" sz="4800" i="1" dirty="0" err="1" smtClean="0"/>
              <a:t>Hennequin</a:t>
            </a:r>
            <a:r>
              <a:rPr lang="en-US" sz="4800" i="1" dirty="0" smtClean="0"/>
              <a:t> et al. Neuron, 2014</a:t>
            </a:r>
            <a:endParaRPr lang="en-US" sz="4800" i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753418" y="4930726"/>
            <a:ext cx="0" cy="38279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3751814" y="4930726"/>
            <a:ext cx="0" cy="38279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753418" y="5441116"/>
            <a:ext cx="0" cy="3572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5923197" y="9095470"/>
          <a:ext cx="3441520" cy="993001"/>
        </p:xfrm>
        <a:graphic>
          <a:graphicData uri="http://schemas.openxmlformats.org/presentationml/2006/ole">
            <p:oleObj spid="_x0000_s902146" name="Equation" r:id="rId4" imgW="622080" imgH="203040" progId="Equation.DSMT4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3779062" y="5522740"/>
            <a:ext cx="0" cy="3572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13368579" y="9155334"/>
          <a:ext cx="4092662" cy="993001"/>
        </p:xfrm>
        <a:graphic>
          <a:graphicData uri="http://schemas.openxmlformats.org/presentationml/2006/ole">
            <p:oleObj spid="_x0000_s902147" name="Equation" r:id="rId5" imgW="622080" imgH="203040" progId="Equation.DSMT4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10317710" y="4930726"/>
            <a:ext cx="10209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13779062" y="4930726"/>
            <a:ext cx="10209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Plasticity-optimized circuit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14" y="1539214"/>
            <a:ext cx="13707234" cy="102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74973" y="334269"/>
            <a:ext cx="19503797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Optimal control of transient dynamics in balanced networks</a:t>
            </a:r>
          </a:p>
          <a:p>
            <a:r>
              <a:rPr lang="en-US" dirty="0" smtClean="0"/>
              <a:t>supports generation of complex movements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05297" y="7407532"/>
            <a:ext cx="8079195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err="1" smtClean="0"/>
              <a:t>Hennequin</a:t>
            </a:r>
            <a:r>
              <a:rPr lang="en-US" b="1" dirty="0" smtClean="0"/>
              <a:t> et al. 2014,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622" y="1611871"/>
            <a:ext cx="18006219" cy="892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53206" y="1"/>
            <a:ext cx="19314642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b="1" dirty="0" smtClean="0"/>
              <a:t>Random  stability-optimized circuit </a:t>
            </a:r>
            <a:r>
              <a:rPr lang="en-US" sz="6800" b="1" dirty="0" smtClean="0"/>
              <a:t>(SOC)</a:t>
            </a:r>
            <a:endParaRPr lang="en-US" sz="6800" b="1" dirty="0"/>
          </a:p>
        </p:txBody>
      </p:sp>
      <p:grpSp>
        <p:nvGrpSpPr>
          <p:cNvPr id="2" name="Group 5"/>
          <p:cNvGrpSpPr/>
          <p:nvPr/>
        </p:nvGrpSpPr>
        <p:grpSpPr>
          <a:xfrm>
            <a:off x="2466067" y="6076156"/>
            <a:ext cx="18206736" cy="5756745"/>
            <a:chOff x="1043608" y="3429000"/>
            <a:chExt cx="7704856" cy="3248744"/>
          </a:xfrm>
        </p:grpSpPr>
        <p:sp>
          <p:nvSpPr>
            <p:cNvPr id="4" name="Rectangle 3"/>
            <p:cNvSpPr/>
            <p:nvPr/>
          </p:nvSpPr>
          <p:spPr bwMode="auto">
            <a:xfrm>
              <a:off x="2483768" y="3429000"/>
              <a:ext cx="6264696" cy="30243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43608" y="5085184"/>
              <a:ext cx="5192960" cy="1592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14377016" y="2503426"/>
            <a:ext cx="1531408" cy="510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908424" y="4289791"/>
            <a:ext cx="1531408" cy="382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439831" y="972256"/>
            <a:ext cx="0" cy="14035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37788" y="-1411001"/>
            <a:ext cx="17269675" cy="26384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4464" y="9010899"/>
            <a:ext cx="4414731" cy="1949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Random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 connectivity</a:t>
            </a:r>
            <a:endParaRPr lang="en-US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622" y="1611871"/>
            <a:ext cx="18006219" cy="892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>
            <a:off x="2466067" y="6076156"/>
            <a:ext cx="18206736" cy="5756745"/>
            <a:chOff x="1043608" y="3429000"/>
            <a:chExt cx="7704856" cy="3248744"/>
          </a:xfrm>
        </p:grpSpPr>
        <p:sp>
          <p:nvSpPr>
            <p:cNvPr id="4" name="Rectangle 3"/>
            <p:cNvSpPr/>
            <p:nvPr/>
          </p:nvSpPr>
          <p:spPr bwMode="auto">
            <a:xfrm>
              <a:off x="2483768" y="3429000"/>
              <a:ext cx="6264696" cy="30243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43608" y="5085184"/>
              <a:ext cx="5192960" cy="1592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14377016" y="2503426"/>
            <a:ext cx="1531408" cy="510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908424" y="4289791"/>
            <a:ext cx="1531408" cy="382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439831" y="972256"/>
            <a:ext cx="0" cy="14035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37788" y="-1411001"/>
            <a:ext cx="17269675" cy="26384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5313" y="5004199"/>
            <a:ext cx="3154770" cy="1071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Random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 Plasticity-optimized circuit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402" y="1687821"/>
            <a:ext cx="9160664" cy="87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5287" y="1865440"/>
            <a:ext cx="4514117" cy="291861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study</a:t>
            </a:r>
          </a:p>
          <a:p>
            <a:r>
              <a:rPr lang="en-US" sz="5900" dirty="0" smtClean="0"/>
              <a:t>duration</a:t>
            </a:r>
          </a:p>
          <a:p>
            <a:r>
              <a:rPr lang="en-US" sz="5900" dirty="0" smtClean="0"/>
              <a:t>of transients</a:t>
            </a:r>
            <a:endParaRPr lang="en-US" sz="5900" dirty="0"/>
          </a:p>
        </p:txBody>
      </p:sp>
      <p:sp>
        <p:nvSpPr>
          <p:cNvPr id="5" name="TextBox 4"/>
          <p:cNvSpPr txBox="1"/>
          <p:nvPr/>
        </p:nvSpPr>
        <p:spPr>
          <a:xfrm>
            <a:off x="14547172" y="6841742"/>
            <a:ext cx="5355693" cy="194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F-I curve</a:t>
            </a:r>
          </a:p>
          <a:p>
            <a:r>
              <a:rPr lang="en-US" dirty="0" smtClean="0"/>
              <a:t>  of rate neuron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8932011" y="6331352"/>
            <a:ext cx="4764379" cy="3062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696391" y="5820962"/>
            <a:ext cx="6979535" cy="107195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slope 1/linear theory</a:t>
            </a:r>
            <a:endParaRPr lang="en-US" i="0" dirty="0"/>
          </a:p>
        </p:txBody>
      </p:sp>
      <p:sp>
        <p:nvSpPr>
          <p:cNvPr id="9" name="TextBox 8"/>
          <p:cNvSpPr txBox="1"/>
          <p:nvPr/>
        </p:nvSpPr>
        <p:spPr>
          <a:xfrm>
            <a:off x="10803732" y="1482647"/>
            <a:ext cx="6979535" cy="107195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slope 1/linear theory</a:t>
            </a:r>
            <a:endParaRPr lang="en-US" i="0" dirty="0"/>
          </a:p>
        </p:txBody>
      </p:sp>
      <p:grpSp>
        <p:nvGrpSpPr>
          <p:cNvPr id="6" name="Group 13"/>
          <p:cNvGrpSpPr/>
          <p:nvPr/>
        </p:nvGrpSpPr>
        <p:grpSpPr>
          <a:xfrm>
            <a:off x="0" y="5055378"/>
            <a:ext cx="8591698" cy="3799744"/>
            <a:chOff x="0" y="2852936"/>
            <a:chExt cx="3635896" cy="2144336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1835696" y="2852936"/>
              <a:ext cx="180020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0" y="3573016"/>
              <a:ext cx="2857431" cy="1424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100" dirty="0" smtClean="0"/>
                <a:t>a</a:t>
              </a:r>
              <a:r>
                <a:rPr lang="en-US" i="0" dirty="0" smtClean="0"/>
                <a:t>1= slowest</a:t>
              </a:r>
            </a:p>
            <a:p>
              <a:r>
                <a:rPr lang="en-US" i="0" dirty="0" smtClean="0"/>
                <a:t>      = most amplified</a:t>
              </a:r>
              <a:endParaRPr lang="en-US" i="0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0" y="1099853"/>
            <a:ext cx="21607463" cy="4593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 Plasticity-optimized circuit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997" y="2582367"/>
            <a:ext cx="13639711" cy="698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16851" y="1737842"/>
            <a:ext cx="6979535" cy="107195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slope 1/linear theory</a:t>
            </a:r>
            <a:endParaRPr lang="en-US" i="0" dirty="0"/>
          </a:p>
        </p:txBody>
      </p:sp>
      <p:sp>
        <p:nvSpPr>
          <p:cNvPr id="7" name="TextBox 6"/>
          <p:cNvSpPr txBox="1"/>
          <p:nvPr/>
        </p:nvSpPr>
        <p:spPr>
          <a:xfrm>
            <a:off x="12335139" y="1099854"/>
            <a:ext cx="5355693" cy="194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F-I curve</a:t>
            </a:r>
          </a:p>
          <a:p>
            <a:r>
              <a:rPr lang="en-US" dirty="0" smtClean="0"/>
              <a:t>  of rate neuron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123106" y="1099853"/>
            <a:ext cx="12591574" cy="9059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0" y="5820963"/>
            <a:ext cx="9442480" cy="3847587"/>
            <a:chOff x="0" y="2852936"/>
            <a:chExt cx="3635896" cy="2092861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1835696" y="2852936"/>
              <a:ext cx="180020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0" y="3573016"/>
              <a:ext cx="2599972" cy="13727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100" dirty="0" smtClean="0"/>
                <a:t>a</a:t>
              </a:r>
              <a:r>
                <a:rPr lang="en-US" i="0" dirty="0" smtClean="0"/>
                <a:t>1= slowest</a:t>
              </a:r>
            </a:p>
            <a:p>
              <a:r>
                <a:rPr lang="en-US" i="0" dirty="0" smtClean="0"/>
                <a:t>      = most amplified</a:t>
              </a:r>
              <a:endParaRPr lang="en-US" i="0" dirty="0"/>
            </a:p>
          </p:txBody>
        </p:sp>
      </p:grp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V="1">
            <a:off x="3376085" y="3524206"/>
            <a:ext cx="4534988" cy="3620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 Plasticity-optimized circuit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972" y="1539214"/>
            <a:ext cx="12251263" cy="102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74973" y="18959"/>
            <a:ext cx="19503797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Optimal control of transient dynamics in balanced networks</a:t>
            </a:r>
          </a:p>
          <a:p>
            <a:r>
              <a:rPr lang="en-US" dirty="0" smtClean="0"/>
              <a:t>supports generation of complex movements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26235" y="8117718"/>
            <a:ext cx="5923156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err="1" smtClean="0"/>
              <a:t>Hennequin</a:t>
            </a:r>
            <a:r>
              <a:rPr lang="en-US" i="1" dirty="0" smtClean="0"/>
              <a:t> et al. </a:t>
            </a:r>
          </a:p>
          <a:p>
            <a:r>
              <a:rPr lang="en-US" i="1" dirty="0" smtClean="0"/>
              <a:t>NEURON 2014,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438" y="1409332"/>
            <a:ext cx="14742592" cy="933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5287" y="10797265"/>
            <a:ext cx="9084278" cy="102579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i="1" dirty="0" err="1" smtClean="0"/>
              <a:t>Churchland</a:t>
            </a:r>
            <a:r>
              <a:rPr lang="en-US" sz="5400" i="1" dirty="0" smtClean="0"/>
              <a:t> et al. 2010/2012</a:t>
            </a:r>
            <a:endParaRPr lang="en-US" sz="5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335139" y="10797265"/>
            <a:ext cx="7160674" cy="102579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i="1" dirty="0" err="1" smtClean="0"/>
              <a:t>Hennequin</a:t>
            </a:r>
            <a:r>
              <a:rPr lang="en-US" sz="5400" i="1" dirty="0" smtClean="0"/>
              <a:t> et al. 2014</a:t>
            </a:r>
            <a:endParaRPr lang="en-US" sz="54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Application to motor cortex: data and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1106634" y="205353"/>
            <a:ext cx="13038886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Quiz</a:t>
            </a:r>
            <a:r>
              <a:rPr lang="fr-CH" dirty="0" smtClean="0">
                <a:solidFill>
                  <a:srgbClr val="FF0000"/>
                </a:solidFill>
              </a:rPr>
              <a:t>: </a:t>
            </a:r>
            <a:r>
              <a:rPr lang="fr-CH" dirty="0" err="1" smtClean="0">
                <a:solidFill>
                  <a:srgbClr val="FF0000"/>
                </a:solidFill>
              </a:rPr>
              <a:t>experiments</a:t>
            </a:r>
            <a:r>
              <a:rPr lang="fr-CH" dirty="0" smtClean="0">
                <a:solidFill>
                  <a:srgbClr val="FF0000"/>
                </a:solidFill>
              </a:rPr>
              <a:t> of </a:t>
            </a:r>
            <a:r>
              <a:rPr lang="fr-CH" dirty="0" err="1" smtClean="0">
                <a:solidFill>
                  <a:srgbClr val="FF0000"/>
                </a:solidFill>
              </a:rPr>
              <a:t>Churchland</a:t>
            </a:r>
            <a:r>
              <a:rPr lang="fr-CH" dirty="0" smtClean="0">
                <a:solidFill>
                  <a:srgbClr val="FF0000"/>
                </a:solidFill>
              </a:rPr>
              <a:t> et al.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08" name="Rectangle 29"/>
          <p:cNvSpPr>
            <a:spLocks noChangeArrowheads="1"/>
          </p:cNvSpPr>
          <p:nvPr/>
        </p:nvSpPr>
        <p:spPr bwMode="auto">
          <a:xfrm>
            <a:off x="-1" y="1418897"/>
            <a:ext cx="21607463" cy="10733415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17" name="TextBox 16"/>
          <p:cNvSpPr txBox="1"/>
          <p:nvPr/>
        </p:nvSpPr>
        <p:spPr>
          <a:xfrm>
            <a:off x="602138" y="1418898"/>
            <a:ext cx="20581275" cy="1320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 ] Before the monkey moves his arm, neurons in motor-related</a:t>
            </a:r>
          </a:p>
          <a:p>
            <a:r>
              <a:rPr lang="en-US" sz="5400" dirty="0" smtClean="0"/>
              <a:t> </a:t>
            </a:r>
            <a:r>
              <a:rPr lang="en-US" sz="5400" dirty="0" smtClean="0"/>
              <a:t>   areas exhibit activity</a:t>
            </a:r>
          </a:p>
          <a:p>
            <a:r>
              <a:rPr lang="en-US" sz="5400" dirty="0" smtClean="0"/>
              <a:t>[ ] While the monkey moves his arm, different neurons in motor-</a:t>
            </a:r>
          </a:p>
          <a:p>
            <a:r>
              <a:rPr lang="en-US" sz="5400" dirty="0" smtClean="0"/>
              <a:t> </a:t>
            </a:r>
            <a:r>
              <a:rPr lang="en-US" sz="5400" dirty="0" smtClean="0"/>
              <a:t>   related area show the same activity patterns</a:t>
            </a:r>
            <a:r>
              <a:rPr lang="en-US" dirty="0" smtClean="0"/>
              <a:t> </a:t>
            </a:r>
          </a:p>
          <a:p>
            <a:r>
              <a:rPr lang="en-US" sz="6000" dirty="0" smtClean="0"/>
              <a:t>[ ] while the monkey moves his arm, he receives information</a:t>
            </a:r>
          </a:p>
          <a:p>
            <a:r>
              <a:rPr lang="en-US" sz="6000" dirty="0" smtClean="0"/>
              <a:t>    which of the N targets he has to choose 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[ ] The temporal spike pattern of a given neuron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is nearly the same, between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one trial and the next (time scale of a few milliseconds)</a:t>
            </a:r>
          </a:p>
          <a:p>
            <a:r>
              <a:rPr lang="en-US" dirty="0" smtClean="0"/>
              <a:t>[ ] The </a:t>
            </a:r>
            <a:r>
              <a:rPr lang="en-US" dirty="0" smtClean="0"/>
              <a:t>rate activity </a:t>
            </a:r>
            <a:r>
              <a:rPr lang="en-US" dirty="0" smtClean="0"/>
              <a:t>pattern of a given neuron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is </a:t>
            </a:r>
            <a:r>
              <a:rPr lang="en-US" dirty="0" smtClean="0"/>
              <a:t>nearly the same, between </a:t>
            </a:r>
          </a:p>
          <a:p>
            <a:r>
              <a:rPr lang="en-US" dirty="0" smtClean="0"/>
              <a:t>     one trial and the next (time scale of a </a:t>
            </a:r>
            <a:r>
              <a:rPr lang="en-US" dirty="0" smtClean="0"/>
              <a:t>hundred </a:t>
            </a:r>
            <a:r>
              <a:rPr lang="en-US" dirty="0" smtClean="0"/>
              <a:t>milliseconds)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377558" y="1639614"/>
            <a:ext cx="1377557" cy="10618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</a:p>
          <a:p>
            <a:endParaRPr lang="en-US" dirty="0" smtClean="0"/>
          </a:p>
          <a:p>
            <a:r>
              <a:rPr lang="en-US" dirty="0" smtClean="0"/>
              <a:t>No</a:t>
            </a:r>
          </a:p>
          <a:p>
            <a:endParaRPr lang="en-US" dirty="0" smtClean="0"/>
          </a:p>
          <a:p>
            <a:r>
              <a:rPr lang="en-US" dirty="0" smtClean="0"/>
              <a:t>No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0604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Brain dynamics is complex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/>
          <p:nvPr/>
        </p:nvGrpSpPr>
        <p:grpSpPr>
          <a:xfrm>
            <a:off x="10013134" y="4112239"/>
            <a:ext cx="5590904" cy="5909310"/>
            <a:chOff x="10274940" y="5111704"/>
            <a:chExt cx="2966896" cy="590931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10274940" y="5111704"/>
              <a:ext cx="2814495" cy="8639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10274941" y="6276598"/>
              <a:ext cx="2706732" cy="4744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The brain is complex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97827" y="4112239"/>
            <a:ext cx="9315307" cy="59093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5400" dirty="0" smtClean="0">
                <a:solidFill>
                  <a:srgbClr val="FF0000"/>
                </a:solidFill>
              </a:rPr>
              <a:t>Complex internal dynamics</a:t>
            </a:r>
          </a:p>
          <a:p>
            <a:pPr>
              <a:buFontTx/>
              <a:buChar char="-"/>
            </a:pPr>
            <a:r>
              <a:rPr lang="en-US" sz="5400" dirty="0" smtClean="0">
                <a:solidFill>
                  <a:srgbClr val="FF0000"/>
                </a:solidFill>
              </a:rPr>
              <a:t>Memory</a:t>
            </a:r>
          </a:p>
          <a:p>
            <a:pPr>
              <a:buFontTx/>
              <a:buChar char="-"/>
            </a:pPr>
            <a:r>
              <a:rPr lang="en-US" sz="5400" dirty="0" smtClean="0">
                <a:solidFill>
                  <a:srgbClr val="FF0000"/>
                </a:solidFill>
              </a:rPr>
              <a:t>Response to inputs</a:t>
            </a:r>
          </a:p>
          <a:p>
            <a:pPr>
              <a:buFontTx/>
              <a:buChar char="-"/>
            </a:pPr>
            <a:r>
              <a:rPr lang="en-US" sz="5400" dirty="0" smtClean="0">
                <a:solidFill>
                  <a:srgbClr val="FF0000"/>
                </a:solidFill>
              </a:rPr>
              <a:t>Decision making</a:t>
            </a:r>
          </a:p>
          <a:p>
            <a:pPr>
              <a:buFontTx/>
              <a:buChar char="-"/>
            </a:pPr>
            <a:r>
              <a:rPr lang="en-US" sz="5400" dirty="0" smtClean="0">
                <a:solidFill>
                  <a:srgbClr val="FF0000"/>
                </a:solidFill>
              </a:rPr>
              <a:t>Non-stationary</a:t>
            </a:r>
          </a:p>
          <a:p>
            <a:pPr>
              <a:buFontTx/>
              <a:buChar char="-"/>
            </a:pPr>
            <a:r>
              <a:rPr lang="en-US" sz="5400" dirty="0" smtClean="0">
                <a:solidFill>
                  <a:srgbClr val="FF0000"/>
                </a:solidFill>
              </a:rPr>
              <a:t>Movement planning</a:t>
            </a:r>
          </a:p>
          <a:p>
            <a:pPr>
              <a:buFontTx/>
              <a:buChar char="-"/>
            </a:pPr>
            <a:r>
              <a:rPr lang="en-US" sz="5400" dirty="0" smtClean="0">
                <a:solidFill>
                  <a:srgbClr val="FF0000"/>
                </a:solidFill>
              </a:rPr>
              <a:t>More than one ‘activity’ value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23264"/>
            <a:ext cx="21110678" cy="1038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0448" y="6331352"/>
            <a:ext cx="11584962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Comparison: weak random</a:t>
            </a:r>
            <a:endParaRPr lang="en-US" sz="6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530852" y="11052460"/>
            <a:ext cx="7755389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err="1" smtClean="0"/>
              <a:t>Hennequin</a:t>
            </a:r>
            <a:r>
              <a:rPr lang="en-US" dirty="0" smtClean="0"/>
              <a:t> et al. 2014,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Random Plasticity-optimized circuit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703" y="2758621"/>
            <a:ext cx="5356850" cy="759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43569" y="2605436"/>
            <a:ext cx="885023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Random connections, fast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60291" y="4800182"/>
            <a:ext cx="8754059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‘distal’ connections, slow,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(</a:t>
            </a:r>
            <a:r>
              <a:rPr lang="en-US" dirty="0" err="1" smtClean="0">
                <a:solidFill>
                  <a:srgbClr val="C00000"/>
                </a:solidFill>
              </a:rPr>
              <a:t>Branco&amp;Hausser</a:t>
            </a:r>
            <a:r>
              <a:rPr lang="en-US" dirty="0" smtClean="0">
                <a:solidFill>
                  <a:srgbClr val="C00000"/>
                </a:solidFill>
              </a:rPr>
              <a:t>, 2011)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structured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99" y="6255004"/>
            <a:ext cx="5785317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81958" y="9567510"/>
            <a:ext cx="15709489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12000 excitatory LIF = </a:t>
            </a:r>
            <a:r>
              <a:rPr lang="en-US" dirty="0" smtClean="0">
                <a:solidFill>
                  <a:srgbClr val="C00000"/>
                </a:solidFill>
              </a:rPr>
              <a:t>200 pools of 60 neurons</a:t>
            </a:r>
          </a:p>
          <a:p>
            <a:r>
              <a:rPr lang="en-US" dirty="0" smtClean="0"/>
              <a:t>  3000 inhibitory LIF = </a:t>
            </a:r>
            <a:r>
              <a:rPr lang="en-US" dirty="0" smtClean="0">
                <a:solidFill>
                  <a:srgbClr val="C00000"/>
                </a:solidFill>
              </a:rPr>
              <a:t>200 pools of  15 neurons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661" y="1473200"/>
            <a:ext cx="17514471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Classic sparse random connectivity</a:t>
            </a:r>
            <a:r>
              <a:rPr lang="en-US" dirty="0" smtClean="0"/>
              <a:t> (Brunel 2000)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4661" y="4034597"/>
            <a:ext cx="1441746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err="1" smtClean="0">
                <a:solidFill>
                  <a:srgbClr val="C00000"/>
                </a:solidFill>
              </a:rPr>
              <a:t>Stabilizy</a:t>
            </a:r>
            <a:r>
              <a:rPr lang="en-US" b="1" i="0" dirty="0" smtClean="0">
                <a:solidFill>
                  <a:srgbClr val="C00000"/>
                </a:solidFill>
              </a:rPr>
              <a:t>-optimized random connections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72325" y="7734925"/>
            <a:ext cx="5878272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Overall:</a:t>
            </a:r>
          </a:p>
          <a:p>
            <a:r>
              <a:rPr lang="en-US" dirty="0" smtClean="0"/>
              <a:t>20% connectivity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248737" y="2758622"/>
            <a:ext cx="4913264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Fast </a:t>
            </a:r>
            <a:r>
              <a:rPr lang="en-US" dirty="0" smtClean="0">
                <a:sym typeface="Wingdings" pitchFamily="2" charset="2"/>
              </a:rPr>
              <a:t> AMPA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418894" y="4162195"/>
            <a:ext cx="5126464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slow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NMDA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Stability optimized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SPIKING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network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012" y="2092898"/>
            <a:ext cx="20211981" cy="1005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487006" y="2758622"/>
            <a:ext cx="1020938" cy="255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4192" y="2120635"/>
            <a:ext cx="340002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Neuron 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24221" y="3269011"/>
            <a:ext cx="853880" cy="382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94348" y="2758622"/>
            <a:ext cx="3400029" cy="1071957"/>
          </a:xfrm>
          <a:prstGeom prst="rect">
            <a:avLst/>
          </a:prstGeom>
          <a:noFill/>
          <a:ln>
            <a:noFill/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339933"/>
                </a:solidFill>
              </a:rPr>
              <a:t>Neuron 2</a:t>
            </a:r>
            <a:endParaRPr lang="en-US" dirty="0">
              <a:solidFill>
                <a:srgbClr val="3399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824221" y="4034596"/>
            <a:ext cx="853880" cy="127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94348" y="3524207"/>
            <a:ext cx="340002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Neuron 3</a:t>
            </a:r>
            <a:endParaRPr lang="en-US" dirty="0">
              <a:solidFill>
                <a:srgbClr val="3550F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39831" y="1099854"/>
            <a:ext cx="4703271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Spontaneous</a:t>
            </a:r>
          </a:p>
          <a:p>
            <a:r>
              <a:rPr lang="en-US" dirty="0" smtClean="0"/>
              <a:t>  firing rate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8971239" y="2375829"/>
            <a:ext cx="0" cy="765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283276" y="7954178"/>
            <a:ext cx="7956085" cy="1856787"/>
          </a:xfrm>
          <a:prstGeom prst="rect">
            <a:avLst/>
          </a:prstGeom>
          <a:noFill/>
          <a:ln>
            <a:noFill/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dirty="0" smtClean="0">
                <a:solidFill>
                  <a:srgbClr val="339933"/>
                </a:solidFill>
              </a:rPr>
              <a:t>Single neuron </a:t>
            </a:r>
          </a:p>
          <a:p>
            <a:r>
              <a:rPr lang="en-US" sz="5400" dirty="0" smtClean="0">
                <a:solidFill>
                  <a:srgbClr val="339933"/>
                </a:solidFill>
              </a:rPr>
              <a:t>different initial conditions</a:t>
            </a:r>
            <a:endParaRPr lang="en-US" sz="5400" dirty="0">
              <a:solidFill>
                <a:srgbClr val="33993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10728319"/>
            <a:ext cx="7551807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err="1" smtClean="0"/>
              <a:t>Hennequin</a:t>
            </a:r>
            <a:r>
              <a:rPr lang="en-US" dirty="0" smtClean="0"/>
              <a:t> et al. 2014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4661" y="1473200"/>
            <a:ext cx="17514471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Classic sparse random connectivity</a:t>
            </a:r>
            <a:r>
              <a:rPr lang="en-US" dirty="0" smtClean="0"/>
              <a:t> (Brunel 2000)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Stability optimized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SPIKING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network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661" y="2730782"/>
            <a:ext cx="18904831" cy="190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1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8737" y="589464"/>
            <a:ext cx="12266737" cy="1115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1824670" y="2248231"/>
            <a:ext cx="8167508" cy="10590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34660" y="8755704"/>
            <a:ext cx="11400479" cy="10590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48" y="9776485"/>
            <a:ext cx="7160674" cy="190295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i="1" dirty="0" err="1" smtClean="0"/>
              <a:t>Hennequin</a:t>
            </a:r>
            <a:r>
              <a:rPr lang="en-US" sz="5400" i="1" dirty="0" smtClean="0"/>
              <a:t> et al. 2014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4661" y="1473200"/>
            <a:ext cx="17514471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Classic sparse random connectivity</a:t>
            </a:r>
            <a:r>
              <a:rPr lang="en-US" dirty="0" smtClean="0"/>
              <a:t> (Brunel 2000)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Stability optimized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SPIKING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network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6224" y="2631024"/>
            <a:ext cx="17144176" cy="8366262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>
              <a:buFontTx/>
              <a:buChar char="-"/>
            </a:pPr>
            <a:r>
              <a:rPr lang="en-US" sz="5900" dirty="0" smtClean="0"/>
              <a:t>Long transients</a:t>
            </a:r>
          </a:p>
          <a:p>
            <a:endParaRPr lang="en-US" sz="5900" dirty="0" smtClean="0"/>
          </a:p>
          <a:p>
            <a:r>
              <a:rPr lang="en-US" sz="5900" dirty="0" smtClean="0"/>
              <a:t>-Reliable (non-chaotic)</a:t>
            </a:r>
          </a:p>
          <a:p>
            <a:endParaRPr lang="en-US" sz="5900" dirty="0" smtClean="0"/>
          </a:p>
          <a:p>
            <a:r>
              <a:rPr lang="en-US" sz="5900" dirty="0" smtClean="0"/>
              <a:t>-Rich dynamics (non-trivial)</a:t>
            </a:r>
          </a:p>
          <a:p>
            <a:endParaRPr lang="en-US" sz="5900" dirty="0" smtClean="0"/>
          </a:p>
          <a:p>
            <a:r>
              <a:rPr lang="en-US" sz="5900" dirty="0" smtClean="0"/>
              <a:t>-Compatible with neural data (excitation/inhibition)</a:t>
            </a:r>
          </a:p>
          <a:p>
            <a:endParaRPr lang="en-US" sz="5900" dirty="0" smtClean="0"/>
          </a:p>
          <a:p>
            <a:r>
              <a:rPr lang="en-US" sz="5900" dirty="0" smtClean="0"/>
              <a:t>-Plausible plasticity rules</a:t>
            </a:r>
            <a:endParaRPr lang="en-US" sz="5900" dirty="0"/>
          </a:p>
        </p:txBody>
      </p:sp>
      <p:pic>
        <p:nvPicPr>
          <p:cNvPr id="129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9683" y="2120634"/>
            <a:ext cx="6211013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Rich neuronal dynamics:  a result list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14" name="Group 15"/>
          <p:cNvGrpSpPr/>
          <p:nvPr/>
        </p:nvGrpSpPr>
        <p:grpSpPr>
          <a:xfrm>
            <a:off x="1104816" y="2818736"/>
            <a:ext cx="660814" cy="1035636"/>
            <a:chOff x="467544" y="1412776"/>
            <a:chExt cx="279648" cy="584448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467544" y="1772816"/>
              <a:ext cx="144016" cy="2160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11560" y="1412776"/>
              <a:ext cx="135632" cy="5844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104816" y="4462648"/>
            <a:ext cx="660814" cy="1035636"/>
            <a:chOff x="467544" y="1412776"/>
            <a:chExt cx="279648" cy="584448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467544" y="1772816"/>
              <a:ext cx="144016" cy="2160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611560" y="1412776"/>
              <a:ext cx="135632" cy="5844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1124628" y="5881077"/>
            <a:ext cx="660814" cy="1035636"/>
            <a:chOff x="467544" y="1412776"/>
            <a:chExt cx="279648" cy="58444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67544" y="1772816"/>
              <a:ext cx="144016" cy="2160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11560" y="1412776"/>
              <a:ext cx="135632" cy="5844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1104816" y="7524988"/>
            <a:ext cx="660814" cy="1035636"/>
            <a:chOff x="467544" y="1412776"/>
            <a:chExt cx="279648" cy="584448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467544" y="1772816"/>
              <a:ext cx="144016" cy="2160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11560" y="1412776"/>
              <a:ext cx="135632" cy="5844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14 – Dynamics and Plasticity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Reservoir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complex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Computing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rich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dynamics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stationary</a:t>
            </a:r>
            <a:r>
              <a:rPr lang="fr-CH" sz="4400" dirty="0" smtClean="0">
                <a:latin typeface="Arial Narrow" pitchFamily="34" charset="0"/>
              </a:rPr>
              <a:t> state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 chaos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optimized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circuits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application to </a:t>
            </a:r>
            <a:r>
              <a:rPr lang="fr-CH" sz="4400" dirty="0" err="1" smtClean="0">
                <a:latin typeface="Arial Narrow" pitchFamily="34" charset="0"/>
              </a:rPr>
              <a:t>motor</a:t>
            </a:r>
            <a:r>
              <a:rPr lang="fr-CH" sz="4400" dirty="0" smtClean="0">
                <a:latin typeface="Arial Narrow" pitchFamily="34" charset="0"/>
              </a:rPr>
              <a:t> data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Synaptic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plasticity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Hebbian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Reward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modulated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14.5. 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Helping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Humans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oscillations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deep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stimulation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14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Dynamics and Plasticity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341769" y="7085323"/>
            <a:ext cx="10265694" cy="23424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4569080" y="230670"/>
            <a:ext cx="14496016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err="1"/>
              <a:t>Hebbian</a:t>
            </a:r>
            <a:r>
              <a:rPr lang="en-US" sz="7600" b="1" dirty="0"/>
              <a:t> Learning</a:t>
            </a:r>
          </a:p>
          <a:p>
            <a:r>
              <a:rPr lang="en-US" sz="7600" b="1" dirty="0"/>
              <a:t>= </a:t>
            </a:r>
            <a:r>
              <a:rPr lang="en-US" sz="7600" b="1" dirty="0" smtClean="0"/>
              <a:t>all inputs/all times  are equal</a:t>
            </a:r>
            <a:endParaRPr lang="en-US" sz="3800" dirty="0"/>
          </a:p>
        </p:txBody>
      </p:sp>
      <p:sp>
        <p:nvSpPr>
          <p:cNvPr id="5127" name="Oval 5"/>
          <p:cNvSpPr>
            <a:spLocks noChangeArrowheads="1"/>
          </p:cNvSpPr>
          <p:nvPr/>
        </p:nvSpPr>
        <p:spPr bwMode="auto">
          <a:xfrm>
            <a:off x="3003558" y="4140085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28" name="Oval 6"/>
          <p:cNvSpPr>
            <a:spLocks noChangeArrowheads="1"/>
          </p:cNvSpPr>
          <p:nvPr/>
        </p:nvSpPr>
        <p:spPr bwMode="auto">
          <a:xfrm>
            <a:off x="2864761" y="7712640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29" name="Oval 7"/>
          <p:cNvSpPr>
            <a:spLocks noChangeArrowheads="1"/>
          </p:cNvSpPr>
          <p:nvPr/>
        </p:nvSpPr>
        <p:spPr bwMode="auto">
          <a:xfrm>
            <a:off x="4222730" y="452265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0" name="Oval 8"/>
          <p:cNvSpPr>
            <a:spLocks noChangeArrowheads="1"/>
          </p:cNvSpPr>
          <p:nvPr/>
        </p:nvSpPr>
        <p:spPr bwMode="auto">
          <a:xfrm>
            <a:off x="3712554" y="6052949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1" name="Freeform 9"/>
          <p:cNvSpPr>
            <a:spLocks/>
          </p:cNvSpPr>
          <p:nvPr/>
        </p:nvSpPr>
        <p:spPr bwMode="auto">
          <a:xfrm>
            <a:off x="2125756" y="4522657"/>
            <a:ext cx="1076623" cy="3316568"/>
          </a:xfrm>
          <a:custGeom>
            <a:avLst/>
            <a:gdLst>
              <a:gd name="T0" fmla="*/ 455613 w 287"/>
              <a:gd name="T1" fmla="*/ 0 h 1134"/>
              <a:gd name="T2" fmla="*/ 23813 w 287"/>
              <a:gd name="T3" fmla="*/ 823597 h 1134"/>
              <a:gd name="T4" fmla="*/ 312738 w 287"/>
              <a:gd name="T5" fmla="*/ 1871662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 flipH="1">
            <a:off x="4053922" y="4905231"/>
            <a:ext cx="341369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3" name="Line 11"/>
          <p:cNvSpPr>
            <a:spLocks noChangeShapeType="1"/>
          </p:cNvSpPr>
          <p:nvPr/>
        </p:nvSpPr>
        <p:spPr bwMode="auto">
          <a:xfrm>
            <a:off x="3374937" y="4522658"/>
            <a:ext cx="510176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>
            <a:off x="3374938" y="4522658"/>
            <a:ext cx="847793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5" name="Line 13"/>
          <p:cNvSpPr>
            <a:spLocks noChangeShapeType="1"/>
          </p:cNvSpPr>
          <p:nvPr/>
        </p:nvSpPr>
        <p:spPr bwMode="auto">
          <a:xfrm flipH="1">
            <a:off x="3374937" y="6435522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254" name="Oval 14"/>
          <p:cNvSpPr>
            <a:spLocks noChangeArrowheads="1"/>
          </p:cNvSpPr>
          <p:nvPr/>
        </p:nvSpPr>
        <p:spPr bwMode="auto">
          <a:xfrm>
            <a:off x="3033568" y="4140085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4255" name="Oval 15"/>
          <p:cNvSpPr>
            <a:spLocks noChangeArrowheads="1"/>
          </p:cNvSpPr>
          <p:nvPr/>
        </p:nvSpPr>
        <p:spPr bwMode="auto">
          <a:xfrm>
            <a:off x="2864761" y="7712640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2182025" y="4522657"/>
            <a:ext cx="1076621" cy="3316568"/>
          </a:xfrm>
          <a:custGeom>
            <a:avLst/>
            <a:gdLst>
              <a:gd name="T0" fmla="*/ 455612 w 287"/>
              <a:gd name="T1" fmla="*/ 0 h 1134"/>
              <a:gd name="T2" fmla="*/ 23812 w 287"/>
              <a:gd name="T3" fmla="*/ 823597 h 1134"/>
              <a:gd name="T4" fmla="*/ 312737 w 287"/>
              <a:gd name="T5" fmla="*/ 1871662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12335140" y="9010899"/>
          <a:ext cx="7093701" cy="1057701"/>
        </p:xfrm>
        <a:graphic>
          <a:graphicData uri="http://schemas.openxmlformats.org/presentationml/2006/ole">
            <p:oleObj spid="_x0000_s912386" name="Equation" r:id="rId4" imgW="1079280" imgH="215640" progId="Equation.3">
              <p:embed/>
            </p:oleObj>
          </a:graphicData>
        </a:graphic>
      </p:graphicFrame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14720085" y="7828678"/>
            <a:ext cx="54431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 flipV="1">
            <a:off x="14720084" y="6295573"/>
            <a:ext cx="0" cy="1533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1" name="Freeform 20"/>
          <p:cNvSpPr>
            <a:spLocks/>
          </p:cNvSpPr>
          <p:nvPr/>
        </p:nvSpPr>
        <p:spPr bwMode="auto">
          <a:xfrm>
            <a:off x="15230260" y="6849742"/>
            <a:ext cx="4085162" cy="978936"/>
          </a:xfrm>
          <a:custGeom>
            <a:avLst/>
            <a:gdLst>
              <a:gd name="T0" fmla="*/ 0 w 1089"/>
              <a:gd name="T1" fmla="*/ 552450 h 348"/>
              <a:gd name="T2" fmla="*/ 287338 w 1089"/>
              <a:gd name="T3" fmla="*/ 47625 h 348"/>
              <a:gd name="T4" fmla="*/ 792163 w 1089"/>
              <a:gd name="T5" fmla="*/ 263525 h 348"/>
              <a:gd name="T6" fmla="*/ 1728788 w 1089"/>
              <a:gd name="T7" fmla="*/ 552450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348"/>
              <a:gd name="T14" fmla="*/ 1089 w 1089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348">
                <a:moveTo>
                  <a:pt x="0" y="348"/>
                </a:moveTo>
                <a:cubicBezTo>
                  <a:pt x="49" y="204"/>
                  <a:pt x="98" y="60"/>
                  <a:pt x="181" y="30"/>
                </a:cubicBezTo>
                <a:cubicBezTo>
                  <a:pt x="264" y="0"/>
                  <a:pt x="348" y="113"/>
                  <a:pt x="499" y="166"/>
                </a:cubicBezTo>
                <a:cubicBezTo>
                  <a:pt x="650" y="219"/>
                  <a:pt x="869" y="283"/>
                  <a:pt x="1089" y="348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Oval 21"/>
          <p:cNvSpPr>
            <a:spLocks noChangeArrowheads="1"/>
          </p:cNvSpPr>
          <p:nvPr/>
        </p:nvSpPr>
        <p:spPr bwMode="auto">
          <a:xfrm>
            <a:off x="12619358" y="480747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3" name="Oval 22"/>
          <p:cNvSpPr>
            <a:spLocks noChangeArrowheads="1"/>
          </p:cNvSpPr>
          <p:nvPr/>
        </p:nvSpPr>
        <p:spPr bwMode="auto">
          <a:xfrm>
            <a:off x="15710426" y="5190051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4" name="Freeform 23"/>
          <p:cNvSpPr>
            <a:spLocks/>
          </p:cNvSpPr>
          <p:nvPr/>
        </p:nvSpPr>
        <p:spPr bwMode="auto">
          <a:xfrm>
            <a:off x="13159546" y="4765283"/>
            <a:ext cx="2723441" cy="424769"/>
          </a:xfrm>
          <a:custGeom>
            <a:avLst/>
            <a:gdLst>
              <a:gd name="T0" fmla="*/ 0 w 726"/>
              <a:gd name="T1" fmla="*/ 95250 h 151"/>
              <a:gd name="T2" fmla="*/ 576263 w 726"/>
              <a:gd name="T3" fmla="*/ 23813 h 151"/>
              <a:gd name="T4" fmla="*/ 1152525 w 726"/>
              <a:gd name="T5" fmla="*/ 239713 h 151"/>
              <a:gd name="T6" fmla="*/ 0 60000 65536"/>
              <a:gd name="T7" fmla="*/ 0 60000 65536"/>
              <a:gd name="T8" fmla="*/ 0 60000 65536"/>
              <a:gd name="T9" fmla="*/ 0 w 726"/>
              <a:gd name="T10" fmla="*/ 0 h 151"/>
              <a:gd name="T11" fmla="*/ 726 w 726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51">
                <a:moveTo>
                  <a:pt x="0" y="60"/>
                </a:moveTo>
                <a:cubicBezTo>
                  <a:pt x="121" y="30"/>
                  <a:pt x="242" y="0"/>
                  <a:pt x="363" y="15"/>
                </a:cubicBezTo>
                <a:cubicBezTo>
                  <a:pt x="484" y="30"/>
                  <a:pt x="605" y="90"/>
                  <a:pt x="726" y="151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5" name="Oval 24"/>
          <p:cNvSpPr>
            <a:spLocks noChangeArrowheads="1"/>
          </p:cNvSpPr>
          <p:nvPr/>
        </p:nvSpPr>
        <p:spPr bwMode="auto">
          <a:xfrm>
            <a:off x="12649369" y="4807478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6" name="Oval 25"/>
          <p:cNvSpPr>
            <a:spLocks noChangeArrowheads="1"/>
          </p:cNvSpPr>
          <p:nvPr/>
        </p:nvSpPr>
        <p:spPr bwMode="auto">
          <a:xfrm>
            <a:off x="15710426" y="5190051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7" name="Text Box 26"/>
          <p:cNvSpPr txBox="1">
            <a:spLocks noChangeArrowheads="1"/>
          </p:cNvSpPr>
          <p:nvPr/>
        </p:nvSpPr>
        <p:spPr bwMode="auto">
          <a:xfrm>
            <a:off x="11606509" y="3780720"/>
            <a:ext cx="144757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>
                <a:solidFill>
                  <a:srgbClr val="FF0000"/>
                </a:solidFill>
              </a:rPr>
              <a:t>pre</a:t>
            </a: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5148" name="Text Box 27"/>
          <p:cNvSpPr txBox="1">
            <a:spLocks noChangeArrowheads="1"/>
          </p:cNvSpPr>
          <p:nvPr/>
        </p:nvSpPr>
        <p:spPr bwMode="auto">
          <a:xfrm>
            <a:off x="15916749" y="4337701"/>
            <a:ext cx="17729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/>
              <a:t>post</a:t>
            </a:r>
            <a:endParaRPr lang="fr-FR" i="0"/>
          </a:p>
        </p:txBody>
      </p:sp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16078053" y="6934134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50" name="Freeform 29"/>
          <p:cNvSpPr>
            <a:spLocks/>
          </p:cNvSpPr>
          <p:nvPr/>
        </p:nvSpPr>
        <p:spPr bwMode="auto">
          <a:xfrm>
            <a:off x="15226511" y="6168988"/>
            <a:ext cx="4085160" cy="1659691"/>
          </a:xfrm>
          <a:custGeom>
            <a:avLst/>
            <a:gdLst>
              <a:gd name="T0" fmla="*/ 0 w 1089"/>
              <a:gd name="T1" fmla="*/ 936625 h 348"/>
              <a:gd name="T2" fmla="*/ 287337 w 1089"/>
              <a:gd name="T3" fmla="*/ 80744 h 348"/>
              <a:gd name="T4" fmla="*/ 792162 w 1089"/>
              <a:gd name="T5" fmla="*/ 446781 h 348"/>
              <a:gd name="T6" fmla="*/ 1728787 w 1089"/>
              <a:gd name="T7" fmla="*/ 936625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348"/>
              <a:gd name="T14" fmla="*/ 1089 w 1089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348">
                <a:moveTo>
                  <a:pt x="0" y="348"/>
                </a:moveTo>
                <a:cubicBezTo>
                  <a:pt x="49" y="204"/>
                  <a:pt x="98" y="60"/>
                  <a:pt x="181" y="30"/>
                </a:cubicBezTo>
                <a:cubicBezTo>
                  <a:pt x="264" y="0"/>
                  <a:pt x="348" y="113"/>
                  <a:pt x="499" y="166"/>
                </a:cubicBezTo>
                <a:cubicBezTo>
                  <a:pt x="650" y="219"/>
                  <a:pt x="869" y="283"/>
                  <a:pt x="1089" y="34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51" name="Text Box 30"/>
          <p:cNvSpPr txBox="1">
            <a:spLocks noChangeArrowheads="1"/>
          </p:cNvSpPr>
          <p:nvPr/>
        </p:nvSpPr>
        <p:spPr bwMode="auto">
          <a:xfrm>
            <a:off x="16370654" y="5057838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</a:t>
            </a:r>
            <a:endParaRPr lang="fr-FR"/>
          </a:p>
        </p:txBody>
      </p:sp>
      <p:sp>
        <p:nvSpPr>
          <p:cNvPr id="5152" name="Text Box 31"/>
          <p:cNvSpPr txBox="1">
            <a:spLocks noChangeArrowheads="1"/>
          </p:cNvSpPr>
          <p:nvPr/>
        </p:nvSpPr>
        <p:spPr bwMode="auto">
          <a:xfrm>
            <a:off x="12458055" y="5311011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j</a:t>
            </a:r>
            <a:endParaRPr lang="fr-FR"/>
          </a:p>
        </p:txBody>
      </p:sp>
      <p:graphicFrame>
        <p:nvGraphicFramePr>
          <p:cNvPr id="5123" name="Object 32"/>
          <p:cNvGraphicFramePr>
            <a:graphicFrameLocks noChangeAspect="1"/>
          </p:cNvGraphicFramePr>
          <p:nvPr/>
        </p:nvGraphicFramePr>
        <p:xfrm>
          <a:off x="16036826" y="6835681"/>
          <a:ext cx="1335461" cy="1181475"/>
        </p:xfrm>
        <a:graphic>
          <a:graphicData uri="http://schemas.openxmlformats.org/presentationml/2006/ole">
            <p:oleObj spid="_x0000_s912387" name="Equation" r:id="rId5" imgW="2030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4" grpId="0" animBg="1"/>
      <p:bldP spid="1034255" grpId="0" animBg="1"/>
      <p:bldP spid="10342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STDP = spike-based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Hebbian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learning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37129" y="5307907"/>
            <a:ext cx="5189405" cy="316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5"/>
          <p:cNvGrpSpPr/>
          <p:nvPr/>
        </p:nvGrpSpPr>
        <p:grpSpPr>
          <a:xfrm>
            <a:off x="8412814" y="4212828"/>
            <a:ext cx="4424067" cy="2968626"/>
            <a:chOff x="7092280" y="889600"/>
            <a:chExt cx="1872208" cy="1675304"/>
          </a:xfrm>
        </p:grpSpPr>
        <p:cxnSp>
          <p:nvCxnSpPr>
            <p:cNvPr id="77" name="Straight Connector 76"/>
            <p:cNvCxnSpPr/>
            <p:nvPr/>
          </p:nvCxnSpPr>
          <p:spPr bwMode="auto">
            <a:xfrm flipV="1">
              <a:off x="7092280" y="2060848"/>
              <a:ext cx="187220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596336" y="2564904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524328" y="1700808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956376" y="2204864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7308304" y="141277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Freeform 81"/>
            <p:cNvSpPr/>
            <p:nvPr/>
          </p:nvSpPr>
          <p:spPr bwMode="auto">
            <a:xfrm>
              <a:off x="7287904" y="889600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 rot="10800000">
              <a:off x="7956376" y="1387834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10454691" y="4217977"/>
            <a:ext cx="0" cy="1748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6945745" y="5994773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961935" y="6907107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507190" y="6543466"/>
            <a:ext cx="454745" cy="36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>
            <a:off x="11193517" y="5675779"/>
            <a:ext cx="0" cy="6379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21818" y="8773594"/>
            <a:ext cx="131641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Pre-before post: </a:t>
            </a:r>
            <a:r>
              <a:rPr lang="en-US" dirty="0" err="1" smtClean="0">
                <a:solidFill>
                  <a:schemeClr val="tx2"/>
                </a:solidFill>
              </a:rPr>
              <a:t>potentiation</a:t>
            </a:r>
            <a:r>
              <a:rPr lang="en-US" dirty="0" smtClean="0">
                <a:solidFill>
                  <a:schemeClr val="tx2"/>
                </a:solidFill>
              </a:rPr>
              <a:t> of synapse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1818" y="10413207"/>
            <a:ext cx="132026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Pre-after-post:     depression of synapse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69078" y="230670"/>
            <a:ext cx="11968080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smtClean="0"/>
              <a:t>Modulation of  </a:t>
            </a:r>
            <a:r>
              <a:rPr lang="en-US" sz="7600" b="1" dirty="0"/>
              <a:t>Learning</a:t>
            </a:r>
          </a:p>
          <a:p>
            <a:r>
              <a:rPr lang="en-US" sz="7600" b="1" dirty="0" smtClean="0"/>
              <a:t>=  </a:t>
            </a:r>
            <a:r>
              <a:rPr lang="en-US" sz="7600" b="1" dirty="0" err="1" smtClean="0"/>
              <a:t>Hebb</a:t>
            </a:r>
            <a:r>
              <a:rPr lang="en-US" sz="7600" b="1" dirty="0" smtClean="0"/>
              <a:t>+ confirmation</a:t>
            </a:r>
            <a:endParaRPr lang="en-US" sz="3800" dirty="0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2903441" y="4174520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2764642" y="7747075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4" name="Freeform 9"/>
          <p:cNvSpPr>
            <a:spLocks/>
          </p:cNvSpPr>
          <p:nvPr/>
        </p:nvSpPr>
        <p:spPr bwMode="auto">
          <a:xfrm>
            <a:off x="2025638" y="4557093"/>
            <a:ext cx="1076621" cy="3316568"/>
          </a:xfrm>
          <a:custGeom>
            <a:avLst/>
            <a:gdLst>
              <a:gd name="T0" fmla="*/ 455612 w 287"/>
              <a:gd name="T1" fmla="*/ 0 h 1134"/>
              <a:gd name="T2" fmla="*/ 23812 w 287"/>
              <a:gd name="T3" fmla="*/ 823597 h 1134"/>
              <a:gd name="T4" fmla="*/ 312737 w 287"/>
              <a:gd name="T5" fmla="*/ 1871662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3274819" y="4557093"/>
            <a:ext cx="510176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3274820" y="4557093"/>
            <a:ext cx="847793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H="1">
            <a:off x="3274819" y="6469958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302" name="Oval 14"/>
          <p:cNvSpPr>
            <a:spLocks noChangeArrowheads="1"/>
          </p:cNvSpPr>
          <p:nvPr/>
        </p:nvSpPr>
        <p:spPr bwMode="auto">
          <a:xfrm>
            <a:off x="2933452" y="4174520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303" name="Oval 15"/>
          <p:cNvSpPr>
            <a:spLocks noChangeArrowheads="1"/>
          </p:cNvSpPr>
          <p:nvPr/>
        </p:nvSpPr>
        <p:spPr bwMode="auto">
          <a:xfrm>
            <a:off x="2764642" y="7747075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304" name="Freeform 16"/>
          <p:cNvSpPr>
            <a:spLocks/>
          </p:cNvSpPr>
          <p:nvPr/>
        </p:nvSpPr>
        <p:spPr bwMode="auto">
          <a:xfrm>
            <a:off x="2081908" y="4557093"/>
            <a:ext cx="1076623" cy="3316568"/>
          </a:xfrm>
          <a:custGeom>
            <a:avLst/>
            <a:gdLst>
              <a:gd name="T0" fmla="*/ 455613 w 287"/>
              <a:gd name="T1" fmla="*/ 0 h 1134"/>
              <a:gd name="T2" fmla="*/ 23813 w 287"/>
              <a:gd name="T3" fmla="*/ 823597 h 1134"/>
              <a:gd name="T4" fmla="*/ 312738 w 287"/>
              <a:gd name="T5" fmla="*/ 1871662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4355193" y="2405120"/>
            <a:ext cx="5933235" cy="2959313"/>
            <a:chOff x="1843061" y="1357298"/>
            <a:chExt cx="2510869" cy="1670050"/>
          </a:xfrm>
        </p:grpSpPr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 flipH="1">
              <a:off x="1843061" y="1503348"/>
              <a:ext cx="1066800" cy="762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 flipH="1">
              <a:off x="1995461" y="1503348"/>
              <a:ext cx="914400" cy="9144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 flipH="1">
              <a:off x="2224061" y="1503348"/>
              <a:ext cx="685800" cy="1143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2452661" y="1579548"/>
              <a:ext cx="457200" cy="12954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>
              <a:off x="2605061" y="1503348"/>
              <a:ext cx="304800" cy="1524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3033686" y="1357298"/>
              <a:ext cx="1320244" cy="41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smtClean="0">
                  <a:solidFill>
                    <a:srgbClr val="008000"/>
                  </a:solidFill>
                </a:rPr>
                <a:t>confirmation</a:t>
              </a:r>
              <a:endParaRPr lang="fr-FR" sz="4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169" name="Line 24"/>
          <p:cNvSpPr>
            <a:spLocks noChangeShapeType="1"/>
          </p:cNvSpPr>
          <p:nvPr/>
        </p:nvSpPr>
        <p:spPr bwMode="auto">
          <a:xfrm flipV="1">
            <a:off x="3387359" y="7642993"/>
            <a:ext cx="1703088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3612436" y="4557094"/>
            <a:ext cx="1988187" cy="3212486"/>
            <a:chOff x="1528736" y="2571736"/>
            <a:chExt cx="841375" cy="1812925"/>
          </a:xfrm>
        </p:grpSpPr>
        <p:sp>
          <p:nvSpPr>
            <p:cNvPr id="6152" name="Oval 7"/>
            <p:cNvSpPr>
              <a:spLocks noChangeArrowheads="1"/>
            </p:cNvSpPr>
            <p:nvPr/>
          </p:nvSpPr>
          <p:spPr bwMode="auto">
            <a:xfrm>
              <a:off x="1744636" y="2571736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8"/>
            <p:cNvSpPr>
              <a:spLocks noChangeArrowheads="1"/>
            </p:cNvSpPr>
            <p:nvPr/>
          </p:nvSpPr>
          <p:spPr bwMode="auto">
            <a:xfrm>
              <a:off x="1528736" y="3435336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 flipH="1">
              <a:off x="1673199" y="2787636"/>
              <a:ext cx="1444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Oval 23"/>
            <p:cNvSpPr>
              <a:spLocks noChangeArrowheads="1"/>
            </p:cNvSpPr>
            <p:nvPr/>
          </p:nvSpPr>
          <p:spPr bwMode="auto">
            <a:xfrm>
              <a:off x="2141511" y="4156061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>
              <a:off x="1938311" y="2800336"/>
              <a:ext cx="287338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9254141" y="5409468"/>
          <a:ext cx="12457636" cy="1181475"/>
        </p:xfrm>
        <a:graphic>
          <a:graphicData uri="http://schemas.openxmlformats.org/presentationml/2006/ole">
            <p:oleObj spid="_x0000_s913410" name="Equation" r:id="rId4" imgW="2006280" imgH="241200" progId="Equation.DSMT4">
              <p:embed/>
            </p:oleObj>
          </a:graphicData>
        </a:graphic>
      </p:graphicFrame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3675033" y="6489690"/>
            <a:ext cx="4861680" cy="1772211"/>
            <a:chOff x="3366" y="3430"/>
            <a:chExt cx="1296" cy="630"/>
          </a:xfrm>
        </p:grpSpPr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V="1">
              <a:off x="3560" y="343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V="1">
              <a:off x="3923" y="343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V="1">
              <a:off x="4332" y="3430"/>
              <a:ext cx="0" cy="2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3366" y="3715"/>
              <a:ext cx="12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0"/>
                <a:t>local      </a:t>
              </a:r>
              <a:r>
                <a:rPr lang="fr-CH" i="0">
                  <a:solidFill>
                    <a:schemeClr val="accent1"/>
                  </a:solidFill>
                </a:rPr>
                <a:t>global</a:t>
              </a:r>
              <a:endParaRPr lang="fr-FR" i="0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7577553" y="3128562"/>
            <a:ext cx="14134224" cy="1979898"/>
          </a:xfrm>
          <a:prstGeom prst="rect">
            <a:avLst/>
          </a:prstGeom>
        </p:spPr>
        <p:txBody>
          <a:bodyPr wrap="square" lIns="192911" tIns="96455" rIns="192911" bIns="96455">
            <a:spAutoFit/>
          </a:bodyPr>
          <a:lstStyle/>
          <a:p>
            <a:pPr marL="964555" indent="-964555"/>
            <a:r>
              <a:rPr lang="fr-CH" sz="5900" b="1" dirty="0" err="1" smtClean="0"/>
              <a:t>Functional</a:t>
            </a:r>
            <a:r>
              <a:rPr lang="fr-CH" sz="5900" b="1" dirty="0" smtClean="0"/>
              <a:t> </a:t>
            </a:r>
            <a:r>
              <a:rPr lang="fr-CH" sz="5900" b="1" dirty="0" err="1" smtClean="0"/>
              <a:t>Postulate</a:t>
            </a:r>
            <a:endParaRPr lang="fr-CH" sz="5900" b="1" dirty="0" smtClean="0"/>
          </a:p>
          <a:p>
            <a:pPr marL="964555" indent="-964555"/>
            <a:r>
              <a:rPr lang="fr-CH" i="0" dirty="0" err="1" smtClean="0"/>
              <a:t>Useful</a:t>
            </a:r>
            <a:r>
              <a:rPr lang="fr-CH" i="0" dirty="0" smtClean="0"/>
              <a:t> for </a:t>
            </a:r>
            <a:r>
              <a:rPr lang="fr-CH" i="0" dirty="0" err="1" smtClean="0"/>
              <a:t>learning</a:t>
            </a:r>
            <a:r>
              <a:rPr lang="fr-CH" i="0" dirty="0" smtClean="0"/>
              <a:t> the important </a:t>
            </a:r>
            <a:r>
              <a:rPr lang="fr-CH" i="0" dirty="0" err="1" smtClean="0"/>
              <a:t>stuff</a:t>
            </a:r>
            <a:endParaRPr lang="fr-FR" i="0" dirty="0"/>
          </a:p>
        </p:txBody>
      </p:sp>
      <p:sp>
        <p:nvSpPr>
          <p:cNvPr id="38" name="TextBox 83"/>
          <p:cNvSpPr txBox="1">
            <a:spLocks noChangeArrowheads="1"/>
          </p:cNvSpPr>
          <p:nvPr/>
        </p:nvSpPr>
        <p:spPr bwMode="auto">
          <a:xfrm>
            <a:off x="1615285" y="8245315"/>
            <a:ext cx="19819589" cy="20106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 smtClean="0">
                <a:solidFill>
                  <a:srgbClr val="FF0000"/>
                </a:solidFill>
              </a:rPr>
              <a:t>Many models (and experiments) </a:t>
            </a:r>
            <a:r>
              <a:rPr lang="en-US" sz="5900" b="1" dirty="0">
                <a:solidFill>
                  <a:srgbClr val="FF0000"/>
                </a:solidFill>
              </a:rPr>
              <a:t>of </a:t>
            </a:r>
            <a:r>
              <a:rPr lang="en-US" sz="5900" b="1" dirty="0" smtClean="0">
                <a:solidFill>
                  <a:srgbClr val="FF0000"/>
                </a:solidFill>
              </a:rPr>
              <a:t>synaptic plasticity </a:t>
            </a:r>
          </a:p>
          <a:p>
            <a:r>
              <a:rPr lang="en-US" sz="5900" b="1" dirty="0" smtClean="0">
                <a:solidFill>
                  <a:srgbClr val="FF0000"/>
                </a:solidFill>
              </a:rPr>
              <a:t>do not take into account </a:t>
            </a:r>
            <a:r>
              <a:rPr lang="en-US" sz="5900" b="1" dirty="0" err="1" smtClean="0">
                <a:solidFill>
                  <a:srgbClr val="FF0000"/>
                </a:solidFill>
              </a:rPr>
              <a:t>Neuromodulators</a:t>
            </a:r>
            <a:r>
              <a:rPr lang="en-US" sz="5900" b="1" dirty="0" smtClean="0">
                <a:solidFill>
                  <a:srgbClr val="FF0000"/>
                </a:solidFill>
              </a:rPr>
              <a:t>. 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5286" y="10669668"/>
            <a:ext cx="19402808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3800" b="1" dirty="0" smtClean="0"/>
              <a:t>Except</a:t>
            </a:r>
            <a:r>
              <a:rPr lang="en-US" sz="3800" dirty="0" smtClean="0"/>
              <a:t>: e.g. Schultz et al. 1997,  </a:t>
            </a:r>
            <a:r>
              <a:rPr lang="en-US" sz="3800" dirty="0" err="1" smtClean="0"/>
              <a:t>Wickens</a:t>
            </a:r>
            <a:r>
              <a:rPr lang="en-US" sz="3800" dirty="0" smtClean="0"/>
              <a:t> 2002, </a:t>
            </a:r>
            <a:r>
              <a:rPr lang="en-US" sz="3800" dirty="0" err="1" smtClean="0"/>
              <a:t>Izhikevich</a:t>
            </a:r>
            <a:r>
              <a:rPr lang="en-US" sz="3800" dirty="0" smtClean="0"/>
              <a:t>, 2007; </a:t>
            </a:r>
            <a:r>
              <a:rPr lang="en-US" sz="3800" dirty="0" err="1" smtClean="0"/>
              <a:t>Reymann+Frey</a:t>
            </a:r>
            <a:r>
              <a:rPr lang="en-US" sz="3800" dirty="0" smtClean="0"/>
              <a:t> 2007;</a:t>
            </a:r>
          </a:p>
          <a:p>
            <a:r>
              <a:rPr lang="en-US" sz="3800" dirty="0" smtClean="0"/>
              <a:t>                </a:t>
            </a:r>
            <a:r>
              <a:rPr lang="en-US" sz="3800" dirty="0" err="1" smtClean="0"/>
              <a:t>Moncada</a:t>
            </a:r>
            <a:r>
              <a:rPr lang="en-US" sz="3800" dirty="0" smtClean="0"/>
              <a:t> 2007,  </a:t>
            </a:r>
            <a:r>
              <a:rPr lang="en-US" sz="3800" dirty="0" err="1" smtClean="0"/>
              <a:t>Pawlak+Kerr</a:t>
            </a:r>
            <a:r>
              <a:rPr lang="en-US" sz="3800" dirty="0" smtClean="0"/>
              <a:t> 2008; </a:t>
            </a:r>
            <a:r>
              <a:rPr lang="en-US" sz="3800" dirty="0" err="1" smtClean="0"/>
              <a:t>Pawlak</a:t>
            </a:r>
            <a:r>
              <a:rPr lang="en-US" sz="3800" dirty="0" smtClean="0"/>
              <a:t> et al. 2010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02" grpId="0" animBg="1"/>
      <p:bldP spid="1036303" grpId="0" animBg="1"/>
      <p:bldP spid="1036304" grpId="0" animBg="1"/>
      <p:bldP spid="34" grpId="0"/>
      <p:bldP spid="38" grpId="0" animBg="1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69078" y="230670"/>
            <a:ext cx="1326811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 </a:t>
            </a:r>
            <a:r>
              <a:rPr lang="en-US" sz="7600" b="1" dirty="0" smtClean="0"/>
              <a:t>Consolidation of  Learning</a:t>
            </a:r>
            <a:endParaRPr lang="en-US" sz="7600" b="1" dirty="0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2903441" y="4174520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2764642" y="7747075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4" name="Freeform 9"/>
          <p:cNvSpPr>
            <a:spLocks/>
          </p:cNvSpPr>
          <p:nvPr/>
        </p:nvSpPr>
        <p:spPr bwMode="auto">
          <a:xfrm>
            <a:off x="2025638" y="4557093"/>
            <a:ext cx="1076621" cy="3316568"/>
          </a:xfrm>
          <a:custGeom>
            <a:avLst/>
            <a:gdLst>
              <a:gd name="T0" fmla="*/ 455612 w 287"/>
              <a:gd name="T1" fmla="*/ 0 h 1134"/>
              <a:gd name="T2" fmla="*/ 23812 w 287"/>
              <a:gd name="T3" fmla="*/ 823597 h 1134"/>
              <a:gd name="T4" fmla="*/ 312737 w 287"/>
              <a:gd name="T5" fmla="*/ 1871662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3274819" y="4557093"/>
            <a:ext cx="510176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3274820" y="4557093"/>
            <a:ext cx="847793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H="1">
            <a:off x="3274819" y="6469958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302" name="Oval 14"/>
          <p:cNvSpPr>
            <a:spLocks noChangeArrowheads="1"/>
          </p:cNvSpPr>
          <p:nvPr/>
        </p:nvSpPr>
        <p:spPr bwMode="auto">
          <a:xfrm>
            <a:off x="2933452" y="4174520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303" name="Oval 15"/>
          <p:cNvSpPr>
            <a:spLocks noChangeArrowheads="1"/>
          </p:cNvSpPr>
          <p:nvPr/>
        </p:nvSpPr>
        <p:spPr bwMode="auto">
          <a:xfrm>
            <a:off x="2764642" y="7747075"/>
            <a:ext cx="540187" cy="40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304" name="Freeform 16"/>
          <p:cNvSpPr>
            <a:spLocks/>
          </p:cNvSpPr>
          <p:nvPr/>
        </p:nvSpPr>
        <p:spPr bwMode="auto">
          <a:xfrm>
            <a:off x="2081908" y="4557093"/>
            <a:ext cx="1076623" cy="3316568"/>
          </a:xfrm>
          <a:custGeom>
            <a:avLst/>
            <a:gdLst>
              <a:gd name="T0" fmla="*/ 455613 w 287"/>
              <a:gd name="T1" fmla="*/ 0 h 1134"/>
              <a:gd name="T2" fmla="*/ 23813 w 287"/>
              <a:gd name="T3" fmla="*/ 823597 h 1134"/>
              <a:gd name="T4" fmla="*/ 312738 w 287"/>
              <a:gd name="T5" fmla="*/ 1871662 h 1134"/>
              <a:gd name="T6" fmla="*/ 0 60000 65536"/>
              <a:gd name="T7" fmla="*/ 0 60000 65536"/>
              <a:gd name="T8" fmla="*/ 0 60000 65536"/>
              <a:gd name="T9" fmla="*/ 0 w 287"/>
              <a:gd name="T10" fmla="*/ 0 h 1134"/>
              <a:gd name="T11" fmla="*/ 287 w 287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1134">
                <a:moveTo>
                  <a:pt x="287" y="0"/>
                </a:moveTo>
                <a:cubicBezTo>
                  <a:pt x="158" y="155"/>
                  <a:pt x="30" y="310"/>
                  <a:pt x="15" y="499"/>
                </a:cubicBezTo>
                <a:cubicBezTo>
                  <a:pt x="0" y="688"/>
                  <a:pt x="98" y="911"/>
                  <a:pt x="197" y="113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4355192" y="2248231"/>
            <a:ext cx="8384227" cy="3116202"/>
            <a:chOff x="1843061" y="1268760"/>
            <a:chExt cx="3548097" cy="1758588"/>
          </a:xfrm>
        </p:grpSpPr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 flipH="1">
              <a:off x="1843061" y="1503348"/>
              <a:ext cx="1066800" cy="762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 flipH="1">
              <a:off x="1995461" y="1503348"/>
              <a:ext cx="914400" cy="9144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 flipH="1">
              <a:off x="2224061" y="1503348"/>
              <a:ext cx="685800" cy="1143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2452661" y="1579548"/>
              <a:ext cx="457200" cy="12954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>
              <a:off x="2605061" y="1503348"/>
              <a:ext cx="304800" cy="1524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3033686" y="1268760"/>
              <a:ext cx="2357472" cy="56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dirty="0" err="1" smtClean="0">
                  <a:solidFill>
                    <a:srgbClr val="008000"/>
                  </a:solidFill>
                </a:rPr>
                <a:t>Success</a:t>
              </a:r>
              <a:r>
                <a:rPr lang="fr-CH" sz="5900" dirty="0" smtClean="0">
                  <a:solidFill>
                    <a:srgbClr val="008000"/>
                  </a:solidFill>
                </a:rPr>
                <a:t>/</a:t>
              </a:r>
              <a:r>
                <a:rPr lang="fr-CH" sz="5900" dirty="0" err="1" smtClean="0">
                  <a:solidFill>
                    <a:srgbClr val="008000"/>
                  </a:solidFill>
                </a:rPr>
                <a:t>reward</a:t>
              </a:r>
              <a:endParaRPr lang="fr-FR" sz="59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169" name="Line 24"/>
          <p:cNvSpPr>
            <a:spLocks noChangeShapeType="1"/>
          </p:cNvSpPr>
          <p:nvPr/>
        </p:nvSpPr>
        <p:spPr bwMode="auto">
          <a:xfrm flipV="1">
            <a:off x="3387359" y="7642993"/>
            <a:ext cx="1703088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3612436" y="4557094"/>
            <a:ext cx="1988187" cy="3212486"/>
            <a:chOff x="1528736" y="2571736"/>
            <a:chExt cx="841375" cy="1812925"/>
          </a:xfrm>
        </p:grpSpPr>
        <p:sp>
          <p:nvSpPr>
            <p:cNvPr id="6152" name="Oval 7"/>
            <p:cNvSpPr>
              <a:spLocks noChangeArrowheads="1"/>
            </p:cNvSpPr>
            <p:nvPr/>
          </p:nvSpPr>
          <p:spPr bwMode="auto">
            <a:xfrm>
              <a:off x="1744636" y="2571736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8"/>
            <p:cNvSpPr>
              <a:spLocks noChangeArrowheads="1"/>
            </p:cNvSpPr>
            <p:nvPr/>
          </p:nvSpPr>
          <p:spPr bwMode="auto">
            <a:xfrm>
              <a:off x="1528736" y="3435336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 flipH="1">
              <a:off x="1673199" y="2787636"/>
              <a:ext cx="1444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Oval 23"/>
            <p:cNvSpPr>
              <a:spLocks noChangeArrowheads="1"/>
            </p:cNvSpPr>
            <p:nvPr/>
          </p:nvSpPr>
          <p:spPr bwMode="auto">
            <a:xfrm>
              <a:off x="2141511" y="4156061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>
              <a:off x="1938311" y="2800336"/>
              <a:ext cx="287338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845610" y="1865439"/>
            <a:ext cx="6654125" cy="487299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b="1" dirty="0" smtClean="0"/>
              <a:t>Confirmation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Novel</a:t>
            </a:r>
          </a:p>
          <a:p>
            <a:pPr>
              <a:buFontTx/>
              <a:buChar char="-"/>
            </a:pPr>
            <a:r>
              <a:rPr lang="en-US" dirty="0" smtClean="0"/>
              <a:t>Interesting</a:t>
            </a:r>
          </a:p>
          <a:p>
            <a:pPr>
              <a:buFontTx/>
              <a:buChar char="-"/>
            </a:pPr>
            <a:r>
              <a:rPr lang="en-US" dirty="0" smtClean="0"/>
              <a:t>Rewarding</a:t>
            </a:r>
          </a:p>
          <a:p>
            <a:pPr>
              <a:buFontTx/>
              <a:buChar char="-"/>
            </a:pPr>
            <a:r>
              <a:rPr lang="en-US" dirty="0" smtClean="0"/>
              <a:t>Surprising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42480" y="6458949"/>
            <a:ext cx="10611940" cy="228767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err="1" smtClean="0"/>
              <a:t>Neuromodulators</a:t>
            </a:r>
            <a:endParaRPr lang="en-US" sz="6800" b="1" dirty="0" smtClean="0"/>
          </a:p>
          <a:p>
            <a:r>
              <a:rPr lang="en-US" sz="6800" b="1" dirty="0" err="1" smtClean="0"/>
              <a:t>dopmaine</a:t>
            </a:r>
            <a:r>
              <a:rPr lang="en-US" sz="6800" b="1" dirty="0" smtClean="0"/>
              <a:t>/serotonin/Ach</a:t>
            </a:r>
            <a:endParaRPr lang="en-US" sz="6800" b="1" dirty="0"/>
          </a:p>
        </p:txBody>
      </p:sp>
      <p:grpSp>
        <p:nvGrpSpPr>
          <p:cNvPr id="4" name="Group 31"/>
          <p:cNvGrpSpPr/>
          <p:nvPr/>
        </p:nvGrpSpPr>
        <p:grpSpPr>
          <a:xfrm>
            <a:off x="1104818" y="8755704"/>
            <a:ext cx="17310834" cy="2308324"/>
            <a:chOff x="467544" y="4941169"/>
            <a:chExt cx="7325722" cy="1302673"/>
          </a:xfrm>
        </p:grpSpPr>
        <p:sp>
          <p:nvSpPr>
            <p:cNvPr id="30" name="TextBox 29"/>
            <p:cNvSpPr txBox="1"/>
            <p:nvPr/>
          </p:nvSpPr>
          <p:spPr>
            <a:xfrm>
              <a:off x="467544" y="5013176"/>
              <a:ext cx="3440802" cy="122451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7600" b="1" dirty="0" smtClean="0">
                  <a:solidFill>
                    <a:srgbClr val="FF0000"/>
                  </a:solidFill>
                </a:rPr>
                <a:t>‘write now’ </a:t>
              </a:r>
            </a:p>
            <a:p>
              <a:r>
                <a:rPr lang="en-US" sz="5900" b="1" dirty="0" smtClean="0">
                  <a:solidFill>
                    <a:srgbClr val="FF0000"/>
                  </a:solidFill>
                </a:rPr>
                <a:t>to long-term memory’ </a:t>
              </a:r>
              <a:endParaRPr lang="en-US" sz="59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20072" y="4941169"/>
              <a:ext cx="2573194" cy="1302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i="1" dirty="0" smtClean="0"/>
                <a:t>Crow (1968), </a:t>
              </a:r>
            </a:p>
            <a:p>
              <a:r>
                <a:rPr lang="en-US" sz="4800" i="1" dirty="0" err="1" smtClean="0"/>
                <a:t>Fregnac</a:t>
              </a:r>
              <a:r>
                <a:rPr lang="en-US" sz="4800" i="1" dirty="0" smtClean="0"/>
                <a:t> et al (2010), </a:t>
              </a:r>
            </a:p>
            <a:p>
              <a:r>
                <a:rPr lang="en-US" sz="4800" i="1" dirty="0" err="1" smtClean="0"/>
                <a:t>Izhikevich</a:t>
              </a:r>
              <a:r>
                <a:rPr lang="en-US" sz="4800" i="1" dirty="0" smtClean="0"/>
                <a:t>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06" y="972257"/>
            <a:ext cx="13707234" cy="102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-100556" y="972256"/>
            <a:ext cx="17526110" cy="61246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506" y="1614783"/>
            <a:ext cx="17243563" cy="228767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Liquid Computing/Reservoir Computing:</a:t>
            </a:r>
          </a:p>
          <a:p>
            <a:r>
              <a:rPr lang="en-US" sz="6800" b="1" dirty="0" smtClean="0"/>
              <a:t> exploit rich brain dynamics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-100556" y="5693364"/>
            <a:ext cx="6465944" cy="61246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98796" y="5820961"/>
            <a:ext cx="4234099" cy="20564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1018" y="7224535"/>
            <a:ext cx="376711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Readout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108828" y="9506433"/>
            <a:ext cx="4234099" cy="20564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61175" y="9010900"/>
            <a:ext cx="376711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Readout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91018" y="3902458"/>
            <a:ext cx="7244030" cy="388811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Maass</a:t>
            </a:r>
            <a:r>
              <a:rPr lang="en-US" sz="4800" i="1" dirty="0" smtClean="0"/>
              <a:t> et al. 2002,</a:t>
            </a:r>
          </a:p>
          <a:p>
            <a:r>
              <a:rPr lang="en-US" sz="4800" i="1" dirty="0" smtClean="0"/>
              <a:t>Jaeger and Haas, 2004</a:t>
            </a:r>
          </a:p>
          <a:p>
            <a:r>
              <a:rPr lang="en-US" sz="4800" i="1" dirty="0" smtClean="0"/>
              <a:t>Review:</a:t>
            </a:r>
          </a:p>
          <a:p>
            <a:r>
              <a:rPr lang="en-US" sz="4800" i="1" dirty="0" err="1" smtClean="0"/>
              <a:t>Maass</a:t>
            </a:r>
            <a:r>
              <a:rPr lang="en-US" sz="4800" i="1" dirty="0" smtClean="0"/>
              <a:t> and </a:t>
            </a:r>
            <a:r>
              <a:rPr lang="en-US" sz="4800" i="1" dirty="0" err="1" smtClean="0"/>
              <a:t>Buonomano</a:t>
            </a:r>
            <a:r>
              <a:rPr lang="en-US" sz="4800" i="1" dirty="0" smtClean="0"/>
              <a:t>, </a:t>
            </a:r>
          </a:p>
          <a:p>
            <a:endParaRPr lang="en-US" sz="4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9913" y="7734924"/>
            <a:ext cx="6016130" cy="228767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dirty="0" smtClean="0">
                <a:solidFill>
                  <a:schemeClr val="accent2"/>
                </a:solidFill>
              </a:rPr>
              <a:t>Stream of </a:t>
            </a:r>
          </a:p>
          <a:p>
            <a:r>
              <a:rPr lang="en-US" sz="6800" dirty="0" smtClean="0">
                <a:solidFill>
                  <a:schemeClr val="accent2"/>
                </a:solidFill>
              </a:rPr>
              <a:t>sensory inputs</a:t>
            </a:r>
            <a:endParaRPr lang="en-US" sz="68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Reservoir computing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74974" y="1"/>
            <a:ext cx="493891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</a:t>
            </a:r>
            <a:r>
              <a:rPr lang="en-US" sz="7600" b="1" dirty="0" smtClean="0"/>
              <a:t>Plasticity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1445129" y="6331353"/>
            <a:ext cx="11164975" cy="562705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BUT</a:t>
            </a:r>
            <a:endParaRPr lang="en-US" dirty="0" smtClean="0"/>
          </a:p>
          <a:p>
            <a:r>
              <a:rPr lang="en-US" dirty="0" smtClean="0"/>
              <a:t>   - </a:t>
            </a:r>
            <a:r>
              <a:rPr lang="en-US" dirty="0" smtClean="0">
                <a:solidFill>
                  <a:srgbClr val="3550FE"/>
                </a:solidFill>
              </a:rPr>
              <a:t>replace by inhibitory plasticity </a:t>
            </a:r>
          </a:p>
          <a:p>
            <a:r>
              <a:rPr lang="en-US" dirty="0" smtClean="0"/>
              <a:t>               </a:t>
            </a:r>
          </a:p>
          <a:p>
            <a:r>
              <a:rPr lang="en-US" dirty="0" smtClean="0"/>
              <a:t>         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0" y="9266095"/>
            <a:ext cx="18029034" cy="2826283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  </a:t>
            </a:r>
            <a:r>
              <a:rPr lang="en-US" i="0" dirty="0" smtClean="0">
                <a:sym typeface="Wingdings" pitchFamily="2" charset="2"/>
              </a:rPr>
              <a:t> avoids chaotic blow-up of network</a:t>
            </a:r>
          </a:p>
          <a:p>
            <a:r>
              <a:rPr lang="en-US" i="0" dirty="0" smtClean="0">
                <a:sym typeface="Wingdings" pitchFamily="2" charset="2"/>
              </a:rPr>
              <a:t>   avoids blow-up of single neuron (detailed balance)</a:t>
            </a:r>
          </a:p>
          <a:p>
            <a:r>
              <a:rPr lang="en-US" i="0" dirty="0" smtClean="0">
                <a:sym typeface="Wingdings" pitchFamily="2" charset="2"/>
              </a:rPr>
              <a:t>   yields stability optimized circuits  </a:t>
            </a:r>
            <a:endParaRPr lang="en-US" i="0" dirty="0"/>
          </a:p>
        </p:txBody>
      </p:sp>
      <p:grpSp>
        <p:nvGrpSpPr>
          <p:cNvPr id="2" name="Group 85"/>
          <p:cNvGrpSpPr/>
          <p:nvPr/>
        </p:nvGrpSpPr>
        <p:grpSpPr>
          <a:xfrm>
            <a:off x="16418893" y="9266094"/>
            <a:ext cx="4424067" cy="2590254"/>
            <a:chOff x="7092280" y="1103128"/>
            <a:chExt cx="1872208" cy="1461776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7092280" y="2060848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596336" y="2564904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524328" y="1700808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956376" y="2204864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7308304" y="141277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Freeform 91"/>
            <p:cNvSpPr/>
            <p:nvPr/>
          </p:nvSpPr>
          <p:spPr bwMode="auto">
            <a:xfrm>
              <a:off x="7287904" y="1103128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 rot="10800000" flipV="1">
              <a:off x="7956376" y="1103128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6248736" y="7096938"/>
            <a:ext cx="4972832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err="1" smtClean="0"/>
              <a:t>Vogels</a:t>
            </a:r>
            <a:r>
              <a:rPr lang="en-US" dirty="0" smtClean="0"/>
              <a:t> et al.,</a:t>
            </a:r>
          </a:p>
          <a:p>
            <a:r>
              <a:rPr lang="en-US" dirty="0" smtClean="0"/>
              <a:t>Science 2011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55599" y="3779402"/>
            <a:ext cx="9377628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- here: algorithmically tuned</a:t>
            </a:r>
            <a:endParaRPr lang="en-US" dirty="0">
              <a:solidFill>
                <a:srgbClr val="3550F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74972" y="2120634"/>
            <a:ext cx="10268897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>
                <a:solidFill>
                  <a:srgbClr val="3550FE"/>
                </a:solidFill>
              </a:rPr>
              <a:t>Stability-optimized </a:t>
            </a:r>
            <a:r>
              <a:rPr lang="en-US" sz="5900" b="1" dirty="0" err="1" smtClean="0">
                <a:solidFill>
                  <a:srgbClr val="3550FE"/>
                </a:solidFill>
              </a:rPr>
              <a:t>curcuits</a:t>
            </a:r>
            <a:endParaRPr lang="en-US" sz="5900" b="1" dirty="0">
              <a:solidFill>
                <a:srgbClr val="3550FE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2840" y="1482646"/>
            <a:ext cx="6217543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 animBg="1"/>
      <p:bldP spid="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74974" y="1"/>
            <a:ext cx="493891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 </a:t>
            </a:r>
            <a:r>
              <a:rPr lang="en-US" sz="7600" b="1" dirty="0" smtClean="0"/>
              <a:t>Plasticity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764504" y="6534927"/>
            <a:ext cx="13704132" cy="741215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BUT</a:t>
            </a:r>
            <a:endParaRPr lang="en-US" sz="6800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339933"/>
                </a:solidFill>
              </a:rPr>
              <a:t>- </a:t>
            </a:r>
            <a:r>
              <a:rPr lang="en-US" sz="5900" b="1" dirty="0" smtClean="0">
                <a:solidFill>
                  <a:srgbClr val="339933"/>
                </a:solidFill>
              </a:rPr>
              <a:t>replace by  3-factor plasticity rules </a:t>
            </a:r>
            <a:endParaRPr lang="en-US" b="1" dirty="0" smtClean="0">
              <a:solidFill>
                <a:srgbClr val="339933"/>
              </a:solidFill>
            </a:endParaRPr>
          </a:p>
          <a:p>
            <a:r>
              <a:rPr lang="en-US" dirty="0" smtClean="0"/>
              <a:t>               </a:t>
            </a:r>
          </a:p>
          <a:p>
            <a:r>
              <a:rPr lang="en-US" dirty="0" smtClean="0"/>
              <a:t>         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64505" y="3269012"/>
            <a:ext cx="9377628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339933"/>
                </a:solidFill>
              </a:rPr>
              <a:t>here: algorithmically tuned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74972" y="2120634"/>
            <a:ext cx="3416059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>
                <a:solidFill>
                  <a:srgbClr val="339933"/>
                </a:solidFill>
              </a:rPr>
              <a:t>Readout</a:t>
            </a:r>
            <a:endParaRPr lang="en-US" sz="5900" b="1" dirty="0">
              <a:solidFill>
                <a:srgbClr val="339933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044" y="972256"/>
            <a:ext cx="6413838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>
            <a:off x="13015765" y="2375828"/>
            <a:ext cx="7316726" cy="637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2845608" y="2375828"/>
            <a:ext cx="7316726" cy="637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3015765" y="3043529"/>
            <a:ext cx="7016036" cy="863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1144044" y="3013816"/>
            <a:ext cx="8848133" cy="382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6418893" y="3141414"/>
            <a:ext cx="3743441" cy="765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20162334" y="2758621"/>
            <a:ext cx="680626" cy="510390"/>
          </a:xfrm>
          <a:prstGeom prst="ellipse">
            <a:avLst/>
          </a:prstGeom>
          <a:solidFill>
            <a:srgbClr val="339933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272325" y="5499030"/>
            <a:ext cx="11570635" cy="6064106"/>
            <a:chOff x="9272325" y="5499030"/>
            <a:chExt cx="11570635" cy="6064106"/>
          </a:xfrm>
        </p:grpSpPr>
        <p:grpSp>
          <p:nvGrpSpPr>
            <p:cNvPr id="2" name="Group 85"/>
            <p:cNvGrpSpPr/>
            <p:nvPr/>
          </p:nvGrpSpPr>
          <p:grpSpPr>
            <a:xfrm>
              <a:off x="16418893" y="8320164"/>
              <a:ext cx="4424067" cy="2968626"/>
              <a:chOff x="7092280" y="889600"/>
              <a:chExt cx="1872208" cy="1675304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>
                <a:off x="7092280" y="2060848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7596336" y="2564904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7524328" y="1700808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7956376" y="220486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Arrow Connector 90"/>
              <p:cNvCxnSpPr/>
              <p:nvPr/>
            </p:nvCxnSpPr>
            <p:spPr bwMode="auto">
              <a:xfrm>
                <a:off x="7308304" y="1412776"/>
                <a:ext cx="1656184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2" name="Freeform 91"/>
              <p:cNvSpPr/>
              <p:nvPr/>
            </p:nvSpPr>
            <p:spPr bwMode="auto">
              <a:xfrm>
                <a:off x="7287904" y="889600"/>
                <a:ext cx="668741" cy="491320"/>
              </a:xfrm>
              <a:custGeom>
                <a:avLst/>
                <a:gdLst>
                  <a:gd name="connsiteX0" fmla="*/ 668741 w 668741"/>
                  <a:gd name="connsiteY0" fmla="*/ 0 h 491320"/>
                  <a:gd name="connsiteX1" fmla="*/ 573206 w 668741"/>
                  <a:gd name="connsiteY1" fmla="*/ 232012 h 491320"/>
                  <a:gd name="connsiteX2" fmla="*/ 354842 w 668741"/>
                  <a:gd name="connsiteY2" fmla="*/ 395786 h 491320"/>
                  <a:gd name="connsiteX3" fmla="*/ 0 w 668741"/>
                  <a:gd name="connsiteY3" fmla="*/ 491320 h 4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8741" h="491320">
                    <a:moveTo>
                      <a:pt x="668741" y="0"/>
                    </a:moveTo>
                    <a:cubicBezTo>
                      <a:pt x="647131" y="83024"/>
                      <a:pt x="625522" y="166048"/>
                      <a:pt x="573206" y="232012"/>
                    </a:cubicBezTo>
                    <a:cubicBezTo>
                      <a:pt x="520890" y="297976"/>
                      <a:pt x="450376" y="352568"/>
                      <a:pt x="354842" y="395786"/>
                    </a:cubicBezTo>
                    <a:cubicBezTo>
                      <a:pt x="259308" y="439004"/>
                      <a:pt x="129654" y="465162"/>
                      <a:pt x="0" y="49132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 rot="10800000">
                <a:off x="7956376" y="1387834"/>
                <a:ext cx="668741" cy="491320"/>
              </a:xfrm>
              <a:custGeom>
                <a:avLst/>
                <a:gdLst>
                  <a:gd name="connsiteX0" fmla="*/ 668741 w 668741"/>
                  <a:gd name="connsiteY0" fmla="*/ 0 h 491320"/>
                  <a:gd name="connsiteX1" fmla="*/ 573206 w 668741"/>
                  <a:gd name="connsiteY1" fmla="*/ 232012 h 491320"/>
                  <a:gd name="connsiteX2" fmla="*/ 354842 w 668741"/>
                  <a:gd name="connsiteY2" fmla="*/ 395786 h 491320"/>
                  <a:gd name="connsiteX3" fmla="*/ 0 w 668741"/>
                  <a:gd name="connsiteY3" fmla="*/ 491320 h 4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8741" h="491320">
                    <a:moveTo>
                      <a:pt x="668741" y="0"/>
                    </a:moveTo>
                    <a:cubicBezTo>
                      <a:pt x="647131" y="83024"/>
                      <a:pt x="625522" y="166048"/>
                      <a:pt x="573206" y="232012"/>
                    </a:cubicBezTo>
                    <a:cubicBezTo>
                      <a:pt x="520890" y="297976"/>
                      <a:pt x="450376" y="352568"/>
                      <a:pt x="354842" y="395786"/>
                    </a:cubicBezTo>
                    <a:cubicBezTo>
                      <a:pt x="259308" y="439004"/>
                      <a:pt x="129654" y="465162"/>
                      <a:pt x="0" y="49132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14951824" y="5499030"/>
              <a:ext cx="5636219" cy="2826283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i="1" dirty="0" err="1" smtClean="0"/>
                <a:t>Izhikevich</a:t>
              </a:r>
              <a:r>
                <a:rPr lang="en-US" i="1" dirty="0" smtClean="0"/>
                <a:t>, 2007</a:t>
              </a:r>
            </a:p>
            <a:p>
              <a:r>
                <a:rPr lang="en-US" i="1" dirty="0" err="1" smtClean="0"/>
                <a:t>Fremaux</a:t>
              </a:r>
              <a:r>
                <a:rPr lang="en-US" i="1" dirty="0" smtClean="0"/>
                <a:t> et al.</a:t>
              </a:r>
            </a:p>
            <a:p>
              <a:r>
                <a:rPr lang="en-US" i="1" dirty="0" smtClean="0"/>
                <a:t>   2012 </a:t>
              </a:r>
              <a:endParaRPr lang="en-US" i="1" dirty="0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13015765" y="7677756"/>
              <a:ext cx="3232972" cy="20415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13015765" y="7422561"/>
              <a:ext cx="3232972" cy="20415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718852" y="7984129"/>
              <a:ext cx="3232972" cy="20415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11144044" y="8169999"/>
              <a:ext cx="3232972" cy="20415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9272325" y="6912172"/>
              <a:ext cx="5679499" cy="1071957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b="1" dirty="0" smtClean="0"/>
                <a:t>Success signal</a:t>
              </a:r>
              <a:endParaRPr lang="en-US" b="1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460770" y="8325313"/>
              <a:ext cx="0" cy="17483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4951824" y="10102109"/>
              <a:ext cx="561445" cy="54869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968014" y="11014443"/>
              <a:ext cx="561445" cy="54869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5513269" y="10650802"/>
              <a:ext cx="454745" cy="3636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Plasticity modulated by reward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53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0" y="2187414"/>
            <a:ext cx="85344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072055" y="9758337"/>
            <a:ext cx="9761005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Dopamine encodes success=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reward – expected reward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680028" y="2187414"/>
            <a:ext cx="8879354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Dopamine-emitting neurons:</a:t>
            </a:r>
          </a:p>
          <a:p>
            <a:r>
              <a:rPr lang="en-US" sz="5400" i="1" dirty="0" smtClean="0"/>
              <a:t>   Schultz et al., 1997</a:t>
            </a:r>
            <a:endParaRPr lang="en-US" sz="5400" i="1" dirty="0"/>
          </a:p>
        </p:txBody>
      </p:sp>
      <p:grpSp>
        <p:nvGrpSpPr>
          <p:cNvPr id="32" name="Group 85"/>
          <p:cNvGrpSpPr/>
          <p:nvPr/>
        </p:nvGrpSpPr>
        <p:grpSpPr>
          <a:xfrm>
            <a:off x="16418893" y="8320164"/>
            <a:ext cx="4424067" cy="2968626"/>
            <a:chOff x="7092280" y="889600"/>
            <a:chExt cx="1872208" cy="1675304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7092280" y="2060848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7596336" y="2564904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7524328" y="1700808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956376" y="2204864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7308304" y="141277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Freeform 37"/>
            <p:cNvSpPr/>
            <p:nvPr/>
          </p:nvSpPr>
          <p:spPr bwMode="auto">
            <a:xfrm>
              <a:off x="7287904" y="889600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 rot="10800000">
              <a:off x="7956376" y="1387834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951824" y="5499030"/>
            <a:ext cx="5636219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err="1" smtClean="0"/>
              <a:t>Izhikevich</a:t>
            </a:r>
            <a:r>
              <a:rPr lang="en-US" i="1" dirty="0" smtClean="0"/>
              <a:t>, 2007</a:t>
            </a:r>
          </a:p>
          <a:p>
            <a:r>
              <a:rPr lang="en-US" i="1" dirty="0" err="1" smtClean="0"/>
              <a:t>Fremaux</a:t>
            </a:r>
            <a:r>
              <a:rPr lang="en-US" i="1" dirty="0" smtClean="0"/>
              <a:t> et al.</a:t>
            </a:r>
          </a:p>
          <a:p>
            <a:r>
              <a:rPr lang="en-US" i="1" dirty="0" smtClean="0"/>
              <a:t>   2012 </a:t>
            </a:r>
            <a:endParaRPr lang="en-US" i="1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12735042" y="7984129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3896783" y="7984129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1718852" y="7984129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1144044" y="8169999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9272325" y="6912172"/>
            <a:ext cx="5679499" cy="107195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smtClean="0"/>
              <a:t>Success signal</a:t>
            </a:r>
            <a:endParaRPr lang="en-US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8460770" y="8325313"/>
            <a:ext cx="0" cy="1748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4951824" y="10102109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5968014" y="11014443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5513269" y="10650802"/>
            <a:ext cx="454745" cy="36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Plasticity modulated by reward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54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41" y="2175641"/>
            <a:ext cx="20350839" cy="71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STDP = spike-based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Hebbian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learning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37129" y="5307907"/>
            <a:ext cx="5189405" cy="316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5"/>
          <p:cNvGrpSpPr/>
          <p:nvPr/>
        </p:nvGrpSpPr>
        <p:grpSpPr>
          <a:xfrm>
            <a:off x="8412814" y="4212828"/>
            <a:ext cx="4424067" cy="2968626"/>
            <a:chOff x="7092280" y="889600"/>
            <a:chExt cx="1872208" cy="1675304"/>
          </a:xfrm>
        </p:grpSpPr>
        <p:cxnSp>
          <p:nvCxnSpPr>
            <p:cNvPr id="77" name="Straight Connector 76"/>
            <p:cNvCxnSpPr/>
            <p:nvPr/>
          </p:nvCxnSpPr>
          <p:spPr bwMode="auto">
            <a:xfrm flipV="1">
              <a:off x="7092280" y="2060848"/>
              <a:ext cx="187220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596336" y="2564904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524328" y="1700808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956376" y="2204864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7308304" y="141277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Freeform 81"/>
            <p:cNvSpPr/>
            <p:nvPr/>
          </p:nvSpPr>
          <p:spPr bwMode="auto">
            <a:xfrm>
              <a:off x="7287904" y="889600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 rot="10800000">
              <a:off x="7956376" y="1387834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10454691" y="4217977"/>
            <a:ext cx="0" cy="1748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6945745" y="5994773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961935" y="6907107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507190" y="6543466"/>
            <a:ext cx="454745" cy="36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21818" y="8773594"/>
            <a:ext cx="131641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Pre-before post: </a:t>
            </a:r>
            <a:r>
              <a:rPr lang="en-US" dirty="0" err="1" smtClean="0">
                <a:solidFill>
                  <a:schemeClr val="tx2"/>
                </a:solidFill>
              </a:rPr>
              <a:t>potentiation</a:t>
            </a:r>
            <a:r>
              <a:rPr lang="en-US" dirty="0" smtClean="0">
                <a:solidFill>
                  <a:schemeClr val="tx2"/>
                </a:solidFill>
              </a:rPr>
              <a:t> of synapse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Plasticity modulated by reward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1875331"/>
            <a:ext cx="164687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5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50" y="8793437"/>
            <a:ext cx="164401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94" y="1171412"/>
            <a:ext cx="16807422" cy="969496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STDP with pre-before post: </a:t>
            </a:r>
            <a:r>
              <a:rPr lang="en-US" dirty="0" err="1" smtClean="0">
                <a:solidFill>
                  <a:schemeClr val="tx2"/>
                </a:solidFill>
              </a:rPr>
              <a:t>potentiation</a:t>
            </a:r>
            <a:r>
              <a:rPr lang="en-US" dirty="0" smtClean="0">
                <a:solidFill>
                  <a:schemeClr val="tx2"/>
                </a:solidFill>
              </a:rPr>
              <a:t> of synapse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0372" y="2140908"/>
            <a:ext cx="31531" cy="1327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1106634" y="205353"/>
            <a:ext cx="16900520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Quiz</a:t>
            </a:r>
            <a:r>
              <a:rPr lang="fr-CH" dirty="0" smtClean="0">
                <a:solidFill>
                  <a:srgbClr val="FF0000"/>
                </a:solidFill>
              </a:rPr>
              <a:t>: </a:t>
            </a:r>
            <a:r>
              <a:rPr lang="fr-CH" dirty="0" err="1" smtClean="0">
                <a:solidFill>
                  <a:srgbClr val="FF0000"/>
                </a:solidFill>
              </a:rPr>
              <a:t>Synpatic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plasticity</a:t>
            </a:r>
            <a:r>
              <a:rPr lang="fr-CH" dirty="0" smtClean="0">
                <a:solidFill>
                  <a:srgbClr val="FF0000"/>
                </a:solidFill>
              </a:rPr>
              <a:t>: 2-factor and 3-factor </a:t>
            </a:r>
            <a:r>
              <a:rPr lang="fr-CH" dirty="0" err="1" smtClean="0">
                <a:solidFill>
                  <a:srgbClr val="FF0000"/>
                </a:solidFill>
              </a:rPr>
              <a:t>rules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08" name="Rectangle 29"/>
          <p:cNvSpPr>
            <a:spLocks noChangeArrowheads="1"/>
          </p:cNvSpPr>
          <p:nvPr/>
        </p:nvSpPr>
        <p:spPr bwMode="auto">
          <a:xfrm>
            <a:off x="0" y="1277310"/>
            <a:ext cx="21607463" cy="10546071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6634" y="1576553"/>
            <a:ext cx="1711237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 ] a </a:t>
            </a:r>
            <a:r>
              <a:rPr lang="en-US" sz="5400" dirty="0" err="1" smtClean="0"/>
              <a:t>Hebbian</a:t>
            </a:r>
            <a:r>
              <a:rPr lang="en-US" sz="5400" dirty="0" smtClean="0"/>
              <a:t> learning rule depends only on </a:t>
            </a:r>
            <a:r>
              <a:rPr lang="en-US" sz="5400" dirty="0" err="1" smtClean="0"/>
              <a:t>presynaptic</a:t>
            </a:r>
            <a:endParaRPr lang="en-US" sz="5400" dirty="0" smtClean="0"/>
          </a:p>
          <a:p>
            <a:r>
              <a:rPr lang="en-US" sz="5400" dirty="0" smtClean="0"/>
              <a:t> </a:t>
            </a:r>
            <a:r>
              <a:rPr lang="en-US" sz="5400" dirty="0" smtClean="0"/>
              <a:t>    and postsynaptic variables, </a:t>
            </a:r>
            <a:r>
              <a:rPr lang="en-US" sz="5400" i="1" dirty="0" smtClean="0"/>
              <a:t>pre</a:t>
            </a:r>
            <a:r>
              <a:rPr lang="en-US" sz="5400" dirty="0" smtClean="0"/>
              <a:t> and </a:t>
            </a:r>
            <a:r>
              <a:rPr lang="en-US" sz="5400" i="1" dirty="0" smtClean="0"/>
              <a:t>post</a:t>
            </a:r>
          </a:p>
          <a:p>
            <a:r>
              <a:rPr lang="en-US" sz="5400" dirty="0" smtClean="0"/>
              <a:t>[ ] a </a:t>
            </a:r>
            <a:r>
              <a:rPr lang="en-US" sz="5400" dirty="0" err="1" smtClean="0"/>
              <a:t>Hebbian</a:t>
            </a:r>
            <a:r>
              <a:rPr lang="en-US" sz="5400" dirty="0" smtClean="0"/>
              <a:t> learning rule can be written abstractly as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[ ] STDP is an example of a </a:t>
            </a:r>
            <a:r>
              <a:rPr lang="en-US" dirty="0" err="1" smtClean="0"/>
              <a:t>Hebbian</a:t>
            </a:r>
            <a:r>
              <a:rPr lang="en-US" dirty="0" smtClean="0"/>
              <a:t> learning rule </a:t>
            </a:r>
            <a:endParaRPr lang="en-US" dirty="0"/>
          </a:p>
        </p:txBody>
      </p:sp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3893262" y="4117429"/>
          <a:ext cx="12458700" cy="1181100"/>
        </p:xfrm>
        <a:graphic>
          <a:graphicData uri="http://schemas.openxmlformats.org/presentationml/2006/ole">
            <p:oleObj spid="_x0000_s977926" name="Equation" r:id="rId4" imgW="2006280" imgH="2412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59034" y="5992211"/>
            <a:ext cx="19882366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 ] a 3-factor learning rule  can be written as </a:t>
            </a:r>
          </a:p>
          <a:p>
            <a:endParaRPr lang="en-US" sz="5400" dirty="0" smtClean="0"/>
          </a:p>
          <a:p>
            <a:r>
              <a:rPr lang="en-US" sz="5400" dirty="0" smtClean="0"/>
              <a:t>[ ] a reward-modulated  learning rule can be written abstractly as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3656013" y="6673521"/>
          <a:ext cx="12931775" cy="1181100"/>
        </p:xfrm>
        <a:graphic>
          <a:graphicData uri="http://schemas.openxmlformats.org/presentationml/2006/ole">
            <p:oleObj spid="_x0000_s977927" name="Equation" r:id="rId5" imgW="2082600" imgH="241200" progId="Equation.DSMT4">
              <p:embed/>
            </p:oleObj>
          </a:graphicData>
        </a:graphic>
      </p:graphicFrame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3656013" y="8399845"/>
          <a:ext cx="11039475" cy="1181100"/>
        </p:xfrm>
        <a:graphic>
          <a:graphicData uri="http://schemas.openxmlformats.org/presentationml/2006/ole">
            <p:oleObj spid="_x0000_s977928" name="Equation" r:id="rId6" imgW="1777680" imgH="2412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09784" y="9588547"/>
            <a:ext cx="19882366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 ] a reward-modulated  learning rule can be written abstractly as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graphicFrame>
        <p:nvGraphicFramePr>
          <p:cNvPr id="4" name="Object 26"/>
          <p:cNvGraphicFramePr>
            <a:graphicFrameLocks noChangeAspect="1"/>
          </p:cNvGraphicFramePr>
          <p:nvPr/>
        </p:nvGraphicFramePr>
        <p:xfrm>
          <a:off x="3893262" y="10798490"/>
          <a:ext cx="16086138" cy="1181100"/>
        </p:xfrm>
        <a:graphic>
          <a:graphicData uri="http://schemas.openxmlformats.org/presentationml/2006/ole">
            <p:oleObj spid="_x0000_s977929" name="Equation" r:id="rId7" imgW="25905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972" y="1539214"/>
            <a:ext cx="12251263" cy="102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from spikes to movement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477298" y="8576441"/>
            <a:ext cx="29639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41213" y="7945821"/>
            <a:ext cx="681629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the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readouts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encode movement?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629698" y="9869214"/>
            <a:ext cx="29639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video(2)-6.mov" descr="dresden 08-01-10.ppt_media/video(2)-6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559" y="3066312"/>
            <a:ext cx="7554971" cy="5696398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56942" y="1948791"/>
            <a:ext cx="13301291" cy="9909354"/>
            <a:chOff x="0" y="-744"/>
            <a:chExt cx="7296" cy="501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7296" cy="4266"/>
              <a:chOff x="0" y="0"/>
              <a:chExt cx="7296" cy="4266"/>
            </a:xfrm>
          </p:grpSpPr>
          <p:pic>
            <p:nvPicPr>
              <p:cNvPr id="39942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20" y="1261"/>
                <a:ext cx="6176" cy="30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994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2425" cy="1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39945" name="Rectangle 9"/>
            <p:cNvSpPr>
              <a:spLocks/>
            </p:cNvSpPr>
            <p:nvPr/>
          </p:nvSpPr>
          <p:spPr bwMode="auto">
            <a:xfrm>
              <a:off x="241" y="-744"/>
              <a:ext cx="4514" cy="41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300" dirty="0">
                  <a:ea typeface="Gill Sans" charset="0"/>
                  <a:cs typeface="Gill Sans" charset="0"/>
                </a:rPr>
                <a:t>Population vector </a:t>
              </a:r>
              <a:r>
                <a:rPr lang="en-US" sz="5300" dirty="0" smtClean="0">
                  <a:ea typeface="Gill Sans" charset="0"/>
                  <a:cs typeface="Gill Sans" charset="0"/>
                </a:rPr>
                <a:t>coding of movements</a:t>
              </a:r>
              <a:endParaRPr lang="en-US" sz="530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20560" y="8762710"/>
            <a:ext cx="5527889" cy="1992583"/>
          </a:xfrm>
          <a:prstGeom prst="rect">
            <a:avLst/>
          </a:prstGeom>
          <a:noFill/>
        </p:spPr>
        <p:txBody>
          <a:bodyPr wrap="none" lIns="174989" tIns="87496" rIns="174989" bIns="87496" rtlCol="0">
            <a:spAutoFit/>
          </a:bodyPr>
          <a:lstStyle/>
          <a:p>
            <a:r>
              <a:rPr lang="en-US" sz="5900" i="1" dirty="0" smtClean="0"/>
              <a:t>Schwartz et al. </a:t>
            </a:r>
          </a:p>
          <a:p>
            <a:r>
              <a:rPr lang="en-US" sz="5900" i="1" dirty="0" smtClean="0"/>
              <a:t>1988</a:t>
            </a:r>
            <a:endParaRPr lang="en-US" sz="5900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vector coding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5507" y="2560846"/>
            <a:ext cx="8862434" cy="4288122"/>
            <a:chOff x="0" y="0"/>
            <a:chExt cx="3360" cy="2168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45020" b="57951"/>
            <a:stretch>
              <a:fillRect/>
            </a:stretch>
          </p:blipFill>
          <p:spPr bwMode="auto">
            <a:xfrm>
              <a:off x="286" y="60"/>
              <a:ext cx="3074" cy="21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9700" name="Rectangle 4"/>
            <p:cNvSpPr>
              <a:spLocks/>
            </p:cNvSpPr>
            <p:nvPr/>
          </p:nvSpPr>
          <p:spPr bwMode="auto">
            <a:xfrm>
              <a:off x="0" y="0"/>
              <a:ext cx="608" cy="45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56151" r="586" b="59149"/>
          <a:stretch>
            <a:fillRect/>
          </a:stretch>
        </p:blipFill>
        <p:spPr bwMode="auto">
          <a:xfrm>
            <a:off x="12992963" y="2183066"/>
            <a:ext cx="7232383" cy="5468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11726900" y="2133617"/>
            <a:ext cx="1266064" cy="88610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2363317" y="6976479"/>
            <a:ext cx="16880830" cy="389253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14438" indent="-414438">
              <a:buSzPct val="125000"/>
              <a:buFont typeface="Gill Sans" charset="0"/>
              <a:buChar char="•"/>
            </a:pPr>
            <a:r>
              <a:rPr lang="en-US" sz="5300" dirty="0">
                <a:ea typeface="Gill Sans" charset="0"/>
                <a:cs typeface="Gill Sans" charset="0"/>
              </a:rPr>
              <a:t>70’000 synapses</a:t>
            </a:r>
          </a:p>
          <a:p>
            <a:pPr marL="414438" indent="-414438">
              <a:buSzPct val="125000"/>
              <a:buFont typeface="Gill Sans" charset="0"/>
              <a:buChar char="•"/>
            </a:pPr>
            <a:r>
              <a:rPr lang="en-US" sz="5300" dirty="0">
                <a:ea typeface="Gill Sans" charset="0"/>
                <a:cs typeface="Gill Sans" charset="0"/>
              </a:rPr>
              <a:t>1 trial =1 second</a:t>
            </a:r>
          </a:p>
          <a:p>
            <a:pPr marL="414438" indent="-414438">
              <a:buSzPct val="125000"/>
              <a:buFont typeface="Gill Sans" charset="0"/>
              <a:buChar char="•"/>
            </a:pPr>
            <a:r>
              <a:rPr lang="en-US" sz="5300" dirty="0">
                <a:ea typeface="Gill Sans" charset="0"/>
                <a:cs typeface="Gill Sans" charset="0"/>
              </a:rPr>
              <a:t>Output to trajectories via population vector coding</a:t>
            </a:r>
          </a:p>
          <a:p>
            <a:pPr marL="414438" indent="-414438">
              <a:buSzPct val="125000"/>
              <a:buFont typeface="Gill Sans" charset="0"/>
              <a:buChar char="•"/>
            </a:pPr>
            <a:r>
              <a:rPr lang="en-US" sz="5300" dirty="0">
                <a:ea typeface="Gill Sans" charset="0"/>
                <a:cs typeface="Gill Sans" charset="0"/>
              </a:rPr>
              <a:t>Single reward </a:t>
            </a:r>
            <a:r>
              <a:rPr lang="en-US" sz="5300" dirty="0" smtClean="0">
                <a:ea typeface="Gill Sans" charset="0"/>
                <a:cs typeface="Gill Sans" charset="0"/>
              </a:rPr>
              <a:t> at the END of  </a:t>
            </a:r>
            <a:r>
              <a:rPr lang="en-US" sz="5300" dirty="0">
                <a:ea typeface="Gill Sans" charset="0"/>
                <a:cs typeface="Gill Sans" charset="0"/>
              </a:rPr>
              <a:t>each trial based on similarity with a target trajectory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5695725" y="1713740"/>
            <a:ext cx="11907106" cy="81560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5300" dirty="0">
                <a:ea typeface="Gill Sans" charset="0"/>
                <a:cs typeface="Gill Sans" charset="0"/>
              </a:rPr>
              <a:t>Population vector </a:t>
            </a:r>
            <a:r>
              <a:rPr lang="en-US" sz="5300" dirty="0" smtClean="0">
                <a:ea typeface="Gill Sans" charset="0"/>
                <a:cs typeface="Gill Sans" charset="0"/>
              </a:rPr>
              <a:t>coding of movements</a:t>
            </a:r>
            <a:endParaRPr lang="en-US" sz="5300" dirty="0"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34507" y="2596213"/>
            <a:ext cx="2698161" cy="43524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10463419" y="10924863"/>
            <a:ext cx="9767084" cy="1582333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4800" i="1" dirty="0" err="1" smtClean="0"/>
              <a:t>Fremaux</a:t>
            </a:r>
            <a:r>
              <a:rPr lang="en-US" sz="4800" i="1" dirty="0" smtClean="0"/>
              <a:t> et al., J. </a:t>
            </a:r>
            <a:r>
              <a:rPr lang="en-US" sz="4800" i="1" dirty="0" err="1" smtClean="0"/>
              <a:t>Neurosci</a:t>
            </a:r>
            <a:r>
              <a:rPr lang="en-US" sz="4800" i="1" dirty="0" smtClean="0"/>
              <a:t>. 2010</a:t>
            </a:r>
            <a:endParaRPr lang="en-US" sz="4800" i="1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Learning movement trajectories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492" y="2375829"/>
            <a:ext cx="17776563" cy="156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40757" y="1303872"/>
            <a:ext cx="6524283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See </a:t>
            </a:r>
            <a:r>
              <a:rPr lang="en-US" sz="4800" i="1" dirty="0" err="1" smtClean="0"/>
              <a:t>Maass</a:t>
            </a:r>
            <a:r>
              <a:rPr lang="en-US" sz="4800" i="1" dirty="0" smtClean="0"/>
              <a:t> et al. 2007</a:t>
            </a:r>
            <a:endParaRPr lang="en-US" sz="48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Reservoir computing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020" y="1752582"/>
            <a:ext cx="400462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-‘</a:t>
            </a:r>
            <a:r>
              <a:rPr lang="en-US" dirty="0" err="1" smtClean="0"/>
              <a:t>calculcate</a:t>
            </a:r>
            <a:r>
              <a:rPr lang="en-US" dirty="0" smtClean="0"/>
              <a:t>’</a:t>
            </a:r>
          </a:p>
        </p:txBody>
      </p:sp>
      <p:graphicFrame>
        <p:nvGraphicFramePr>
          <p:cNvPr id="1036314" name="Object 1"/>
          <p:cNvGraphicFramePr>
            <a:graphicFrameLocks noChangeAspect="1"/>
          </p:cNvGraphicFramePr>
          <p:nvPr/>
        </p:nvGraphicFramePr>
        <p:xfrm>
          <a:off x="5842014" y="1473200"/>
          <a:ext cx="2239157" cy="1478784"/>
        </p:xfrm>
        <a:graphic>
          <a:graphicData uri="http://schemas.openxmlformats.org/presentationml/2006/ole">
            <p:oleObj spid="_x0000_s922625" name="Equation" r:id="rId4" imgW="43164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3492" y="3078259"/>
            <a:ext cx="53912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if-condition on 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692024" y="2848687"/>
          <a:ext cx="790575" cy="1479550"/>
        </p:xfrm>
        <a:graphic>
          <a:graphicData uri="http://schemas.openxmlformats.org/presentationml/2006/ole">
            <p:oleObj spid="_x0000_s922626" name="Equation" r:id="rId5" imgW="1522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589407" y="5534563"/>
            <a:ext cx="7773094" cy="3437120"/>
            <a:chOff x="157" y="415"/>
            <a:chExt cx="2947" cy="1737"/>
          </a:xfrm>
        </p:grpSpPr>
        <p:sp>
          <p:nvSpPr>
            <p:cNvPr id="30724" name="Rectangle 4"/>
            <p:cNvSpPr>
              <a:spLocks/>
            </p:cNvSpPr>
            <p:nvPr/>
          </p:nvSpPr>
          <p:spPr bwMode="auto">
            <a:xfrm>
              <a:off x="952" y="2008"/>
              <a:ext cx="2152" cy="144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 rot="16200000">
              <a:off x="-406" y="978"/>
              <a:ext cx="1335" cy="21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dirty="0">
                  <a:ea typeface="Gill Sans" charset="0"/>
                  <a:cs typeface="Gill Sans" charset="0"/>
                </a:rPr>
                <a:t>Performance</a:t>
              </a:r>
            </a:p>
          </p:txBody>
        </p:sp>
      </p:grp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588" y="3402015"/>
            <a:ext cx="10534694" cy="783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30" name="Rectangle 10"/>
          <p:cNvSpPr>
            <a:spLocks/>
          </p:cNvSpPr>
          <p:nvPr/>
        </p:nvSpPr>
        <p:spPr bwMode="auto">
          <a:xfrm>
            <a:off x="696335" y="2800730"/>
            <a:ext cx="9767084" cy="1582333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dirty="0" err="1" smtClean="0"/>
              <a:t>Fremaux</a:t>
            </a:r>
            <a:r>
              <a:rPr lang="en-US" dirty="0" smtClean="0"/>
              <a:t> et al. J. </a:t>
            </a:r>
            <a:r>
              <a:rPr lang="en-US" dirty="0" err="1" smtClean="0"/>
              <a:t>Neurosci</a:t>
            </a:r>
            <a:r>
              <a:rPr lang="en-US" dirty="0" smtClean="0"/>
              <a:t>. 2010</a:t>
            </a:r>
            <a:endParaRPr lang="en-US" dirty="0"/>
          </a:p>
        </p:txBody>
      </p:sp>
      <p:sp>
        <p:nvSpPr>
          <p:cNvPr id="30731" name="Rectangle 11"/>
          <p:cNvSpPr>
            <a:spLocks/>
          </p:cNvSpPr>
          <p:nvPr/>
        </p:nvSpPr>
        <p:spPr bwMode="auto">
          <a:xfrm>
            <a:off x="10634926" y="2800730"/>
            <a:ext cx="2110104" cy="1582333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0732" name="video-6.mov" descr="dresden 08-01-10.ppt_media/video-6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05" y="3655189"/>
            <a:ext cx="13027254" cy="7326199"/>
          </a:xfrm>
          <a:prstGeom prst="rect">
            <a:avLst/>
          </a:prstGeom>
          <a:noFill/>
        </p:spPr>
      </p:pic>
      <p:pic>
        <p:nvPicPr>
          <p:cNvPr id="4608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2091" y="2096134"/>
            <a:ext cx="8534097" cy="42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3945" y="8991296"/>
            <a:ext cx="9873370" cy="2441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13974434" y="6433262"/>
            <a:ext cx="3726109" cy="2538421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3550F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2498080" y="6185094"/>
            <a:ext cx="687268" cy="20998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92950" y="7389772"/>
            <a:ext cx="3264064" cy="1053864"/>
          </a:xfrm>
          <a:prstGeom prst="rect">
            <a:avLst/>
          </a:prstGeom>
        </p:spPr>
        <p:txBody>
          <a:bodyPr wrap="none" lIns="174989" tIns="87496" rIns="174989" bIns="87496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R-STDP 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 bwMode="auto">
          <a:xfrm>
            <a:off x="18547726" y="2169874"/>
            <a:ext cx="763631" cy="418066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/>
          </a:p>
        </p:txBody>
      </p:sp>
      <p:sp>
        <p:nvSpPr>
          <p:cNvPr id="27" name="Rectangle 26"/>
          <p:cNvSpPr/>
          <p:nvPr/>
        </p:nvSpPr>
        <p:spPr bwMode="auto">
          <a:xfrm>
            <a:off x="14865335" y="1845434"/>
            <a:ext cx="3271832" cy="43333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/>
          </a:p>
        </p:txBody>
      </p:sp>
      <p:sp>
        <p:nvSpPr>
          <p:cNvPr id="28" name="Rectangle 27"/>
          <p:cNvSpPr/>
          <p:nvPr/>
        </p:nvSpPr>
        <p:spPr bwMode="auto">
          <a:xfrm>
            <a:off x="13155654" y="1524019"/>
            <a:ext cx="869689" cy="43333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/>
          </a:p>
        </p:txBody>
      </p:sp>
      <p:sp>
        <p:nvSpPr>
          <p:cNvPr id="29" name="Rectangle 28"/>
          <p:cNvSpPr/>
          <p:nvPr/>
        </p:nvSpPr>
        <p:spPr bwMode="auto">
          <a:xfrm>
            <a:off x="18598644" y="1520839"/>
            <a:ext cx="869689" cy="43333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/>
          </a:p>
        </p:txBody>
      </p:sp>
      <p:sp>
        <p:nvSpPr>
          <p:cNvPr id="30" name="Rectangle 29"/>
          <p:cNvSpPr/>
          <p:nvPr/>
        </p:nvSpPr>
        <p:spPr bwMode="auto">
          <a:xfrm>
            <a:off x="15824053" y="1482666"/>
            <a:ext cx="869689" cy="43333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16418058" y="6414174"/>
            <a:ext cx="2020704" cy="2272566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3550FE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17700543" y="6755713"/>
            <a:ext cx="3091089" cy="1931027"/>
          </a:xfrm>
          <a:prstGeom prst="rect">
            <a:avLst/>
          </a:prstGeom>
        </p:spPr>
        <p:txBody>
          <a:bodyPr wrap="square" lIns="174989" tIns="87496" rIns="174989" bIns="87496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LTP-only 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17873885" y="-482658"/>
            <a:ext cx="3733578" cy="7305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74989" tIns="87496" rIns="174989" bIns="87496" numCol="1" rtlCol="0" anchor="ctr" anchorCtr="0" compatLnSpc="1">
            <a:prstTxWarp prst="textNoShape">
              <a:avLst/>
            </a:prstTxWarp>
          </a:bodyPr>
          <a:lstStyle/>
          <a:p>
            <a:pPr algn="ctr" defTabSz="874947">
              <a:lnSpc>
                <a:spcPct val="104000"/>
              </a:lnSpc>
              <a:buClr>
                <a:srgbClr val="000000"/>
              </a:buClr>
              <a:buSzPct val="45000"/>
            </a:pPr>
            <a:endParaRPr lang="en-US" sz="3400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Learning movement trajectories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418057" y="9558854"/>
            <a:ext cx="5189405" cy="316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85"/>
          <p:cNvGrpSpPr/>
          <p:nvPr/>
        </p:nvGrpSpPr>
        <p:grpSpPr>
          <a:xfrm>
            <a:off x="16693742" y="8463775"/>
            <a:ext cx="4424067" cy="2968626"/>
            <a:chOff x="7092280" y="889600"/>
            <a:chExt cx="1872208" cy="1675304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7092280" y="2060848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7596336" y="2564904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524328" y="1700808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7956376" y="2204864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7308304" y="141277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Freeform 42"/>
            <p:cNvSpPr/>
            <p:nvPr/>
          </p:nvSpPr>
          <p:spPr bwMode="auto">
            <a:xfrm>
              <a:off x="7287904" y="889600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 rot="10800000">
              <a:off x="7956376" y="1387834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18735619" y="8468924"/>
            <a:ext cx="0" cy="1748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226673" y="10245720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6242863" y="11158054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5788118" y="10794413"/>
            <a:ext cx="454745" cy="36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504" y="6534927"/>
            <a:ext cx="12290284" cy="832009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Reward-modulated</a:t>
            </a:r>
            <a:endParaRPr lang="en-US" sz="6800" dirty="0" smtClean="0"/>
          </a:p>
          <a:p>
            <a:r>
              <a:rPr lang="en-US" dirty="0" smtClean="0"/>
              <a:t>STDP for movement learning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339933"/>
                </a:solidFill>
              </a:rPr>
              <a:t>- </a:t>
            </a:r>
            <a:r>
              <a:rPr lang="en-US" sz="5900" b="1" dirty="0" smtClean="0">
                <a:solidFill>
                  <a:srgbClr val="339933"/>
                </a:solidFill>
              </a:rPr>
              <a:t>Readout connections, tuned</a:t>
            </a:r>
          </a:p>
          <a:p>
            <a:r>
              <a:rPr lang="en-US" sz="5900" b="1" dirty="0" smtClean="0">
                <a:solidFill>
                  <a:srgbClr val="339933"/>
                </a:solidFill>
              </a:rPr>
              <a:t>          by  3-factor plasticity rule </a:t>
            </a:r>
            <a:endParaRPr lang="en-US" b="1" dirty="0" smtClean="0">
              <a:solidFill>
                <a:srgbClr val="339933"/>
              </a:solidFill>
            </a:endParaRPr>
          </a:p>
          <a:p>
            <a:r>
              <a:rPr lang="en-US" dirty="0" smtClean="0"/>
              <a:t>               </a:t>
            </a:r>
          </a:p>
          <a:p>
            <a:r>
              <a:rPr lang="en-US" dirty="0" smtClean="0"/>
              <a:t>         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85"/>
          <p:cNvGrpSpPr/>
          <p:nvPr/>
        </p:nvGrpSpPr>
        <p:grpSpPr>
          <a:xfrm>
            <a:off x="16418893" y="8320164"/>
            <a:ext cx="4424067" cy="2968626"/>
            <a:chOff x="7092280" y="889600"/>
            <a:chExt cx="1872208" cy="1675304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7092280" y="2060848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596336" y="2564904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524328" y="1700808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956376" y="2204864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7308304" y="141277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Freeform 91"/>
            <p:cNvSpPr/>
            <p:nvPr/>
          </p:nvSpPr>
          <p:spPr bwMode="auto">
            <a:xfrm>
              <a:off x="7287904" y="889600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 rot="10800000">
              <a:off x="7956376" y="1387834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5775808" y="6035009"/>
            <a:ext cx="5067152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err="1" smtClean="0"/>
              <a:t>Fremaux</a:t>
            </a:r>
            <a:r>
              <a:rPr lang="en-US" i="1" dirty="0" smtClean="0"/>
              <a:t> et al.</a:t>
            </a:r>
          </a:p>
          <a:p>
            <a:r>
              <a:rPr lang="en-US" i="1" dirty="0" smtClean="0"/>
              <a:t>   2012 </a:t>
            </a:r>
            <a:endParaRPr lang="en-US" i="1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044" y="972256"/>
            <a:ext cx="6413838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>
            <a:off x="13015765" y="2375828"/>
            <a:ext cx="7316726" cy="637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2845608" y="2375828"/>
            <a:ext cx="7316726" cy="637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3015765" y="3043529"/>
            <a:ext cx="7016036" cy="863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2139448" y="2982286"/>
            <a:ext cx="8041915" cy="286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6418893" y="3141414"/>
            <a:ext cx="3743441" cy="765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20162334" y="2758621"/>
            <a:ext cx="680626" cy="510390"/>
          </a:xfrm>
          <a:prstGeom prst="ellipse">
            <a:avLst/>
          </a:prstGeom>
          <a:solidFill>
            <a:srgbClr val="339933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3015765" y="7677756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3015765" y="7422561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1718852" y="7984129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1144044" y="8169999"/>
            <a:ext cx="3232972" cy="204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272325" y="6912172"/>
            <a:ext cx="5679499" cy="107195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smtClean="0"/>
              <a:t>Success signal</a:t>
            </a:r>
            <a:endParaRPr lang="en-US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8460770" y="8325313"/>
            <a:ext cx="0" cy="1748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4951824" y="10102109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968014" y="11014443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5513269" y="10650802"/>
            <a:ext cx="454745" cy="36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49842" y="846321"/>
            <a:ext cx="11629846" cy="57193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endParaRPr lang="en-US" sz="6800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Hebbian</a:t>
            </a:r>
            <a:r>
              <a:rPr lang="en-US" dirty="0" smtClean="0"/>
              <a:t> STDP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3550FE"/>
                </a:solidFill>
              </a:rPr>
              <a:t>- </a:t>
            </a:r>
            <a:r>
              <a:rPr lang="en-US" sz="5900" b="1" dirty="0" smtClean="0">
                <a:solidFill>
                  <a:srgbClr val="3550FE"/>
                </a:solidFill>
              </a:rPr>
              <a:t>inhibitory connections, tuned</a:t>
            </a:r>
          </a:p>
          <a:p>
            <a:r>
              <a:rPr lang="en-US" sz="5900" b="1" dirty="0" smtClean="0">
                <a:solidFill>
                  <a:srgbClr val="3550FE"/>
                </a:solidFill>
              </a:rPr>
              <a:t>          by  2-factor STDP, for</a:t>
            </a:r>
          </a:p>
          <a:p>
            <a:r>
              <a:rPr lang="en-US" sz="5900" b="1" dirty="0" smtClean="0">
                <a:solidFill>
                  <a:srgbClr val="3550FE"/>
                </a:solidFill>
              </a:rPr>
              <a:t>         stabilization </a:t>
            </a:r>
            <a:endParaRPr lang="en-US" b="1" dirty="0" smtClean="0">
              <a:solidFill>
                <a:srgbClr val="3550FE"/>
              </a:solidFill>
            </a:endParaRPr>
          </a:p>
          <a:p>
            <a:r>
              <a:rPr lang="en-US" dirty="0" smtClean="0"/>
              <a:t>          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Plasticity can tune the network and readout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2720" y="4585807"/>
            <a:ext cx="4389211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err="1" smtClean="0"/>
              <a:t>Vogels</a:t>
            </a:r>
            <a:r>
              <a:rPr lang="en-US" i="1" dirty="0" smtClean="0"/>
              <a:t> et al.</a:t>
            </a:r>
          </a:p>
          <a:p>
            <a:r>
              <a:rPr lang="en-US" i="1" dirty="0" smtClean="0"/>
              <a:t>   2011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34074" y="973311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805969" y="3651321"/>
            <a:ext cx="14085647" cy="36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/>
              <a:t>Exam:</a:t>
            </a:r>
          </a:p>
          <a:p>
            <a:r>
              <a:rPr lang="fr-CH" dirty="0"/>
              <a:t>   </a:t>
            </a:r>
            <a:r>
              <a:rPr lang="fr-CH" sz="5100" dirty="0"/>
              <a:t>- </a:t>
            </a:r>
            <a:r>
              <a:rPr lang="fr-CH" sz="5100" dirty="0" err="1"/>
              <a:t>written</a:t>
            </a:r>
            <a:r>
              <a:rPr lang="fr-CH" sz="5100" dirty="0"/>
              <a:t> exam 17. 06. </a:t>
            </a:r>
            <a:r>
              <a:rPr lang="fr-CH" sz="5100" dirty="0" smtClean="0"/>
              <a:t>2014 </a:t>
            </a:r>
            <a:r>
              <a:rPr lang="fr-CH" sz="5100" dirty="0" err="1"/>
              <a:t>from</a:t>
            </a:r>
            <a:r>
              <a:rPr lang="fr-CH" sz="5100" dirty="0"/>
              <a:t> </a:t>
            </a:r>
            <a:r>
              <a:rPr lang="fr-CH" sz="5100" dirty="0" smtClean="0"/>
              <a:t>16:15-19:00</a:t>
            </a:r>
            <a:endParaRPr lang="fr-CH" sz="5100" dirty="0"/>
          </a:p>
          <a:p>
            <a:r>
              <a:rPr lang="fr-CH" sz="5100" dirty="0"/>
              <a:t>   - </a:t>
            </a:r>
            <a:r>
              <a:rPr lang="fr-CH" sz="5100" dirty="0" err="1"/>
              <a:t>miniprojects</a:t>
            </a:r>
            <a:r>
              <a:rPr lang="fr-CH" sz="5100" dirty="0"/>
              <a:t> </a:t>
            </a:r>
            <a:r>
              <a:rPr lang="fr-CH" sz="5100" dirty="0" err="1"/>
              <a:t>counts</a:t>
            </a:r>
            <a:r>
              <a:rPr lang="fr-CH" sz="5100" dirty="0"/>
              <a:t> 1/3 </a:t>
            </a:r>
            <a:r>
              <a:rPr lang="fr-CH" sz="5100" dirty="0" err="1"/>
              <a:t>towards</a:t>
            </a:r>
            <a:r>
              <a:rPr lang="fr-CH" sz="5100" dirty="0"/>
              <a:t> final grade</a:t>
            </a:r>
          </a:p>
          <a:p>
            <a:r>
              <a:rPr lang="fr-CH" sz="5100" dirty="0"/>
              <a:t>  </a:t>
            </a:r>
            <a:endParaRPr lang="fr-FR" sz="5100" dirty="0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316145" y="6458730"/>
            <a:ext cx="11949614" cy="281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/>
              <a:t>For </a:t>
            </a:r>
            <a:r>
              <a:rPr lang="fr-CH" sz="6800" dirty="0" err="1"/>
              <a:t>written</a:t>
            </a:r>
            <a:r>
              <a:rPr lang="fr-CH" sz="6800" dirty="0"/>
              <a:t> exam:</a:t>
            </a:r>
          </a:p>
          <a:p>
            <a:r>
              <a:rPr lang="fr-CH" sz="5100" dirty="0"/>
              <a:t>-</a:t>
            </a:r>
            <a:r>
              <a:rPr lang="fr-CH" sz="5100" dirty="0" err="1"/>
              <a:t>bring</a:t>
            </a:r>
            <a:r>
              <a:rPr lang="fr-CH" sz="5100" dirty="0"/>
              <a:t> 1 page A5 of </a:t>
            </a:r>
            <a:r>
              <a:rPr lang="fr-CH" sz="5100" dirty="0" err="1"/>
              <a:t>own</a:t>
            </a:r>
            <a:r>
              <a:rPr lang="fr-CH" sz="5100" dirty="0"/>
              <a:t> notes/</a:t>
            </a:r>
            <a:r>
              <a:rPr lang="fr-CH" sz="5100" dirty="0" err="1"/>
              <a:t>summary</a:t>
            </a:r>
            <a:endParaRPr lang="fr-CH" sz="5100" dirty="0"/>
          </a:p>
          <a:p>
            <a:r>
              <a:rPr lang="fr-CH" sz="5100" dirty="0"/>
              <a:t>-HANDWRITTEN!</a:t>
            </a:r>
            <a:endParaRPr lang="fr-FR" sz="5100" dirty="0"/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2805970" y="1355883"/>
            <a:ext cx="8342023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Last </a:t>
            </a:r>
            <a:r>
              <a:rPr lang="en-US" sz="6800" dirty="0" smtClean="0"/>
              <a:t>Lecture TODAY</a:t>
            </a:r>
            <a:endParaRPr lang="en-US" sz="6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38008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44250" y="630621"/>
            <a:ext cx="18546406" cy="115216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247029" y="829933"/>
            <a:ext cx="16530227" cy="20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Nearly</a:t>
            </a:r>
            <a:r>
              <a:rPr lang="fr-CH" sz="5900" dirty="0"/>
              <a:t> the end</a:t>
            </a:r>
            <a:r>
              <a:rPr lang="fr-CH" b="0" dirty="0"/>
              <a:t>:</a:t>
            </a:r>
          </a:p>
          <a:p>
            <a:r>
              <a:rPr lang="fr-CH" b="0" dirty="0"/>
              <a:t>   </a:t>
            </a:r>
            <a:r>
              <a:rPr lang="fr-CH" sz="5900" dirty="0" err="1"/>
              <a:t>what</a:t>
            </a:r>
            <a:r>
              <a:rPr lang="fr-CH" sz="5900" dirty="0"/>
              <a:t> </a:t>
            </a:r>
            <a:r>
              <a:rPr lang="fr-CH" sz="5900" dirty="0" err="1"/>
              <a:t>can</a:t>
            </a:r>
            <a:r>
              <a:rPr lang="fr-CH" sz="5900" dirty="0"/>
              <a:t> I </a:t>
            </a:r>
            <a:r>
              <a:rPr lang="fr-CH" sz="5900" dirty="0" err="1"/>
              <a:t>improve</a:t>
            </a:r>
            <a:r>
              <a:rPr lang="fr-CH" sz="5900" dirty="0"/>
              <a:t> for the </a:t>
            </a:r>
            <a:r>
              <a:rPr lang="fr-CH" sz="5900" dirty="0" err="1"/>
              <a:t>students</a:t>
            </a:r>
            <a:r>
              <a:rPr lang="fr-CH" sz="5900" dirty="0"/>
              <a:t> </a:t>
            </a:r>
            <a:r>
              <a:rPr lang="fr-CH" sz="5900" dirty="0" err="1"/>
              <a:t>next</a:t>
            </a:r>
            <a:r>
              <a:rPr lang="fr-CH" sz="5900" dirty="0"/>
              <a:t> </a:t>
            </a:r>
            <a:r>
              <a:rPr lang="fr-CH" sz="5900" dirty="0" err="1"/>
              <a:t>year</a:t>
            </a:r>
            <a:r>
              <a:rPr lang="fr-CH" sz="5900" dirty="0"/>
              <a:t>?</a:t>
            </a:r>
            <a:endParaRPr lang="fr-FR" sz="5900" dirty="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826323" y="3012762"/>
            <a:ext cx="664290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Integrated</a:t>
            </a:r>
            <a:r>
              <a:rPr lang="fr-CH" sz="5100" dirty="0"/>
              <a:t> </a:t>
            </a:r>
            <a:r>
              <a:rPr lang="fr-CH" sz="5100" dirty="0" err="1"/>
              <a:t>exercises</a:t>
            </a:r>
            <a:r>
              <a:rPr lang="fr-CH" sz="5100" dirty="0"/>
              <a:t>?</a:t>
            </a:r>
            <a:endParaRPr lang="fr-FR" sz="5100" dirty="0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998881" y="5058525"/>
            <a:ext cx="409893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Miniproject</a:t>
            </a:r>
            <a:r>
              <a:rPr lang="fr-CH" sz="5100" dirty="0"/>
              <a:t>? </a:t>
            </a:r>
            <a:endParaRPr lang="fr-FR" sz="5100" dirty="0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826323" y="6235150"/>
            <a:ext cx="1672739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Overall</a:t>
            </a:r>
            <a:r>
              <a:rPr lang="fr-CH" sz="5100" dirty="0"/>
              <a:t> </a:t>
            </a:r>
            <a:r>
              <a:rPr lang="fr-CH" sz="5100" dirty="0" err="1"/>
              <a:t>workload</a:t>
            </a:r>
            <a:r>
              <a:rPr lang="fr-CH" sz="5100" dirty="0"/>
              <a:t> ?</a:t>
            </a:r>
            <a:r>
              <a:rPr lang="fr-CH" b="0" dirty="0"/>
              <a:t>(4 </a:t>
            </a:r>
            <a:r>
              <a:rPr lang="fr-CH" b="0" dirty="0" err="1"/>
              <a:t>credit</a:t>
            </a:r>
            <a:r>
              <a:rPr lang="fr-CH" b="0" dirty="0"/>
              <a:t> course = 6hrs per </a:t>
            </a:r>
            <a:r>
              <a:rPr lang="fr-CH" b="0" dirty="0" err="1"/>
              <a:t>week</a:t>
            </a:r>
            <a:r>
              <a:rPr lang="fr-CH" b="0" dirty="0"/>
              <a:t>) </a:t>
            </a:r>
            <a:endParaRPr lang="fr-FR" b="0" dirty="0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98881" y="7382869"/>
            <a:ext cx="842544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Background/</a:t>
            </a:r>
            <a:r>
              <a:rPr lang="fr-CH" sz="5100" dirty="0" err="1"/>
              <a:t>Prerequisites</a:t>
            </a:r>
            <a:r>
              <a:rPr lang="fr-CH" sz="5100" dirty="0"/>
              <a:t>? </a:t>
            </a:r>
            <a:endParaRPr lang="fr-FR" sz="5100" dirty="0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5990820" y="8316796"/>
            <a:ext cx="6121928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-Physics students</a:t>
            </a:r>
          </a:p>
          <a:p>
            <a:r>
              <a:rPr lang="fr-CH" b="0"/>
              <a:t>-SV students</a:t>
            </a:r>
          </a:p>
          <a:p>
            <a:r>
              <a:rPr lang="fr-CH" b="0"/>
              <a:t>-Math students</a:t>
            </a:r>
            <a:endParaRPr lang="fr-FR" b="0"/>
          </a:p>
        </p:txBody>
      </p:sp>
      <p:sp>
        <p:nvSpPr>
          <p:cNvPr id="685067" name="Line 11"/>
          <p:cNvSpPr>
            <a:spLocks noChangeShapeType="1"/>
          </p:cNvSpPr>
          <p:nvPr/>
        </p:nvSpPr>
        <p:spPr bwMode="auto">
          <a:xfrm>
            <a:off x="2126987" y="3485352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85068" name="Line 12"/>
          <p:cNvSpPr>
            <a:spLocks noChangeShapeType="1"/>
          </p:cNvSpPr>
          <p:nvPr/>
        </p:nvSpPr>
        <p:spPr bwMode="auto">
          <a:xfrm>
            <a:off x="2126987" y="5612524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85069" name="Line 13"/>
          <p:cNvSpPr>
            <a:spLocks noChangeShapeType="1"/>
          </p:cNvSpPr>
          <p:nvPr/>
        </p:nvSpPr>
        <p:spPr bwMode="auto">
          <a:xfrm>
            <a:off x="2126987" y="6662731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85070" name="Line 14"/>
          <p:cNvSpPr>
            <a:spLocks noChangeShapeType="1"/>
          </p:cNvSpPr>
          <p:nvPr/>
        </p:nvSpPr>
        <p:spPr bwMode="auto">
          <a:xfrm>
            <a:off x="2126987" y="7810450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51281" y="3992386"/>
            <a:ext cx="436209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5100" dirty="0" err="1" smtClean="0"/>
              <a:t>Quizzes</a:t>
            </a:r>
            <a:r>
              <a:rPr lang="fr-CH" sz="5100" dirty="0" smtClean="0"/>
              <a:t>? </a:t>
            </a:r>
            <a:endParaRPr lang="fr-FR" sz="5100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279387" y="4546385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151281" y="11134681"/>
            <a:ext cx="271715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/>
              <a:t>Slides</a:t>
            </a:r>
            <a:r>
              <a:rPr lang="fr-CH" sz="5100" dirty="0" smtClean="0"/>
              <a:t>? </a:t>
            </a:r>
            <a:endParaRPr lang="fr-FR" sz="51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687278" y="11172689"/>
            <a:ext cx="28261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/>
              <a:t>videos</a:t>
            </a:r>
            <a:r>
              <a:rPr lang="fr-CH" sz="5100" dirty="0" smtClean="0"/>
              <a:t>? </a:t>
            </a:r>
            <a:endParaRPr lang="fr-FR" sz="5100" dirty="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126987" y="11698014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8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8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8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8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7" grpId="0" animBg="1"/>
      <p:bldP spid="685067" grpId="1" animBg="1"/>
      <p:bldP spid="685068" grpId="0" animBg="1"/>
      <p:bldP spid="685068" grpId="1" animBg="1"/>
      <p:bldP spid="685069" grpId="0" animBg="1"/>
      <p:bldP spid="685069" grpId="1" animBg="1"/>
      <p:bldP spid="685070" grpId="0" animBg="1"/>
      <p:bldP spid="685070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14 – Dynamics and Plasticity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Reservoir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: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Random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Networks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Computing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rich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dynamics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stationary</a:t>
            </a:r>
            <a:r>
              <a:rPr lang="fr-CH" sz="4400" dirty="0" smtClean="0">
                <a:latin typeface="Arial Narrow" pitchFamily="34" charset="0"/>
              </a:rPr>
              <a:t> state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 chaos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optimized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circuits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application to </a:t>
            </a:r>
            <a:r>
              <a:rPr lang="fr-CH" sz="4400" dirty="0" err="1" smtClean="0">
                <a:latin typeface="Arial Narrow" pitchFamily="34" charset="0"/>
              </a:rPr>
              <a:t>motor</a:t>
            </a:r>
            <a:r>
              <a:rPr lang="fr-CH" sz="4400" dirty="0" smtClean="0">
                <a:latin typeface="Arial Narrow" pitchFamily="34" charset="0"/>
              </a:rPr>
              <a:t> data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Synaptic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plasticity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Hebbian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Reward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modulated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14.5. 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Helping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Humans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oscillations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deep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stimulation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14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Dynamics and Plasticity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341769" y="9339372"/>
            <a:ext cx="10265694" cy="23424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Oscillations in the brain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00" y="9384466"/>
            <a:ext cx="632737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neurons </a:t>
            </a:r>
          </a:p>
          <a:p>
            <a:r>
              <a:rPr lang="en-US" dirty="0" smtClean="0"/>
              <a:t>fire</a:t>
            </a:r>
            <a:r>
              <a:rPr lang="en-US" b="1" dirty="0" smtClean="0"/>
              <a:t> regularly</a:t>
            </a:r>
            <a:endParaRPr lang="en-US" b="1" dirty="0"/>
          </a:p>
        </p:txBody>
      </p:sp>
      <p:pic>
        <p:nvPicPr>
          <p:cNvPr id="952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66" y="3303588"/>
            <a:ext cx="69342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58369" y="3303588"/>
            <a:ext cx="76962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59255" y="9384466"/>
            <a:ext cx="718017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groups </a:t>
            </a:r>
            <a:r>
              <a:rPr lang="en-US" dirty="0" smtClean="0"/>
              <a:t>alternate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Oscillations in the brain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52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2" y="2577059"/>
            <a:ext cx="11098322" cy="58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83122" y="9384466"/>
            <a:ext cx="107580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neurons fire irregularly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STDP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37129" y="5307907"/>
            <a:ext cx="5189405" cy="316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85"/>
          <p:cNvGrpSpPr/>
          <p:nvPr/>
        </p:nvGrpSpPr>
        <p:grpSpPr>
          <a:xfrm>
            <a:off x="8412814" y="4212828"/>
            <a:ext cx="4424067" cy="2968626"/>
            <a:chOff x="7092280" y="889600"/>
            <a:chExt cx="1872208" cy="1675304"/>
          </a:xfrm>
        </p:grpSpPr>
        <p:cxnSp>
          <p:nvCxnSpPr>
            <p:cNvPr id="77" name="Straight Connector 76"/>
            <p:cNvCxnSpPr/>
            <p:nvPr/>
          </p:nvCxnSpPr>
          <p:spPr bwMode="auto">
            <a:xfrm flipV="1">
              <a:off x="7092280" y="2060848"/>
              <a:ext cx="187220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596336" y="2564904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524328" y="1700808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956376" y="2204864"/>
              <a:ext cx="0" cy="3600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7308304" y="141277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Freeform 81"/>
            <p:cNvSpPr/>
            <p:nvPr/>
          </p:nvSpPr>
          <p:spPr bwMode="auto">
            <a:xfrm>
              <a:off x="7287904" y="889600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 rot="10800000">
              <a:off x="7956376" y="1387834"/>
              <a:ext cx="668741" cy="491320"/>
            </a:xfrm>
            <a:custGeom>
              <a:avLst/>
              <a:gdLst>
                <a:gd name="connsiteX0" fmla="*/ 668741 w 668741"/>
                <a:gd name="connsiteY0" fmla="*/ 0 h 491320"/>
                <a:gd name="connsiteX1" fmla="*/ 573206 w 668741"/>
                <a:gd name="connsiteY1" fmla="*/ 232012 h 491320"/>
                <a:gd name="connsiteX2" fmla="*/ 354842 w 668741"/>
                <a:gd name="connsiteY2" fmla="*/ 395786 h 491320"/>
                <a:gd name="connsiteX3" fmla="*/ 0 w 668741"/>
                <a:gd name="connsiteY3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41" h="491320">
                  <a:moveTo>
                    <a:pt x="668741" y="0"/>
                  </a:moveTo>
                  <a:cubicBezTo>
                    <a:pt x="647131" y="83024"/>
                    <a:pt x="625522" y="166048"/>
                    <a:pt x="573206" y="232012"/>
                  </a:cubicBezTo>
                  <a:cubicBezTo>
                    <a:pt x="520890" y="297976"/>
                    <a:pt x="450376" y="352568"/>
                    <a:pt x="354842" y="395786"/>
                  </a:cubicBezTo>
                  <a:cubicBezTo>
                    <a:pt x="259308" y="439004"/>
                    <a:pt x="129654" y="465162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10454691" y="4217977"/>
            <a:ext cx="0" cy="1748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6945745" y="5994773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961935" y="6907107"/>
            <a:ext cx="561445" cy="54869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507190" y="6543466"/>
            <a:ext cx="454745" cy="36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>
            <a:off x="11193517" y="5675779"/>
            <a:ext cx="0" cy="6379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STDP during oscillations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46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842" y="4642013"/>
            <a:ext cx="54673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6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9275" y="4899188"/>
            <a:ext cx="52673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6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07013" y="5051588"/>
            <a:ext cx="52673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2003637" y="1524078"/>
            <a:ext cx="4501555" cy="2447341"/>
            <a:chOff x="612" y="2840"/>
            <a:chExt cx="1542" cy="87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1293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1328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45"/>
            <p:cNvSpPr>
              <a:spLocks noChangeShapeType="1"/>
            </p:cNvSpPr>
            <p:nvPr/>
          </p:nvSpPr>
          <p:spPr bwMode="auto">
            <a:xfrm>
              <a:off x="1281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976799" y="1620723"/>
            <a:ext cx="1444017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Oscillation</a:t>
            </a:r>
            <a:r>
              <a:rPr lang="en-US" dirty="0" smtClean="0">
                <a:sym typeface="Wingdings" pitchFamily="2" charset="2"/>
              </a:rPr>
              <a:t> near-synchronous spike arrival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Helping Humans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47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4447" y="2229944"/>
            <a:ext cx="165449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17093" y="9384466"/>
            <a:ext cx="741292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Pfister</a:t>
            </a:r>
            <a:r>
              <a:rPr lang="en-US" i="1" dirty="0" smtClean="0"/>
              <a:t> and </a:t>
            </a:r>
            <a:r>
              <a:rPr lang="en-US" i="1" dirty="0" err="1" smtClean="0"/>
              <a:t>Tass</a:t>
            </a:r>
            <a:r>
              <a:rPr lang="en-US" i="1" dirty="0" smtClean="0"/>
              <a:t>, 2010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90787" y="2229944"/>
            <a:ext cx="1261241" cy="2342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04429" y="2382344"/>
            <a:ext cx="3189888" cy="2851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58345" y="1473200"/>
            <a:ext cx="384432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big weights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828690" y="5234152"/>
            <a:ext cx="6621517" cy="4635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450207" y="6558456"/>
            <a:ext cx="1220433" cy="3310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58345" y="9869214"/>
            <a:ext cx="457368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weights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4" y="972257"/>
            <a:ext cx="11130456" cy="102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218888" y="6353716"/>
            <a:ext cx="7966985" cy="619643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dirty="0" smtClean="0"/>
              <a:t>Modeling</a:t>
            </a:r>
          </a:p>
          <a:p>
            <a:r>
              <a:rPr lang="en-US" sz="4800" i="1" dirty="0" err="1" smtClean="0"/>
              <a:t>Hennequin</a:t>
            </a:r>
            <a:r>
              <a:rPr lang="en-US" sz="4800" i="1" dirty="0" smtClean="0"/>
              <a:t> et al. 2014,</a:t>
            </a:r>
          </a:p>
          <a:p>
            <a:r>
              <a:rPr lang="en-US" sz="4800" i="1" dirty="0" smtClean="0"/>
              <a:t>See also:</a:t>
            </a:r>
          </a:p>
          <a:p>
            <a:r>
              <a:rPr lang="en-US" sz="4800" i="1" dirty="0" err="1" smtClean="0"/>
              <a:t>Maass</a:t>
            </a:r>
            <a:r>
              <a:rPr lang="en-US" sz="4800" i="1" dirty="0" smtClean="0"/>
              <a:t> et al. 2002,</a:t>
            </a:r>
          </a:p>
          <a:p>
            <a:r>
              <a:rPr lang="en-US" sz="4800" i="1" dirty="0" err="1" smtClean="0"/>
              <a:t>Sussillo</a:t>
            </a:r>
            <a:r>
              <a:rPr lang="en-US" sz="4800" i="1" dirty="0" smtClean="0"/>
              <a:t> and Abbott, 2009</a:t>
            </a:r>
          </a:p>
          <a:p>
            <a:r>
              <a:rPr lang="en-US" sz="4800" i="1" dirty="0" err="1" smtClean="0"/>
              <a:t>Laje</a:t>
            </a:r>
            <a:r>
              <a:rPr lang="en-US" sz="4800" i="1" dirty="0" smtClean="0"/>
              <a:t> and </a:t>
            </a:r>
            <a:r>
              <a:rPr lang="en-US" sz="4800" i="1" dirty="0" err="1" smtClean="0"/>
              <a:t>Buonomano</a:t>
            </a:r>
            <a:r>
              <a:rPr lang="en-US" sz="4800" i="1" dirty="0" smtClean="0"/>
              <a:t>, 2012</a:t>
            </a:r>
          </a:p>
          <a:p>
            <a:r>
              <a:rPr lang="en-US" sz="4800" i="1" dirty="0" err="1" smtClean="0"/>
              <a:t>Shenoy</a:t>
            </a:r>
            <a:r>
              <a:rPr lang="en-US" sz="4800" i="1" dirty="0" smtClean="0"/>
              <a:t> et al., 2011</a:t>
            </a:r>
          </a:p>
          <a:p>
            <a:endParaRPr lang="en-US" sz="4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448118" y="1865439"/>
            <a:ext cx="6934651" cy="4026612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Experiments of</a:t>
            </a:r>
          </a:p>
          <a:p>
            <a:r>
              <a:rPr lang="en-US" sz="4800" b="1" i="1" dirty="0" err="1" smtClean="0"/>
              <a:t>Churchland</a:t>
            </a:r>
            <a:r>
              <a:rPr lang="en-US" sz="4800" b="1" i="1" dirty="0" smtClean="0"/>
              <a:t> et al. 2010</a:t>
            </a:r>
          </a:p>
          <a:p>
            <a:r>
              <a:rPr lang="en-US" sz="4800" b="1" i="1" dirty="0" err="1" smtClean="0"/>
              <a:t>Churchland</a:t>
            </a:r>
            <a:r>
              <a:rPr lang="en-US" sz="4800" b="1" i="1" dirty="0" smtClean="0"/>
              <a:t> et al. 2012</a:t>
            </a:r>
          </a:p>
          <a:p>
            <a:r>
              <a:rPr lang="en-US" sz="4800" i="1" dirty="0" smtClean="0"/>
              <a:t>See also:</a:t>
            </a:r>
          </a:p>
          <a:p>
            <a:r>
              <a:rPr lang="en-US" sz="4800" i="1" dirty="0" err="1" smtClean="0"/>
              <a:t>Shenoy</a:t>
            </a:r>
            <a:r>
              <a:rPr lang="en-US" sz="4800" i="1" dirty="0" smtClean="0"/>
              <a:t> et al. 2011</a:t>
            </a:r>
            <a:endParaRPr lang="en-US" sz="4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Rich dynamics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522372" y="441434"/>
            <a:ext cx="3216166" cy="4666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38538" y="0"/>
            <a:ext cx="7313220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solidFill>
                  <a:schemeClr val="tx2"/>
                </a:solidFill>
                <a:latin typeface="Impact" charset="0"/>
                <a:ea typeface="ＭＳ Ｐゴシック" charset="0"/>
                <a:cs typeface="Impact" charset="0"/>
              </a:rPr>
              <a:t>Rich neuronal dynamics </a:t>
            </a:r>
            <a:endParaRPr lang="en-US" sz="6000" dirty="0" smtClean="0">
              <a:solidFill>
                <a:schemeClr val="tx2"/>
              </a:solidFill>
              <a:latin typeface="Impact" charset="0"/>
              <a:ea typeface="ＭＳ Ｐゴシック" charset="0"/>
              <a:cs typeface="Impact" charset="0"/>
            </a:endParaRP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9900" y="5108028"/>
            <a:ext cx="5764776" cy="1245688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Helping Humans: Deep brain stimulation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48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312" y="1473200"/>
            <a:ext cx="7953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81959" y="3122613"/>
            <a:ext cx="739991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Parkinson’s disease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Symptom: Tremor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23393" y="4969272"/>
            <a:ext cx="57150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-periodic shaking</a:t>
            </a:r>
          </a:p>
          <a:p>
            <a:r>
              <a:rPr lang="en-US" dirty="0" smtClean="0"/>
              <a:t>- 3-6 Hz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81959" y="8292662"/>
            <a:ext cx="1132553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 activity:</a:t>
            </a:r>
          </a:p>
          <a:p>
            <a:r>
              <a:rPr lang="en-US" dirty="0" smtClean="0"/>
              <a:t> - thalamus, basal ganglia</a:t>
            </a:r>
          </a:p>
          <a:p>
            <a:r>
              <a:rPr lang="en-US" dirty="0" smtClean="0"/>
              <a:t>- synchronized 3-6Hz in Parkinson</a:t>
            </a:r>
          </a:p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04042" y="7807914"/>
            <a:ext cx="779251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brain stimulation</a:t>
            </a:r>
          </a:p>
          <a:p>
            <a:r>
              <a:rPr lang="en-US" dirty="0" smtClean="0"/>
              <a:t>  </a:t>
            </a:r>
            <a:r>
              <a:rPr lang="en-US" sz="4800" i="1" dirty="0" err="1" smtClean="0"/>
              <a:t>Benabid</a:t>
            </a:r>
            <a:r>
              <a:rPr lang="en-US" sz="4800" i="1" dirty="0" smtClean="0"/>
              <a:t> et al, 1991, 2009 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Helping Humans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5" y="3403600"/>
            <a:ext cx="79724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8198069" y="2806262"/>
            <a:ext cx="378372" cy="2932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193518" y="3403600"/>
            <a:ext cx="3595632" cy="2335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20606" y="2144110"/>
            <a:ext cx="46035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healthy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46621" y="2321514"/>
            <a:ext cx="40895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pathological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055" y="2806262"/>
            <a:ext cx="4047903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Dynamical</a:t>
            </a:r>
          </a:p>
          <a:p>
            <a:r>
              <a:rPr lang="en-US" dirty="0" smtClean="0"/>
              <a:t>Systems</a:t>
            </a:r>
          </a:p>
          <a:p>
            <a:r>
              <a:rPr lang="en-US" dirty="0" smtClean="0"/>
              <a:t>View of</a:t>
            </a:r>
          </a:p>
          <a:p>
            <a:r>
              <a:rPr lang="en-US" dirty="0" smtClean="0"/>
              <a:t>Brain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Helping Humans: coordinated reset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50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0" y="3232150"/>
            <a:ext cx="79438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9900" y="2270234"/>
            <a:ext cx="872546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Pathological, synchronous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50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8934" y="5034674"/>
            <a:ext cx="8001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878934" y="4035972"/>
            <a:ext cx="888736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Coordinated reset stimulus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Helping Humans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951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905" y="1473200"/>
            <a:ext cx="159639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1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2674" y="8989410"/>
            <a:ext cx="16563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5903" y="1171412"/>
            <a:ext cx="531177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Tass</a:t>
            </a:r>
            <a:r>
              <a:rPr lang="en-US" i="1" dirty="0" smtClean="0"/>
              <a:t> et al. 2012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76158"/>
            <a:ext cx="21607463" cy="3965037"/>
          </a:xfrm>
          <a:prstGeom prst="rect">
            <a:avLst/>
          </a:prstGeom>
          <a:solidFill>
            <a:srgbClr val="FFFF00"/>
          </a:solidFill>
        </p:spPr>
        <p:txBody>
          <a:bodyPr wrap="square" lIns="192890" tIns="96445" rIns="192890" bIns="96445" rtlCol="0">
            <a:spAutoFit/>
          </a:bodyPr>
          <a:lstStyle/>
          <a:p>
            <a:r>
              <a:rPr lang="en-US" sz="24500" dirty="0" smtClean="0"/>
              <a:t>The End</a:t>
            </a:r>
            <a:endParaRPr lang="en-US" sz="24500" dirty="0"/>
          </a:p>
        </p:txBody>
      </p:sp>
      <p:sp>
        <p:nvSpPr>
          <p:cNvPr id="4" name="TextBox 3"/>
          <p:cNvSpPr txBox="1"/>
          <p:nvPr/>
        </p:nvSpPr>
        <p:spPr>
          <a:xfrm>
            <a:off x="1053700" y="10203462"/>
            <a:ext cx="16038104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b="1" dirty="0" smtClean="0"/>
              <a:t>Plasticity and Neuronal Dynamics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700" y="788276"/>
            <a:ext cx="17825714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Theoretical concepts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can help to understand brain dynamics</a:t>
            </a:r>
          </a:p>
          <a:p>
            <a:r>
              <a:rPr lang="en-US" dirty="0" smtClean="0">
                <a:sym typeface="Wingdings" pitchFamily="2" charset="2"/>
              </a:rPr>
              <a:t>    contribute to understanding plasticity and learning</a:t>
            </a:r>
          </a:p>
          <a:p>
            <a:r>
              <a:rPr lang="en-US" dirty="0" smtClean="0">
                <a:sym typeface="Wingdings" pitchFamily="2" charset="2"/>
              </a:rPr>
              <a:t>    inspire medical approaches </a:t>
            </a:r>
          </a:p>
          <a:p>
            <a:r>
              <a:rPr lang="en-US" dirty="0" smtClean="0">
                <a:sym typeface="Wingdings" pitchFamily="2" charset="2"/>
              </a:rPr>
              <a:t>     can help humans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44250" y="1226485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247028" y="1429022"/>
            <a:ext cx="15332719" cy="382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900" dirty="0"/>
          </a:p>
          <a:p>
            <a:r>
              <a:rPr lang="fr-FR" sz="5900" dirty="0"/>
              <a:t>   </a:t>
            </a:r>
            <a:r>
              <a:rPr lang="fr-FR" sz="5900" dirty="0" err="1"/>
              <a:t>now</a:t>
            </a:r>
            <a:r>
              <a:rPr lang="fr-FR" sz="5900" dirty="0"/>
              <a:t> QUESTION SESSION!</a:t>
            </a:r>
          </a:p>
          <a:p>
            <a:endParaRPr lang="fr-FR" sz="5900" dirty="0"/>
          </a:p>
          <a:p>
            <a:r>
              <a:rPr lang="fr-FR" sz="5900" dirty="0"/>
              <a:t>Questions to Assistants possible </a:t>
            </a:r>
            <a:r>
              <a:rPr lang="fr-FR" sz="5900" dirty="0" err="1"/>
              <a:t>until</a:t>
            </a:r>
            <a:r>
              <a:rPr lang="fr-FR" sz="5900" dirty="0"/>
              <a:t> </a:t>
            </a:r>
            <a:r>
              <a:rPr lang="fr-FR" sz="5900" dirty="0" err="1"/>
              <a:t>June</a:t>
            </a:r>
            <a:r>
              <a:rPr lang="fr-FR" sz="5900"/>
              <a:t> </a:t>
            </a:r>
            <a:r>
              <a:rPr lang="fr-FR" sz="5900" smtClean="0"/>
              <a:t>1</a:t>
            </a:r>
            <a:endParaRPr lang="fr-FR" sz="5900" dirty="0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637163" y="5566999"/>
            <a:ext cx="16640833" cy="448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9300" dirty="0"/>
              <a:t>The end</a:t>
            </a:r>
          </a:p>
          <a:p>
            <a:endParaRPr lang="fr-CH" sz="9300" dirty="0"/>
          </a:p>
          <a:p>
            <a:r>
              <a:rPr lang="fr-CH" sz="9300" dirty="0"/>
              <a:t>… and good </a:t>
            </a:r>
            <a:r>
              <a:rPr lang="fr-CH" sz="9300" dirty="0" err="1"/>
              <a:t>luck</a:t>
            </a:r>
            <a:r>
              <a:rPr lang="fr-CH" sz="9300" dirty="0"/>
              <a:t> for the exam!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865044"/>
            <a:ext cx="20672803" cy="69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7556" y="10203193"/>
            <a:ext cx="6594815" cy="18106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Hennequin</a:t>
            </a:r>
            <a:r>
              <a:rPr lang="en-US" sz="4800" i="1" dirty="0" smtClean="0"/>
              <a:t> et al. 2014,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Correlations in Plasticity-optimized circuit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6224" y="2631024"/>
            <a:ext cx="17144176" cy="8366262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>
              <a:buFontTx/>
              <a:buChar char="-"/>
            </a:pPr>
            <a:r>
              <a:rPr lang="en-US" sz="5900" dirty="0" smtClean="0"/>
              <a:t>Long transients</a:t>
            </a:r>
          </a:p>
          <a:p>
            <a:endParaRPr lang="en-US" sz="5900" dirty="0" smtClean="0"/>
          </a:p>
          <a:p>
            <a:r>
              <a:rPr lang="en-US" sz="5900" dirty="0" smtClean="0"/>
              <a:t>-Reliable (non-chaotic)</a:t>
            </a:r>
          </a:p>
          <a:p>
            <a:endParaRPr lang="en-US" sz="5900" dirty="0" smtClean="0"/>
          </a:p>
          <a:p>
            <a:r>
              <a:rPr lang="en-US" sz="5900" dirty="0" smtClean="0"/>
              <a:t>-Rich dynamics (non-trivial)</a:t>
            </a:r>
          </a:p>
          <a:p>
            <a:endParaRPr lang="en-US" sz="5900" dirty="0" smtClean="0"/>
          </a:p>
          <a:p>
            <a:r>
              <a:rPr lang="en-US" sz="5900" dirty="0" smtClean="0"/>
              <a:t>-Compatible with neural data (excitation/inhibition)</a:t>
            </a:r>
          </a:p>
          <a:p>
            <a:endParaRPr lang="en-US" sz="5900" dirty="0" smtClean="0"/>
          </a:p>
          <a:p>
            <a:r>
              <a:rPr lang="en-US" sz="5900" dirty="0" smtClean="0"/>
              <a:t>-Plausible plasticity rules</a:t>
            </a:r>
            <a:endParaRPr lang="en-US" sz="5900" dirty="0"/>
          </a:p>
        </p:txBody>
      </p:sp>
      <p:pic>
        <p:nvPicPr>
          <p:cNvPr id="129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75453" y="2120634"/>
            <a:ext cx="7945244" cy="42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11994826" y="1865439"/>
            <a:ext cx="9612637" cy="7655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761730" y="5948559"/>
            <a:ext cx="9612637" cy="7655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Rich neuronal dynamics:  a wish list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14 – Dynamics and Plasticity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Reservoir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computing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Complex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Computing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rich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dynamics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rate model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stationary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state and chaos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Hebbian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Plasticity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excitatory</a:t>
            </a:r>
            <a:r>
              <a:rPr lang="fr-CH" sz="4400" dirty="0" smtClean="0">
                <a:latin typeface="Arial Narrow" pitchFamily="34" charset="0"/>
              </a:rPr>
              <a:t> synapses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inhibitory</a:t>
            </a:r>
            <a:r>
              <a:rPr lang="fr-CH" sz="4400" dirty="0" smtClean="0">
                <a:latin typeface="Arial Narrow" pitchFamily="34" charset="0"/>
              </a:rPr>
              <a:t> synapses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14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eward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-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modulated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plasticity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free solution        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14.5. 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Helping</a:t>
            </a: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Humans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oscillations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deep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brain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stimulation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14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Dynamics and Plasticity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3074" y="3342288"/>
            <a:ext cx="10265694" cy="23424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90624" y="2709641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2389577" y="3634443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5360605" y="3943876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2757204" y="2703328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9442014" y="317591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9442014" y="3687890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9442014" y="4197049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9442014" y="4709021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9783379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10293555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11313908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11482717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11145101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9610819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10120996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10293555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10972541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9610819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10634924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11145101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11996645" y="3142162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11996645" y="3524735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11996645" y="3910119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11996645" y="3910119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3578880" y="2763089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" name="Freeform 97"/>
          <p:cNvSpPr>
            <a:spLocks/>
          </p:cNvSpPr>
          <p:nvPr/>
        </p:nvSpPr>
        <p:spPr bwMode="auto">
          <a:xfrm>
            <a:off x="8590467" y="2101338"/>
            <a:ext cx="4195891" cy="784836"/>
          </a:xfrm>
          <a:custGeom>
            <a:avLst/>
            <a:gdLst>
              <a:gd name="T0" fmla="*/ 0 w 2314"/>
              <a:gd name="T1" fmla="*/ 2147483647 h 279"/>
              <a:gd name="T2" fmla="*/ 2147483647 w 2314"/>
              <a:gd name="T3" fmla="*/ 2147483647 h 279"/>
              <a:gd name="T4" fmla="*/ 2147483647 w 2314"/>
              <a:gd name="T5" fmla="*/ 2147483647 h 279"/>
              <a:gd name="T6" fmla="*/ 0 60000 65536"/>
              <a:gd name="T7" fmla="*/ 0 60000 65536"/>
              <a:gd name="T8" fmla="*/ 0 60000 65536"/>
              <a:gd name="T9" fmla="*/ 0 w 2314"/>
              <a:gd name="T10" fmla="*/ 0 h 279"/>
              <a:gd name="T11" fmla="*/ 2314 w 231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4" h="279">
                <a:moveTo>
                  <a:pt x="0" y="234"/>
                </a:moveTo>
                <a:cubicBezTo>
                  <a:pt x="306" y="117"/>
                  <a:pt x="612" y="0"/>
                  <a:pt x="998" y="7"/>
                </a:cubicBezTo>
                <a:cubicBezTo>
                  <a:pt x="1384" y="14"/>
                  <a:pt x="1849" y="146"/>
                  <a:pt x="2314" y="27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6" name="Freeform 98"/>
          <p:cNvSpPr>
            <a:spLocks/>
          </p:cNvSpPr>
          <p:nvPr/>
        </p:nvSpPr>
        <p:spPr bwMode="auto">
          <a:xfrm rot="-5400000" flipH="1" flipV="1">
            <a:off x="8195312" y="4632518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7" name="Freeform 99"/>
          <p:cNvSpPr>
            <a:spLocks/>
          </p:cNvSpPr>
          <p:nvPr/>
        </p:nvSpPr>
        <p:spPr bwMode="auto">
          <a:xfrm rot="-5400000">
            <a:off x="6519299" y="5044285"/>
            <a:ext cx="1021131" cy="277465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549763" y="5181611"/>
            <a:ext cx="8669244" cy="6379964"/>
            <a:chOff x="1746" y="1842"/>
            <a:chExt cx="2812" cy="2268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847" y="1922"/>
              <a:ext cx="715" cy="692"/>
              <a:chOff x="4611" y="3499"/>
              <a:chExt cx="715" cy="692"/>
            </a:xfrm>
          </p:grpSpPr>
          <p:sp>
            <p:nvSpPr>
              <p:cNvPr id="1286" name="Oval 10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" name="Oval 10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" name="Oval 10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Oval 10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Oval 10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Oval 10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Oval 10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Oval 10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" name="Oval 11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Oval 11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Oval 11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Oval 11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11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Oval 11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Oval 11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11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11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11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12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12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2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2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12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Line 12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12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12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12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13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Line 13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13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13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3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Line 13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6"/>
            <p:cNvGrpSpPr>
              <a:grpSpLocks/>
            </p:cNvGrpSpPr>
            <p:nvPr/>
          </p:nvGrpSpPr>
          <p:grpSpPr bwMode="auto">
            <a:xfrm>
              <a:off x="1746" y="2738"/>
              <a:ext cx="715" cy="692"/>
              <a:chOff x="4611" y="3499"/>
              <a:chExt cx="715" cy="692"/>
            </a:xfrm>
          </p:grpSpPr>
          <p:sp>
            <p:nvSpPr>
              <p:cNvPr id="1252" name="Oval 13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Oval 13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Oval 13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Oval 14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4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Oval 14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Oval 14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Oval 14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Oval 14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Oval 14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Oval 14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Oval 14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Oval 14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Oval 15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Oval 15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Line 15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15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15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Line 15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15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15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Line 15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Line 15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Line 16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16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Line 16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" name="Line 16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16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Line 16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Line 16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16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16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Line 16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17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1"/>
            <p:cNvGrpSpPr>
              <a:grpSpLocks/>
            </p:cNvGrpSpPr>
            <p:nvPr/>
          </p:nvGrpSpPr>
          <p:grpSpPr bwMode="auto">
            <a:xfrm>
              <a:off x="2664" y="2704"/>
              <a:ext cx="715" cy="692"/>
              <a:chOff x="4611" y="3499"/>
              <a:chExt cx="715" cy="692"/>
            </a:xfrm>
          </p:grpSpPr>
          <p:sp>
            <p:nvSpPr>
              <p:cNvPr id="1218" name="Oval 17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Oval 17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Oval 17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Oval 17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Oval 17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Oval 17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Oval 17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Oval 17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Oval 18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Oval 18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Oval 18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Oval 18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Oval 18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Oval 18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Oval 18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8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8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8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9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9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9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9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9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19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19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19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19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19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0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20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20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20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20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20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2789" y="1933"/>
              <a:ext cx="715" cy="692"/>
              <a:chOff x="4611" y="3499"/>
              <a:chExt cx="715" cy="692"/>
            </a:xfrm>
          </p:grpSpPr>
          <p:sp>
            <p:nvSpPr>
              <p:cNvPr id="1184" name="Oval 20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Oval 20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Oval 20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Oval 21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Oval 21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Oval 21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Oval 21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Oval 21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Oval 21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Oval 21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Oval 21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Oval 21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Oval 21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Oval 22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Oval 22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22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22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22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22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22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22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22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22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23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23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23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23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23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23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23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3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23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23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24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>
              <a:off x="3526" y="2693"/>
              <a:ext cx="715" cy="692"/>
              <a:chOff x="4611" y="3499"/>
              <a:chExt cx="715" cy="692"/>
            </a:xfrm>
          </p:grpSpPr>
          <p:sp>
            <p:nvSpPr>
              <p:cNvPr id="1150" name="Oval 24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Oval 24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24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24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Oval 24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Oval 24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24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24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Oval 25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Oval 25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25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25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Oval 25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25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Oval 25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25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25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25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6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6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6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26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6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6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26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26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26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6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7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27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27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27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27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27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76"/>
            <p:cNvGrpSpPr>
              <a:grpSpLocks/>
            </p:cNvGrpSpPr>
            <p:nvPr/>
          </p:nvGrpSpPr>
          <p:grpSpPr bwMode="auto">
            <a:xfrm>
              <a:off x="3061" y="3418"/>
              <a:ext cx="715" cy="692"/>
              <a:chOff x="4611" y="3499"/>
              <a:chExt cx="715" cy="692"/>
            </a:xfrm>
          </p:grpSpPr>
          <p:sp>
            <p:nvSpPr>
              <p:cNvPr id="1116" name="Oval 27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Oval 27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Oval 27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Oval 28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Oval 28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Oval 28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Oval 28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Oval 28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Oval 28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Oval 28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28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Oval 28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Oval 28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Oval 29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Oval 29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9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9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9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9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9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29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29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29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30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30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30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30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30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30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30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30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30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30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31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1"/>
            <p:cNvGrpSpPr>
              <a:grpSpLocks/>
            </p:cNvGrpSpPr>
            <p:nvPr/>
          </p:nvGrpSpPr>
          <p:grpSpPr bwMode="auto">
            <a:xfrm>
              <a:off x="3843" y="1842"/>
              <a:ext cx="715" cy="692"/>
              <a:chOff x="4611" y="3499"/>
              <a:chExt cx="715" cy="692"/>
            </a:xfrm>
          </p:grpSpPr>
          <p:sp>
            <p:nvSpPr>
              <p:cNvPr id="1082" name="Oval 31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Oval 31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Oval 31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Oval 31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Oval 31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Oval 31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Oval 31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Oval 31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Oval 32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Oval 32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Oval 32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Oval 32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Oval 32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Oval 32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Oval 32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32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32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32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33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33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33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33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33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33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33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33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33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33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34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34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34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34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34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34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6" name="Freeform 346"/>
            <p:cNvSpPr>
              <a:spLocks/>
            </p:cNvSpPr>
            <p:nvPr/>
          </p:nvSpPr>
          <p:spPr bwMode="auto">
            <a:xfrm flipH="1" flipV="1">
              <a:off x="2245" y="3385"/>
              <a:ext cx="816" cy="513"/>
            </a:xfrm>
            <a:custGeom>
              <a:avLst/>
              <a:gdLst>
                <a:gd name="T0" fmla="*/ 0 w 771"/>
                <a:gd name="T1" fmla="*/ 233143 h 196"/>
                <a:gd name="T2" fmla="*/ 572 w 771"/>
                <a:gd name="T3" fmla="*/ 32814 h 196"/>
                <a:gd name="T4" fmla="*/ 1213 w 771"/>
                <a:gd name="T5" fmla="*/ 43176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47"/>
            <p:cNvSpPr>
              <a:spLocks/>
            </p:cNvSpPr>
            <p:nvPr/>
          </p:nvSpPr>
          <p:spPr bwMode="auto">
            <a:xfrm rot="-5400000" flipH="1" flipV="1">
              <a:off x="3213" y="2629"/>
              <a:ext cx="408" cy="196"/>
            </a:xfrm>
            <a:custGeom>
              <a:avLst/>
              <a:gdLst>
                <a:gd name="T0" fmla="*/ 0 w 771"/>
                <a:gd name="T1" fmla="*/ 106 h 196"/>
                <a:gd name="T2" fmla="*/ 2 w 771"/>
                <a:gd name="T3" fmla="*/ 15 h 196"/>
                <a:gd name="T4" fmla="*/ 5 w 771"/>
                <a:gd name="T5" fmla="*/ 19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48"/>
            <p:cNvSpPr>
              <a:spLocks/>
            </p:cNvSpPr>
            <p:nvPr/>
          </p:nvSpPr>
          <p:spPr bwMode="auto">
            <a:xfrm rot="-5400000">
              <a:off x="2351" y="2584"/>
              <a:ext cx="635" cy="241"/>
            </a:xfrm>
            <a:custGeom>
              <a:avLst/>
              <a:gdLst>
                <a:gd name="T0" fmla="*/ 0 w 771"/>
                <a:gd name="T1" fmla="*/ 553 h 196"/>
                <a:gd name="T2" fmla="*/ 77 w 771"/>
                <a:gd name="T3" fmla="*/ 75 h 196"/>
                <a:gd name="T4" fmla="*/ 163 w 771"/>
                <a:gd name="T5" fmla="*/ 1025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49"/>
            <p:cNvSpPr>
              <a:spLocks/>
            </p:cNvSpPr>
            <p:nvPr/>
          </p:nvSpPr>
          <p:spPr bwMode="auto">
            <a:xfrm>
              <a:off x="2427" y="1888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50"/>
            <p:cNvSpPr>
              <a:spLocks/>
            </p:cNvSpPr>
            <p:nvPr/>
          </p:nvSpPr>
          <p:spPr bwMode="auto">
            <a:xfrm>
              <a:off x="3380" y="1933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51"/>
            <p:cNvSpPr>
              <a:spLocks/>
            </p:cNvSpPr>
            <p:nvPr/>
          </p:nvSpPr>
          <p:spPr bwMode="auto">
            <a:xfrm>
              <a:off x="3198" y="2659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52"/>
            <p:cNvSpPr>
              <a:spLocks/>
            </p:cNvSpPr>
            <p:nvPr/>
          </p:nvSpPr>
          <p:spPr bwMode="auto">
            <a:xfrm>
              <a:off x="2245" y="2704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3"/>
            <p:cNvSpPr>
              <a:spLocks/>
            </p:cNvSpPr>
            <p:nvPr/>
          </p:nvSpPr>
          <p:spPr bwMode="auto">
            <a:xfrm flipH="1" flipV="1">
              <a:off x="3424" y="2432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54"/>
            <p:cNvSpPr>
              <a:spLocks/>
            </p:cNvSpPr>
            <p:nvPr/>
          </p:nvSpPr>
          <p:spPr bwMode="auto">
            <a:xfrm flipH="1" flipV="1">
              <a:off x="2426" y="2509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55"/>
            <p:cNvSpPr>
              <a:spLocks/>
            </p:cNvSpPr>
            <p:nvPr/>
          </p:nvSpPr>
          <p:spPr bwMode="auto">
            <a:xfrm rot="-5400000">
              <a:off x="1700" y="2569"/>
              <a:ext cx="363" cy="90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56"/>
            <p:cNvSpPr>
              <a:spLocks/>
            </p:cNvSpPr>
            <p:nvPr/>
          </p:nvSpPr>
          <p:spPr bwMode="auto">
            <a:xfrm rot="5400000" flipH="1">
              <a:off x="4082" y="2636"/>
              <a:ext cx="317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1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57"/>
            <p:cNvSpPr>
              <a:spLocks/>
            </p:cNvSpPr>
            <p:nvPr/>
          </p:nvSpPr>
          <p:spPr bwMode="auto">
            <a:xfrm rot="-5400000">
              <a:off x="3924" y="2613"/>
              <a:ext cx="272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0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58"/>
            <p:cNvSpPr>
              <a:spLocks/>
            </p:cNvSpPr>
            <p:nvPr/>
          </p:nvSpPr>
          <p:spPr bwMode="auto">
            <a:xfrm rot="-5400000" flipH="1" flipV="1">
              <a:off x="2880" y="2704"/>
              <a:ext cx="1225" cy="227"/>
            </a:xfrm>
            <a:custGeom>
              <a:avLst/>
              <a:gdLst>
                <a:gd name="T0" fmla="*/ 0 w 771"/>
                <a:gd name="T1" fmla="*/ 342 h 196"/>
                <a:gd name="T2" fmla="*/ 14752 w 771"/>
                <a:gd name="T3" fmla="*/ 49 h 196"/>
                <a:gd name="T4" fmla="*/ 31310 w 771"/>
                <a:gd name="T5" fmla="*/ 63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59"/>
            <p:cNvSpPr>
              <a:spLocks/>
            </p:cNvSpPr>
            <p:nvPr/>
          </p:nvSpPr>
          <p:spPr bwMode="auto">
            <a:xfrm>
              <a:off x="2381" y="3294"/>
              <a:ext cx="726" cy="317"/>
            </a:xfrm>
            <a:custGeom>
              <a:avLst/>
              <a:gdLst>
                <a:gd name="T0" fmla="*/ 0 w 726"/>
                <a:gd name="T1" fmla="*/ 0 h 317"/>
                <a:gd name="T2" fmla="*/ 318 w 726"/>
                <a:gd name="T3" fmla="*/ 272 h 317"/>
                <a:gd name="T4" fmla="*/ 726 w 726"/>
                <a:gd name="T5" fmla="*/ 272 h 317"/>
                <a:gd name="T6" fmla="*/ 0 60000 65536"/>
                <a:gd name="T7" fmla="*/ 0 60000 65536"/>
                <a:gd name="T8" fmla="*/ 0 60000 65536"/>
                <a:gd name="T9" fmla="*/ 0 w 726"/>
                <a:gd name="T10" fmla="*/ 0 h 317"/>
                <a:gd name="T11" fmla="*/ 726 w 72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317">
                  <a:moveTo>
                    <a:pt x="0" y="0"/>
                  </a:moveTo>
                  <a:cubicBezTo>
                    <a:pt x="98" y="113"/>
                    <a:pt x="197" y="227"/>
                    <a:pt x="318" y="272"/>
                  </a:cubicBezTo>
                  <a:cubicBezTo>
                    <a:pt x="439" y="317"/>
                    <a:pt x="582" y="294"/>
                    <a:pt x="726" y="27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360"/>
            <p:cNvSpPr>
              <a:spLocks/>
            </p:cNvSpPr>
            <p:nvPr/>
          </p:nvSpPr>
          <p:spPr bwMode="auto">
            <a:xfrm flipH="1" flipV="1">
              <a:off x="3288" y="3294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361"/>
            <p:cNvSpPr>
              <a:spLocks/>
            </p:cNvSpPr>
            <p:nvPr/>
          </p:nvSpPr>
          <p:spPr bwMode="auto">
            <a:xfrm flipH="1" flipV="1">
              <a:off x="2426" y="3249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530" name="Freeform 362"/>
          <p:cNvSpPr>
            <a:spLocks/>
          </p:cNvSpPr>
          <p:nvPr/>
        </p:nvSpPr>
        <p:spPr bwMode="auto">
          <a:xfrm rot="-5400000" flipH="1" flipV="1">
            <a:off x="14666730" y="4888503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6" name="Object 363"/>
          <p:cNvGraphicFramePr>
            <a:graphicFrameLocks noChangeAspect="1"/>
          </p:cNvGraphicFramePr>
          <p:nvPr/>
        </p:nvGraphicFramePr>
        <p:xfrm>
          <a:off x="12675630" y="1735645"/>
          <a:ext cx="1408905" cy="767958"/>
        </p:xfrm>
        <a:graphic>
          <a:graphicData uri="http://schemas.openxmlformats.org/presentationml/2006/ole">
            <p:oleObj spid="_x0000_s905218" name="Equation" r:id="rId4" imgW="317160" imgH="190440" progId="Equation.3">
              <p:embed/>
            </p:oleObj>
          </a:graphicData>
        </a:graphic>
      </p:graphicFrame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14-part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microscopic vs. macroscopic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66" grpId="0" animBg="1"/>
      <p:bldP spid="775267" grpId="0" animBg="1"/>
      <p:bldP spid="77553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72589</TotalTime>
  <Words>2457</Words>
  <Application>Microsoft Office PowerPoint</Application>
  <PresentationFormat>Custom</PresentationFormat>
  <Paragraphs>591</Paragraphs>
  <Slides>66</Slides>
  <Notes>37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Thème Office</vt:lpstr>
      <vt:lpstr>Equation</vt:lpstr>
      <vt:lpstr>MathType 6.0 Equation</vt:lpstr>
      <vt:lpstr>Biological Modeling  of Neural Networks: </vt:lpstr>
      <vt:lpstr>Neuronal Dynamics – Brain dynamics is complex</vt:lpstr>
      <vt:lpstr>Neuronal Dynamics – Brain dynamics is complex</vt:lpstr>
      <vt:lpstr>Slide 4</vt:lpstr>
      <vt:lpstr>Slide 5</vt:lpstr>
      <vt:lpstr>Slide 6</vt:lpstr>
      <vt:lpstr>Slide 7</vt:lpstr>
      <vt:lpstr>Biological Modeling  of Neural Networks: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Biological Modeling  of Neural Networks: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Biological Modeling  of Neural Networks: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Biological Modeling  of Neural Networks: 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1285</cp:revision>
  <cp:lastPrinted>2013-05-07T08:05:56Z</cp:lastPrinted>
  <dcterms:created xsi:type="dcterms:W3CDTF">2011-05-09T14:50:50Z</dcterms:created>
  <dcterms:modified xsi:type="dcterms:W3CDTF">2014-05-27T14:51:43Z</dcterms:modified>
</cp:coreProperties>
</file>