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411" r:id="rId2"/>
    <p:sldId id="542" r:id="rId3"/>
    <p:sldId id="541" r:id="rId4"/>
    <p:sldId id="543" r:id="rId5"/>
    <p:sldId id="544" r:id="rId6"/>
    <p:sldId id="545" r:id="rId7"/>
    <p:sldId id="546" r:id="rId8"/>
    <p:sldId id="547" r:id="rId9"/>
    <p:sldId id="535" r:id="rId10"/>
    <p:sldId id="536" r:id="rId11"/>
    <p:sldId id="549" r:id="rId12"/>
    <p:sldId id="548" r:id="rId13"/>
    <p:sldId id="539" r:id="rId14"/>
    <p:sldId id="540" r:id="rId15"/>
    <p:sldId id="550" r:id="rId16"/>
    <p:sldId id="497" r:id="rId17"/>
    <p:sldId id="530" r:id="rId18"/>
    <p:sldId id="522" r:id="rId19"/>
    <p:sldId id="523" r:id="rId20"/>
    <p:sldId id="533" r:id="rId21"/>
    <p:sldId id="534" r:id="rId22"/>
    <p:sldId id="512" r:id="rId23"/>
    <p:sldId id="527" r:id="rId24"/>
    <p:sldId id="524" r:id="rId25"/>
    <p:sldId id="552" r:id="rId26"/>
    <p:sldId id="553" r:id="rId27"/>
    <p:sldId id="554" r:id="rId28"/>
    <p:sldId id="551" r:id="rId29"/>
    <p:sldId id="531" r:id="rId30"/>
    <p:sldId id="529" r:id="rId31"/>
    <p:sldId id="484" r:id="rId32"/>
    <p:sldId id="532" r:id="rId33"/>
  </p:sldIdLst>
  <p:sldSz cx="21607463" cy="12152313"/>
  <p:notesSz cx="6858000" cy="9144000"/>
  <p:defaultTextStyle>
    <a:defPPr>
      <a:defRPr lang="fr-FR"/>
    </a:defPPr>
    <a:lvl1pPr algn="l" defTabSz="1079500" rtl="0" fontAlgn="base">
      <a:spcBef>
        <a:spcPct val="0"/>
      </a:spcBef>
      <a:spcAft>
        <a:spcPct val="0"/>
      </a:spcAft>
      <a:defRPr sz="57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1079500" indent="-622300" algn="l" defTabSz="1079500" rtl="0" fontAlgn="base">
      <a:spcBef>
        <a:spcPct val="0"/>
      </a:spcBef>
      <a:spcAft>
        <a:spcPct val="0"/>
      </a:spcAft>
      <a:defRPr sz="57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2159000" indent="-1244600" algn="l" defTabSz="1079500" rtl="0" fontAlgn="base">
      <a:spcBef>
        <a:spcPct val="0"/>
      </a:spcBef>
      <a:spcAft>
        <a:spcPct val="0"/>
      </a:spcAft>
      <a:defRPr sz="57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3240088" indent="-1868488" algn="l" defTabSz="1079500" rtl="0" fontAlgn="base">
      <a:spcBef>
        <a:spcPct val="0"/>
      </a:spcBef>
      <a:spcAft>
        <a:spcPct val="0"/>
      </a:spcAft>
      <a:defRPr sz="57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4319588" indent="-2490788" algn="l" defTabSz="1079500" rtl="0" fontAlgn="base">
      <a:spcBef>
        <a:spcPct val="0"/>
      </a:spcBef>
      <a:spcAft>
        <a:spcPct val="0"/>
      </a:spcAft>
      <a:defRPr sz="57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57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57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57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57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</p:showPr>
  <p:clrMru>
    <a:srgbClr val="00602B"/>
    <a:srgbClr val="3550FE"/>
    <a:srgbClr val="0076FF"/>
    <a:srgbClr val="87D4F7"/>
    <a:srgbClr val="C30000"/>
    <a:srgbClr val="29ABE2"/>
    <a:srgbClr val="0049FF"/>
    <a:srgbClr val="E346FF"/>
    <a:srgbClr val="AE4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6" autoAdjust="0"/>
    <p:restoredTop sz="90990" autoAdjust="0"/>
  </p:normalViewPr>
  <p:slideViewPr>
    <p:cSldViewPr snapToGrid="0" snapToObjects="1">
      <p:cViewPr>
        <p:scale>
          <a:sx n="40" d="100"/>
          <a:sy n="40" d="100"/>
        </p:scale>
        <p:origin x="-1068" y="-534"/>
      </p:cViewPr>
      <p:guideLst>
        <p:guide orient="horz" pos="3828"/>
        <p:guide pos="68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4920"/>
    </p:cViewPr>
  </p:sorterViewPr>
  <p:notesViewPr>
    <p:cSldViewPr snapToGrid="0" snapToObjects="1">
      <p:cViewPr varScale="1">
        <p:scale>
          <a:sx n="117" d="100"/>
          <a:sy n="117" d="100"/>
        </p:scale>
        <p:origin x="-4544" y="-12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25.wmf"/><Relationship Id="rId1" Type="http://schemas.openxmlformats.org/officeDocument/2006/relationships/image" Target="../media/image21.wmf"/><Relationship Id="rId4" Type="http://schemas.openxmlformats.org/officeDocument/2006/relationships/image" Target="../media/image35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5" Type="http://schemas.openxmlformats.org/officeDocument/2006/relationships/image" Target="../media/image37.wmf"/><Relationship Id="rId4" Type="http://schemas.openxmlformats.org/officeDocument/2006/relationships/image" Target="../media/image43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7" Type="http://schemas.openxmlformats.org/officeDocument/2006/relationships/image" Target="../media/image46.wmf"/><Relationship Id="rId2" Type="http://schemas.openxmlformats.org/officeDocument/2006/relationships/image" Target="../media/image40.wmf"/><Relationship Id="rId1" Type="http://schemas.openxmlformats.org/officeDocument/2006/relationships/image" Target="../media/image41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4" Type="http://schemas.openxmlformats.org/officeDocument/2006/relationships/image" Target="../media/image37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48.wmf"/><Relationship Id="rId1" Type="http://schemas.openxmlformats.org/officeDocument/2006/relationships/image" Target="../media/image21.wmf"/><Relationship Id="rId4" Type="http://schemas.openxmlformats.org/officeDocument/2006/relationships/image" Target="../media/image49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51.wmf"/><Relationship Id="rId1" Type="http://schemas.openxmlformats.org/officeDocument/2006/relationships/image" Target="../media/image21.wmf"/><Relationship Id="rId5" Type="http://schemas.openxmlformats.org/officeDocument/2006/relationships/image" Target="../media/image52.wmf"/><Relationship Id="rId4" Type="http://schemas.openxmlformats.org/officeDocument/2006/relationships/image" Target="../media/image49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56.wmf"/><Relationship Id="rId1" Type="http://schemas.openxmlformats.org/officeDocument/2006/relationships/image" Target="../media/image54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4" Type="http://schemas.openxmlformats.org/officeDocument/2006/relationships/image" Target="../media/image56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2.wmf"/><Relationship Id="rId5" Type="http://schemas.openxmlformats.org/officeDocument/2006/relationships/image" Target="../media/image10.wmf"/><Relationship Id="rId4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6.wmf"/><Relationship Id="rId1" Type="http://schemas.openxmlformats.org/officeDocument/2006/relationships/image" Target="../media/image12.wmf"/><Relationship Id="rId6" Type="http://schemas.openxmlformats.org/officeDocument/2006/relationships/image" Target="../media/image10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7" Type="http://schemas.openxmlformats.org/officeDocument/2006/relationships/image" Target="../media/image10.wmf"/><Relationship Id="rId2" Type="http://schemas.openxmlformats.org/officeDocument/2006/relationships/image" Target="../media/image6.wmf"/><Relationship Id="rId1" Type="http://schemas.openxmlformats.org/officeDocument/2006/relationships/image" Target="../media/image12.wmf"/><Relationship Id="rId6" Type="http://schemas.openxmlformats.org/officeDocument/2006/relationships/image" Target="../media/image20.wmf"/><Relationship Id="rId5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80272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5ED38CE-B7FF-41BF-9500-CEA2940B906C}" type="datetimeFigureOut">
              <a:rPr lang="fr-FR"/>
              <a:pPr>
                <a:defRPr/>
              </a:pPr>
              <a:t>30/07/2014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80272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963DFED-6B98-4188-846F-160B8DB02AA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80272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3CAAF0B-5226-4044-84AE-4C4A53D6F843}" type="datetimeFigureOut">
              <a:rPr lang="fr-FR"/>
              <a:pPr>
                <a:defRPr/>
              </a:pPr>
              <a:t>30/07/2014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H" noProof="0" smtClean="0"/>
              <a:t>Cliquez pour modifier les styles du texte du masque</a:t>
            </a:r>
          </a:p>
          <a:p>
            <a:pPr lvl="1"/>
            <a:r>
              <a:rPr lang="fr-CH" noProof="0" smtClean="0"/>
              <a:t>Deuxième niveau</a:t>
            </a:r>
          </a:p>
          <a:p>
            <a:pPr lvl="2"/>
            <a:r>
              <a:rPr lang="fr-CH" noProof="0" smtClean="0"/>
              <a:t>Troisième niveau</a:t>
            </a:r>
          </a:p>
          <a:p>
            <a:pPr lvl="3"/>
            <a:r>
              <a:rPr lang="fr-CH" noProof="0" smtClean="0"/>
              <a:t>Quatrième niveau</a:t>
            </a:r>
          </a:p>
          <a:p>
            <a:pPr lvl="4"/>
            <a:r>
              <a:rPr lang="fr-CH" noProof="0" smtClean="0"/>
              <a:t>Cinquième niveau</a:t>
            </a:r>
            <a:endParaRPr lang="fr-FR" noProof="0" smtClean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80272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A590E4C-ABD9-406D-9257-D1132C217B2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1079500" rtl="0" eaLnBrk="0" fontAlgn="base" hangingPunct="0">
      <a:spcBef>
        <a:spcPct val="30000"/>
      </a:spcBef>
      <a:spcAft>
        <a:spcPct val="0"/>
      </a:spcAft>
      <a:defRPr sz="28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1079500" algn="l" defTabSz="1079500" rtl="0" eaLnBrk="0" fontAlgn="base" hangingPunct="0">
      <a:spcBef>
        <a:spcPct val="30000"/>
      </a:spcBef>
      <a:spcAft>
        <a:spcPct val="0"/>
      </a:spcAft>
      <a:defRPr sz="28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2159000" algn="l" defTabSz="1079500" rtl="0" eaLnBrk="0" fontAlgn="base" hangingPunct="0">
      <a:spcBef>
        <a:spcPct val="30000"/>
      </a:spcBef>
      <a:spcAft>
        <a:spcPct val="0"/>
      </a:spcAft>
      <a:defRPr sz="28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3240088" algn="l" defTabSz="1079500" rtl="0" eaLnBrk="0" fontAlgn="base" hangingPunct="0">
      <a:spcBef>
        <a:spcPct val="30000"/>
      </a:spcBef>
      <a:spcAft>
        <a:spcPct val="0"/>
      </a:spcAft>
      <a:defRPr sz="28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4319588" algn="l" defTabSz="1079500" rtl="0" eaLnBrk="0" fontAlgn="base" hangingPunct="0">
      <a:spcBef>
        <a:spcPct val="30000"/>
      </a:spcBef>
      <a:spcAft>
        <a:spcPct val="0"/>
      </a:spcAft>
      <a:defRPr sz="28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5401361" algn="l" defTabSz="1080272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6481633" algn="l" defTabSz="1080272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7561905" algn="l" defTabSz="1080272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8642177" algn="l" defTabSz="1080272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fr-FR" dirty="0" smtClean="0">
              <a:ea typeface="ＭＳ Ｐゴシック" pitchFamily="34" charset="-128"/>
            </a:endParaRPr>
          </a:p>
        </p:txBody>
      </p:sp>
      <p:sp>
        <p:nvSpPr>
          <p:cNvPr id="1843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539691E-30CF-4C45-B51E-F01DFD22E254}" type="slidenum">
              <a:rPr lang="fr-FR">
                <a:cs typeface="Arial" charset="0"/>
              </a:rPr>
              <a:pPr/>
              <a:t>1</a:t>
            </a:fld>
            <a:endParaRPr lang="fr-FR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fr-FR" dirty="0" err="1" smtClean="0">
                <a:ea typeface="ＭＳ Ｐゴシック" pitchFamily="34" charset="-128"/>
              </a:rPr>
              <a:t>What</a:t>
            </a:r>
            <a:r>
              <a:rPr lang="fr-FR" dirty="0" smtClean="0">
                <a:ea typeface="ＭＳ Ｐゴシック" pitchFamily="34" charset="-128"/>
              </a:rPr>
              <a:t> </a:t>
            </a:r>
            <a:r>
              <a:rPr lang="fr-FR" dirty="0" err="1" smtClean="0">
                <a:ea typeface="ＭＳ Ｐゴシック" pitchFamily="34" charset="-128"/>
              </a:rPr>
              <a:t>is</a:t>
            </a:r>
            <a:r>
              <a:rPr lang="fr-FR" dirty="0" smtClean="0">
                <a:ea typeface="ＭＳ Ｐゴシック" pitchFamily="34" charset="-128"/>
              </a:rPr>
              <a:t> a good </a:t>
            </a:r>
            <a:r>
              <a:rPr lang="fr-FR" dirty="0" err="1" smtClean="0">
                <a:ea typeface="ＭＳ Ｐゴシック" pitchFamily="34" charset="-128"/>
              </a:rPr>
              <a:t>neuron</a:t>
            </a:r>
            <a:r>
              <a:rPr lang="fr-FR" baseline="0" dirty="0" smtClean="0">
                <a:ea typeface="ＭＳ Ｐゴシック" pitchFamily="34" charset="-128"/>
              </a:rPr>
              <a:t> model? </a:t>
            </a:r>
            <a:r>
              <a:rPr lang="fr-FR" baseline="0" dirty="0" err="1" smtClean="0">
                <a:ea typeface="ＭＳ Ｐゴシック" pitchFamily="34" charset="-128"/>
              </a:rPr>
              <a:t>Would</a:t>
            </a:r>
            <a:r>
              <a:rPr lang="fr-FR" baseline="0" dirty="0" smtClean="0">
                <a:ea typeface="ＭＳ Ｐゴシック" pitchFamily="34" charset="-128"/>
              </a:rPr>
              <a:t> the </a:t>
            </a:r>
            <a:r>
              <a:rPr lang="fr-FR" baseline="0" dirty="0" err="1" smtClean="0">
                <a:ea typeface="ＭＳ Ｐゴシック" pitchFamily="34" charset="-128"/>
              </a:rPr>
              <a:t>nonlinear</a:t>
            </a:r>
            <a:r>
              <a:rPr lang="fr-FR" baseline="0" dirty="0" smtClean="0">
                <a:ea typeface="ＭＳ Ｐゴシック" pitchFamily="34" charset="-128"/>
              </a:rPr>
              <a:t> </a:t>
            </a:r>
            <a:r>
              <a:rPr lang="fr-FR" baseline="0" dirty="0" err="1" smtClean="0">
                <a:ea typeface="ＭＳ Ｐゴシック" pitchFamily="34" charset="-128"/>
              </a:rPr>
              <a:t>integrate</a:t>
            </a:r>
            <a:r>
              <a:rPr lang="fr-FR" baseline="0" dirty="0" smtClean="0">
                <a:ea typeface="ＭＳ Ｐゴシック" pitchFamily="34" charset="-128"/>
              </a:rPr>
              <a:t>-and-</a:t>
            </a:r>
            <a:r>
              <a:rPr lang="fr-FR" baseline="0" dirty="0" err="1" smtClean="0">
                <a:ea typeface="ＭＳ Ｐゴシック" pitchFamily="34" charset="-128"/>
              </a:rPr>
              <a:t>fire</a:t>
            </a:r>
            <a:r>
              <a:rPr lang="fr-FR" baseline="0" dirty="0" smtClean="0">
                <a:ea typeface="ＭＳ Ｐゴシック" pitchFamily="34" charset="-128"/>
              </a:rPr>
              <a:t> model </a:t>
            </a:r>
            <a:r>
              <a:rPr lang="fr-FR" baseline="0" dirty="0" err="1" smtClean="0">
                <a:ea typeface="ＭＳ Ｐゴシック" pitchFamily="34" charset="-128"/>
              </a:rPr>
              <a:t>be</a:t>
            </a:r>
            <a:r>
              <a:rPr lang="fr-FR" baseline="0" dirty="0" smtClean="0">
                <a:ea typeface="ＭＳ Ｐゴシック" pitchFamily="34" charset="-128"/>
              </a:rPr>
              <a:t> good?</a:t>
            </a:r>
            <a:endParaRPr lang="fr-FR" dirty="0" smtClean="0">
              <a:ea typeface="ＭＳ Ｐゴシック" pitchFamily="34" charset="-128"/>
            </a:endParaRPr>
          </a:p>
        </p:txBody>
      </p:sp>
      <p:sp>
        <p:nvSpPr>
          <p:cNvPr id="1946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E2309BD-DE4D-415E-85E3-62F06A2956F2}" type="slidenum">
              <a:rPr lang="fr-FR">
                <a:cs typeface="Arial" charset="0"/>
              </a:rPr>
              <a:pPr/>
              <a:t>12</a:t>
            </a:fld>
            <a:endParaRPr lang="fr-FR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fr-FR" dirty="0" smtClean="0">
              <a:ea typeface="ＭＳ Ｐゴシック" pitchFamily="34" charset="-128"/>
            </a:endParaRPr>
          </a:p>
        </p:txBody>
      </p:sp>
      <p:sp>
        <p:nvSpPr>
          <p:cNvPr id="1843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539691E-30CF-4C45-B51E-F01DFD22E254}" type="slidenum">
              <a:rPr lang="fr-FR">
                <a:cs typeface="Arial" charset="0"/>
              </a:rPr>
              <a:pPr/>
              <a:t>15</a:t>
            </a:fld>
            <a:endParaRPr lang="fr-FR"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932FD3-53B2-4A20-9DF6-0B92F48D8E61}" type="slidenum">
              <a:rPr lang="fr-FR" smtClean="0"/>
              <a:pPr/>
              <a:t>16</a:t>
            </a:fld>
            <a:endParaRPr lang="fr-FR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FA83C0-4655-4CF0-A5CA-BEE918CB119D}" type="slidenum">
              <a:rPr lang="fr-FR" smtClean="0"/>
              <a:pPr/>
              <a:t>18</a:t>
            </a:fld>
            <a:endParaRPr lang="fr-FR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AC5C18-4C9D-4B12-A8A6-C798A09B6493}" type="slidenum">
              <a:rPr lang="fr-FR" smtClean="0"/>
              <a:pPr/>
              <a:t>19</a:t>
            </a:fld>
            <a:endParaRPr lang="fr-FR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4951FC-467B-40EB-B2AA-BE07C6335E09}" type="slidenum">
              <a:rPr lang="fr-FR" smtClean="0"/>
              <a:pPr/>
              <a:t>22</a:t>
            </a:fld>
            <a:endParaRPr lang="fr-FR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4951FC-467B-40EB-B2AA-BE07C6335E09}" type="slidenum">
              <a:rPr lang="fr-FR" smtClean="0"/>
              <a:pPr/>
              <a:t>23</a:t>
            </a:fld>
            <a:endParaRPr lang="fr-FR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4951FC-467B-40EB-B2AA-BE07C6335E09}" type="slidenum">
              <a:rPr lang="fr-FR" smtClean="0"/>
              <a:pPr/>
              <a:t>24</a:t>
            </a:fld>
            <a:endParaRPr lang="fr-FR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4951FC-467B-40EB-B2AA-BE07C6335E09}" type="slidenum">
              <a:rPr lang="fr-FR" smtClean="0"/>
              <a:pPr/>
              <a:t>25</a:t>
            </a:fld>
            <a:endParaRPr lang="fr-FR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932FD3-53B2-4A20-9DF6-0B92F48D8E61}" type="slidenum">
              <a:rPr lang="fr-FR" smtClean="0"/>
              <a:pPr/>
              <a:t>26</a:t>
            </a:fld>
            <a:endParaRPr lang="fr-FR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fr-FR" dirty="0" smtClean="0">
              <a:ea typeface="ＭＳ Ｐゴシック" pitchFamily="34" charset="-128"/>
            </a:endParaRPr>
          </a:p>
        </p:txBody>
      </p:sp>
      <p:sp>
        <p:nvSpPr>
          <p:cNvPr id="1946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E2309BD-DE4D-415E-85E3-62F06A2956F2}" type="slidenum">
              <a:rPr lang="fr-FR">
                <a:cs typeface="Arial" charset="0"/>
              </a:rPr>
              <a:pPr/>
              <a:t>2</a:t>
            </a:fld>
            <a:endParaRPr lang="fr-FR">
              <a:cs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932FD3-53B2-4A20-9DF6-0B92F48D8E61}" type="slidenum">
              <a:rPr lang="fr-FR" smtClean="0"/>
              <a:pPr/>
              <a:t>27</a:t>
            </a:fld>
            <a:endParaRPr lang="fr-FR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fr-FR" dirty="0" smtClean="0">
              <a:ea typeface="ＭＳ Ｐゴシック" pitchFamily="34" charset="-128"/>
            </a:endParaRPr>
          </a:p>
        </p:txBody>
      </p:sp>
      <p:sp>
        <p:nvSpPr>
          <p:cNvPr id="1843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539691E-30CF-4C45-B51E-F01DFD22E254}" type="slidenum">
              <a:rPr lang="fr-FR">
                <a:cs typeface="Arial" charset="0"/>
              </a:rPr>
              <a:pPr/>
              <a:t>28</a:t>
            </a:fld>
            <a:endParaRPr lang="fr-FR">
              <a:cs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fr-FR" dirty="0" smtClean="0">
              <a:ea typeface="ＭＳ Ｐゴシック" pitchFamily="34" charset="-128"/>
            </a:endParaRPr>
          </a:p>
        </p:txBody>
      </p:sp>
      <p:sp>
        <p:nvSpPr>
          <p:cNvPr id="1946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E2309BD-DE4D-415E-85E3-62F06A2956F2}" type="slidenum">
              <a:rPr lang="fr-FR">
                <a:cs typeface="Arial" charset="0"/>
              </a:rPr>
              <a:pPr/>
              <a:t>30</a:t>
            </a:fld>
            <a:endParaRPr lang="fr-FR">
              <a:cs typeface="Arial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B58B84-CBFD-41CF-8E62-B8DFE72177C8}" type="slidenum">
              <a:rPr lang="fr-FR" smtClean="0"/>
              <a:pPr/>
              <a:t>31</a:t>
            </a:fld>
            <a:endParaRPr lang="fr-FR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932FD3-53B2-4A20-9DF6-0B92F48D8E61}" type="slidenum">
              <a:rPr lang="fr-FR" smtClean="0"/>
              <a:pPr/>
              <a:t>32</a:t>
            </a:fld>
            <a:endParaRPr lang="fr-FR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fr-FR" dirty="0" smtClean="0">
                <a:ea typeface="ＭＳ Ｐゴシック" pitchFamily="34" charset="-128"/>
              </a:rPr>
              <a:t>The</a:t>
            </a:r>
            <a:r>
              <a:rPr lang="fr-FR" baseline="0" dirty="0" smtClean="0">
                <a:ea typeface="ＭＳ Ｐゴシック" pitchFamily="34" charset="-128"/>
              </a:rPr>
              <a:t> LIF </a:t>
            </a:r>
            <a:r>
              <a:rPr lang="fr-FR" baseline="0" dirty="0" err="1" smtClean="0">
                <a:ea typeface="ＭＳ Ｐゴシック" pitchFamily="34" charset="-128"/>
              </a:rPr>
              <a:t>is</a:t>
            </a:r>
            <a:r>
              <a:rPr lang="fr-FR" baseline="0" dirty="0" smtClean="0">
                <a:ea typeface="ＭＳ Ｐゴシック" pitchFamily="34" charset="-128"/>
              </a:rPr>
              <a:t> </a:t>
            </a:r>
            <a:r>
              <a:rPr lang="fr-FR" baseline="0" dirty="0" err="1" smtClean="0">
                <a:ea typeface="ＭＳ Ｐゴシック" pitchFamily="34" charset="-128"/>
              </a:rPr>
              <a:t>characterized</a:t>
            </a:r>
            <a:r>
              <a:rPr lang="fr-FR" baseline="0" dirty="0" smtClean="0">
                <a:ea typeface="ＭＳ Ｐゴシック" pitchFamily="34" charset="-128"/>
              </a:rPr>
              <a:t> by a </a:t>
            </a:r>
            <a:r>
              <a:rPr lang="fr-FR" baseline="0" dirty="0" err="1" smtClean="0">
                <a:ea typeface="ＭＳ Ｐゴシック" pitchFamily="34" charset="-128"/>
              </a:rPr>
              <a:t>linear</a:t>
            </a:r>
            <a:r>
              <a:rPr lang="fr-FR" baseline="0" dirty="0" smtClean="0">
                <a:ea typeface="ＭＳ Ｐゴシック" pitchFamily="34" charset="-128"/>
              </a:rPr>
              <a:t> </a:t>
            </a:r>
            <a:r>
              <a:rPr lang="fr-FR" baseline="0" dirty="0" err="1" smtClean="0">
                <a:ea typeface="ＭＳ Ｐゴシック" pitchFamily="34" charset="-128"/>
              </a:rPr>
              <a:t>differential</a:t>
            </a:r>
            <a:r>
              <a:rPr lang="fr-FR" baseline="0" dirty="0" smtClean="0">
                <a:ea typeface="ＭＳ Ｐゴシック" pitchFamily="34" charset="-128"/>
              </a:rPr>
              <a:t> </a:t>
            </a:r>
            <a:r>
              <a:rPr lang="fr-FR" baseline="0" dirty="0" err="1" smtClean="0">
                <a:ea typeface="ＭＳ Ｐゴシック" pitchFamily="34" charset="-128"/>
              </a:rPr>
              <a:t>equation</a:t>
            </a:r>
            <a:r>
              <a:rPr lang="fr-FR" baseline="0" dirty="0" smtClean="0">
                <a:ea typeface="ＭＳ Ｐゴシック" pitchFamily="34" charset="-128"/>
              </a:rPr>
              <a:t>.</a:t>
            </a:r>
            <a:endParaRPr lang="fr-FR" dirty="0" smtClean="0">
              <a:ea typeface="ＭＳ Ｐゴシック" pitchFamily="34" charset="-128"/>
            </a:endParaRPr>
          </a:p>
        </p:txBody>
      </p:sp>
      <p:sp>
        <p:nvSpPr>
          <p:cNvPr id="1946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E2309BD-DE4D-415E-85E3-62F06A2956F2}" type="slidenum">
              <a:rPr lang="fr-FR">
                <a:cs typeface="Arial" charset="0"/>
              </a:rPr>
              <a:pPr/>
              <a:t>3</a:t>
            </a:fld>
            <a:endParaRPr lang="fr-FR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fr-FR" dirty="0" smtClean="0">
              <a:ea typeface="ＭＳ Ｐゴシック" pitchFamily="34" charset="-128"/>
            </a:endParaRPr>
          </a:p>
        </p:txBody>
      </p:sp>
      <p:sp>
        <p:nvSpPr>
          <p:cNvPr id="1946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E2309BD-DE4D-415E-85E3-62F06A2956F2}" type="slidenum">
              <a:rPr lang="fr-FR">
                <a:cs typeface="Arial" charset="0"/>
              </a:rPr>
              <a:pPr/>
              <a:t>4</a:t>
            </a:fld>
            <a:endParaRPr lang="fr-FR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D6CA19-BFEB-4048-AD5E-E390F5E80377}" type="slidenum">
              <a:rPr lang="fr-FR" smtClean="0"/>
              <a:pPr/>
              <a:t>5</a:t>
            </a:fld>
            <a:endParaRPr lang="fr-FR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06D3EE-0EE6-45FF-B09C-11AA48521B14}" type="slidenum">
              <a:rPr lang="fr-FR" smtClean="0"/>
              <a:pPr/>
              <a:t>6</a:t>
            </a:fld>
            <a:endParaRPr lang="fr-FR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204C2A-76E2-42A1-A33F-46933F78163E}" type="slidenum">
              <a:rPr lang="fr-FR" smtClean="0"/>
              <a:pPr/>
              <a:t>7</a:t>
            </a:fld>
            <a:endParaRPr lang="fr-FR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fr-FR" dirty="0" smtClean="0">
              <a:ea typeface="ＭＳ Ｐゴシック" pitchFamily="34" charset="-128"/>
            </a:endParaRPr>
          </a:p>
        </p:txBody>
      </p:sp>
      <p:sp>
        <p:nvSpPr>
          <p:cNvPr id="1843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539691E-30CF-4C45-B51E-F01DFD22E254}" type="slidenum">
              <a:rPr lang="fr-FR">
                <a:cs typeface="Arial" charset="0"/>
              </a:rPr>
              <a:pPr/>
              <a:t>8</a:t>
            </a:fld>
            <a:endParaRPr lang="fr-FR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fr-FR" dirty="0" err="1" smtClean="0">
                <a:ea typeface="ＭＳ Ｐゴシック" pitchFamily="34" charset="-128"/>
              </a:rPr>
              <a:t>What</a:t>
            </a:r>
            <a:r>
              <a:rPr lang="fr-FR" dirty="0" smtClean="0">
                <a:ea typeface="ＭＳ Ｐゴシック" pitchFamily="34" charset="-128"/>
              </a:rPr>
              <a:t> </a:t>
            </a:r>
            <a:r>
              <a:rPr lang="fr-FR" dirty="0" err="1" smtClean="0">
                <a:ea typeface="ＭＳ Ｐゴシック" pitchFamily="34" charset="-128"/>
              </a:rPr>
              <a:t>is</a:t>
            </a:r>
            <a:r>
              <a:rPr lang="fr-FR" dirty="0" smtClean="0">
                <a:ea typeface="ＭＳ Ｐゴシック" pitchFamily="34" charset="-128"/>
              </a:rPr>
              <a:t> a good </a:t>
            </a:r>
            <a:r>
              <a:rPr lang="fr-FR" dirty="0" err="1" smtClean="0">
                <a:ea typeface="ＭＳ Ｐゴシック" pitchFamily="34" charset="-128"/>
              </a:rPr>
              <a:t>neuron</a:t>
            </a:r>
            <a:r>
              <a:rPr lang="fr-FR" baseline="0" dirty="0" smtClean="0">
                <a:ea typeface="ＭＳ Ｐゴシック" pitchFamily="34" charset="-128"/>
              </a:rPr>
              <a:t> model? </a:t>
            </a:r>
            <a:r>
              <a:rPr lang="fr-FR" baseline="0" dirty="0" err="1" smtClean="0">
                <a:ea typeface="ＭＳ Ｐゴシック" pitchFamily="34" charset="-128"/>
              </a:rPr>
              <a:t>Would</a:t>
            </a:r>
            <a:r>
              <a:rPr lang="fr-FR" baseline="0" dirty="0" smtClean="0">
                <a:ea typeface="ＭＳ Ｐゴシック" pitchFamily="34" charset="-128"/>
              </a:rPr>
              <a:t> the </a:t>
            </a:r>
            <a:r>
              <a:rPr lang="fr-FR" baseline="0" dirty="0" err="1" smtClean="0">
                <a:ea typeface="ＭＳ Ｐゴシック" pitchFamily="34" charset="-128"/>
              </a:rPr>
              <a:t>nonlinear</a:t>
            </a:r>
            <a:r>
              <a:rPr lang="fr-FR" baseline="0" dirty="0" smtClean="0">
                <a:ea typeface="ＭＳ Ｐゴシック" pitchFamily="34" charset="-128"/>
              </a:rPr>
              <a:t> </a:t>
            </a:r>
            <a:r>
              <a:rPr lang="fr-FR" baseline="0" dirty="0" err="1" smtClean="0">
                <a:ea typeface="ＭＳ Ｐゴシック" pitchFamily="34" charset="-128"/>
              </a:rPr>
              <a:t>integrate</a:t>
            </a:r>
            <a:r>
              <a:rPr lang="fr-FR" baseline="0" dirty="0" smtClean="0">
                <a:ea typeface="ＭＳ Ｐゴシック" pitchFamily="34" charset="-128"/>
              </a:rPr>
              <a:t>-and-</a:t>
            </a:r>
            <a:r>
              <a:rPr lang="fr-FR" baseline="0" dirty="0" err="1" smtClean="0">
                <a:ea typeface="ＭＳ Ｐゴシック" pitchFamily="34" charset="-128"/>
              </a:rPr>
              <a:t>fire</a:t>
            </a:r>
            <a:r>
              <a:rPr lang="fr-FR" baseline="0" dirty="0" smtClean="0">
                <a:ea typeface="ＭＳ Ｐゴシック" pitchFamily="34" charset="-128"/>
              </a:rPr>
              <a:t> model </a:t>
            </a:r>
            <a:r>
              <a:rPr lang="fr-FR" baseline="0" dirty="0" err="1" smtClean="0">
                <a:ea typeface="ＭＳ Ｐゴシック" pitchFamily="34" charset="-128"/>
              </a:rPr>
              <a:t>be</a:t>
            </a:r>
            <a:r>
              <a:rPr lang="fr-FR" baseline="0" dirty="0" smtClean="0">
                <a:ea typeface="ＭＳ Ｐゴシック" pitchFamily="34" charset="-128"/>
              </a:rPr>
              <a:t> good?</a:t>
            </a:r>
            <a:endParaRPr lang="fr-FR" dirty="0" smtClean="0">
              <a:ea typeface="ＭＳ Ｐゴシック" pitchFamily="34" charset="-128"/>
            </a:endParaRPr>
          </a:p>
        </p:txBody>
      </p:sp>
      <p:sp>
        <p:nvSpPr>
          <p:cNvPr id="1946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E2309BD-DE4D-415E-85E3-62F06A2956F2}" type="slidenum">
              <a:rPr lang="fr-FR">
                <a:cs typeface="Arial" charset="0"/>
              </a:rPr>
              <a:pPr/>
              <a:t>11</a:t>
            </a:fld>
            <a:endParaRPr lang="fr-FR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OC Vide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28" descr="epfl2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035175" y="1579563"/>
            <a:ext cx="2112963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034799" y="6126857"/>
            <a:ext cx="18624734" cy="1086925"/>
          </a:xfrm>
          <a:prstGeom prst="rect">
            <a:avLst/>
          </a:prstGeom>
        </p:spPr>
        <p:txBody>
          <a:bodyPr vert="horz"/>
          <a:lstStyle>
            <a:lvl1pPr>
              <a:defRPr lang="en-US" sz="6600" kern="1200" spc="236" dirty="0">
                <a:solidFill>
                  <a:srgbClr val="000000"/>
                </a:solidFill>
                <a:latin typeface="Impact"/>
                <a:ea typeface="ＭＳ Ｐゴシック" charset="0"/>
                <a:cs typeface="Impact"/>
              </a:defRPr>
            </a:lvl1pPr>
          </a:lstStyle>
          <a:p>
            <a:r>
              <a:rPr lang="fr-CH" smtClean="0"/>
              <a:t>Click to edit Master 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2034797" y="7992177"/>
            <a:ext cx="13092127" cy="906462"/>
          </a:xfrm>
          <a:prstGeom prst="rect">
            <a:avLst/>
          </a:prstGeom>
        </p:spPr>
        <p:txBody>
          <a:bodyPr vert="horz"/>
          <a:lstStyle>
            <a:lvl1pPr marL="685800" indent="-685800">
              <a:buFontTx/>
              <a:buNone/>
              <a:defRPr lang="fr-CH" b="1" dirty="0" smtClean="0">
                <a:solidFill>
                  <a:srgbClr val="C30000"/>
                </a:solidFill>
                <a:latin typeface="Arial Narrow" charset="0"/>
                <a:cs typeface="Arial Narrow" charset="0"/>
              </a:defRPr>
            </a:lvl1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2035248" y="8898639"/>
            <a:ext cx="13091676" cy="830014"/>
          </a:xfrm>
          <a:prstGeom prst="rect">
            <a:avLst/>
          </a:prstGeom>
        </p:spPr>
        <p:txBody>
          <a:bodyPr vert="horz"/>
          <a:lstStyle>
            <a:lvl1pPr marL="685800" indent="-685800">
              <a:buFontTx/>
              <a:buNone/>
              <a:defRPr lang="fr-CH" dirty="0" smtClean="0">
                <a:solidFill>
                  <a:schemeClr val="tx1"/>
                </a:solidFill>
                <a:latin typeface="Arial Narrow" charset="0"/>
                <a:cs typeface="Arial Narrow" charset="0"/>
              </a:defRPr>
            </a:lvl1pPr>
          </a:lstStyle>
          <a:p>
            <a:pPr lvl="0"/>
            <a:r>
              <a:rPr lang="fr-CH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620560" y="11072108"/>
            <a:ext cx="4501555" cy="810154"/>
          </a:xfrm>
          <a:prstGeom prst="rect">
            <a:avLst/>
          </a:prstGeom>
          <a:ln/>
        </p:spPr>
        <p:txBody>
          <a:bodyPr lIns="192911" tIns="96455" rIns="192911" bIns="96455"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82550" y="11072108"/>
            <a:ext cx="6842363" cy="810154"/>
          </a:xfrm>
          <a:prstGeom prst="rect">
            <a:avLst/>
          </a:prstGeom>
          <a:ln/>
        </p:spPr>
        <p:txBody>
          <a:bodyPr lIns="192911" tIns="96455" rIns="192911" bIns="96455"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5485348" y="11072108"/>
            <a:ext cx="4501555" cy="810154"/>
          </a:xfrm>
          <a:prstGeom prst="rect">
            <a:avLst/>
          </a:prstGeom>
          <a:ln/>
        </p:spPr>
        <p:txBody>
          <a:bodyPr lIns="192911" tIns="96455" rIns="192911" bIns="96455"/>
          <a:lstStyle>
            <a:lvl1pPr>
              <a:defRPr/>
            </a:lvl1pPr>
          </a:lstStyle>
          <a:p>
            <a:pPr>
              <a:defRPr/>
            </a:pPr>
            <a:fld id="{C1FFC524-F062-458A-AA3B-E5D734620D6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 et fi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itre 1"/>
          <p:cNvSpPr txBox="1">
            <a:spLocks/>
          </p:cNvSpPr>
          <p:nvPr userDrawn="1"/>
        </p:nvSpPr>
        <p:spPr>
          <a:xfrm>
            <a:off x="20391438" y="11296650"/>
            <a:ext cx="1238250" cy="566738"/>
          </a:xfrm>
          <a:prstGeom prst="rect">
            <a:avLst/>
          </a:prstGeom>
          <a:noFill/>
        </p:spPr>
        <p:txBody>
          <a:bodyPr lIns="216054" tIns="108027" rIns="216054" bIns="108027"/>
          <a:lstStyle>
            <a:lvl1pPr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fld id="{8157C989-9683-4E93-85AD-6E8DADA6FB43}" type="slidenum">
              <a:rPr lang="fr-FR" sz="1900" smtClean="0">
                <a:solidFill>
                  <a:srgbClr val="A6A6A6"/>
                </a:solidFill>
                <a:latin typeface="Arial Narrow" pitchFamily="34" charset="0"/>
              </a:rPr>
              <a:pPr algn="r" eaLnBrk="1" hangingPunct="1">
                <a:defRPr/>
              </a:pPr>
              <a:t>‹#›</a:t>
            </a:fld>
            <a:endParaRPr lang="fr-FR" sz="1900" smtClean="0">
              <a:solidFill>
                <a:srgbClr val="A6A6A6"/>
              </a:solidFill>
              <a:latin typeface="Arial Narrow" pitchFamily="34" charset="0"/>
            </a:endParaRPr>
          </a:p>
        </p:txBody>
      </p:sp>
      <p:pic>
        <p:nvPicPr>
          <p:cNvPr id="4" name="Image 28" descr="epfl2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9243675" y="536575"/>
            <a:ext cx="1493838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space réservé du titre 1"/>
          <p:cNvSpPr txBox="1">
            <a:spLocks/>
          </p:cNvSpPr>
          <p:nvPr userDrawn="1"/>
        </p:nvSpPr>
        <p:spPr bwMode="auto">
          <a:xfrm>
            <a:off x="18154650" y="11253788"/>
            <a:ext cx="2708275" cy="565150"/>
          </a:xfrm>
          <a:prstGeom prst="rect">
            <a:avLst/>
          </a:prstGeom>
          <a:noFill/>
          <a:ln>
            <a:noFill/>
          </a:ln>
          <a:extLst/>
        </p:spPr>
        <p:txBody>
          <a:bodyPr lIns="216054" tIns="108027" rIns="216054" bIns="108027"/>
          <a:lstStyle>
            <a:lvl1pPr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r>
              <a:rPr lang="fr-CH" sz="1900" b="1" smtClean="0">
                <a:solidFill>
                  <a:srgbClr val="595959"/>
                </a:solidFill>
                <a:latin typeface="Arial Narrow" pitchFamily="34" charset="0"/>
              </a:rPr>
              <a:t>Mécanique</a:t>
            </a:r>
            <a:r>
              <a:rPr lang="fr-CH" sz="1900" b="1" smtClean="0">
                <a:solidFill>
                  <a:srgbClr val="7F7F7F"/>
                </a:solidFill>
                <a:latin typeface="Arial Narrow" pitchFamily="34" charset="0"/>
              </a:rPr>
              <a:t> </a:t>
            </a:r>
            <a:r>
              <a:rPr lang="fr-CH" sz="1900" smtClean="0">
                <a:solidFill>
                  <a:srgbClr val="7F7F7F"/>
                </a:solidFill>
                <a:latin typeface="Arial Narrow" pitchFamily="34" charset="0"/>
              </a:rPr>
              <a:t>| 2013</a:t>
            </a:r>
            <a:endParaRPr lang="fr-FR" sz="1900" smtClean="0">
              <a:solidFill>
                <a:srgbClr val="7F7F7F"/>
              </a:solidFill>
              <a:latin typeface="Arial Narrow" pitchFamily="34" charset="0"/>
            </a:endParaRPr>
          </a:p>
        </p:txBody>
      </p:sp>
      <p:grpSp>
        <p:nvGrpSpPr>
          <p:cNvPr id="6" name="Grouper 4"/>
          <p:cNvGrpSpPr>
            <a:grpSpLocks/>
          </p:cNvGrpSpPr>
          <p:nvPr userDrawn="1"/>
        </p:nvGrpSpPr>
        <p:grpSpPr bwMode="auto">
          <a:xfrm>
            <a:off x="1588" y="1563688"/>
            <a:ext cx="21607462" cy="225425"/>
            <a:chOff x="891" y="1433935"/>
            <a:chExt cx="19805650" cy="206338"/>
          </a:xfrm>
        </p:grpSpPr>
        <p:sp>
          <p:nvSpPr>
            <p:cNvPr id="7" name="Rectangle 6"/>
            <p:cNvSpPr/>
            <p:nvPr userDrawn="1"/>
          </p:nvSpPr>
          <p:spPr>
            <a:xfrm>
              <a:off x="891" y="1433935"/>
              <a:ext cx="19805650" cy="87185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98013" tIns="99007" rIns="198013" bIns="99007" anchor="ctr"/>
            <a:lstStyle/>
            <a:p>
              <a:pPr algn="ctr" defTabSz="10801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4300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891" y="1553088"/>
              <a:ext cx="19805650" cy="87185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98013" tIns="99007" rIns="198013" bIns="99007" anchor="ctr"/>
            <a:lstStyle/>
            <a:p>
              <a:pPr algn="ctr" defTabSz="10801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4300"/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44727" y="323223"/>
            <a:ext cx="18298949" cy="1473370"/>
          </a:xfrm>
          <a:prstGeom prst="rect">
            <a:avLst/>
          </a:prstGeom>
        </p:spPr>
        <p:txBody>
          <a:bodyPr lIns="216054" tIns="108027" rIns="216054" bIns="108027"/>
          <a:lstStyle>
            <a:lvl1pPr>
              <a:spcAft>
                <a:spcPts val="2835"/>
              </a:spcAft>
              <a:defRPr sz="6100" b="0" i="0" spc="236" baseline="0">
                <a:latin typeface="Impact"/>
                <a:cs typeface="Impact"/>
              </a:defRPr>
            </a:lvl1pPr>
          </a:lstStyle>
          <a:p>
            <a:r>
              <a:rPr lang="fr-CH" dirty="0" smtClean="0"/>
              <a:t>Cliquez et modifiez le titre</a:t>
            </a:r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 sans fi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itre 1"/>
          <p:cNvSpPr txBox="1">
            <a:spLocks/>
          </p:cNvSpPr>
          <p:nvPr userDrawn="1"/>
        </p:nvSpPr>
        <p:spPr>
          <a:xfrm>
            <a:off x="20391438" y="11296650"/>
            <a:ext cx="1238250" cy="566738"/>
          </a:xfrm>
          <a:prstGeom prst="rect">
            <a:avLst/>
          </a:prstGeom>
          <a:noFill/>
        </p:spPr>
        <p:txBody>
          <a:bodyPr lIns="216054" tIns="108027" rIns="216054" bIns="108027"/>
          <a:lstStyle>
            <a:lvl1pPr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fld id="{BB6EBC08-FAE3-4A34-B1F6-5261134B6DF6}" type="slidenum">
              <a:rPr lang="fr-FR" sz="1900" smtClean="0">
                <a:solidFill>
                  <a:srgbClr val="A6A6A6"/>
                </a:solidFill>
                <a:latin typeface="Arial Narrow" pitchFamily="34" charset="0"/>
              </a:rPr>
              <a:pPr algn="r" eaLnBrk="1" hangingPunct="1">
                <a:defRPr/>
              </a:pPr>
              <a:t>‹#›</a:t>
            </a:fld>
            <a:endParaRPr lang="fr-FR" sz="1900" smtClean="0">
              <a:solidFill>
                <a:srgbClr val="A6A6A6"/>
              </a:solidFill>
              <a:latin typeface="Arial Narrow" pitchFamily="34" charset="0"/>
            </a:endParaRPr>
          </a:p>
        </p:txBody>
      </p:sp>
      <p:pic>
        <p:nvPicPr>
          <p:cNvPr id="4" name="Image 28" descr="epfl2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9243675" y="536575"/>
            <a:ext cx="1493838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space réservé du titre 1"/>
          <p:cNvSpPr txBox="1">
            <a:spLocks/>
          </p:cNvSpPr>
          <p:nvPr userDrawn="1"/>
        </p:nvSpPr>
        <p:spPr bwMode="auto">
          <a:xfrm>
            <a:off x="18154650" y="11253788"/>
            <a:ext cx="2708275" cy="565150"/>
          </a:xfrm>
          <a:prstGeom prst="rect">
            <a:avLst/>
          </a:prstGeom>
          <a:noFill/>
          <a:ln>
            <a:noFill/>
          </a:ln>
          <a:extLst/>
        </p:spPr>
        <p:txBody>
          <a:bodyPr lIns="216054" tIns="108027" rIns="216054" bIns="108027"/>
          <a:lstStyle>
            <a:lvl1pPr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r>
              <a:rPr lang="fr-CH" sz="1900" b="1" smtClean="0">
                <a:solidFill>
                  <a:srgbClr val="595959"/>
                </a:solidFill>
                <a:latin typeface="Arial Narrow" pitchFamily="34" charset="0"/>
              </a:rPr>
              <a:t>Mécanique</a:t>
            </a:r>
            <a:r>
              <a:rPr lang="fr-CH" sz="1900" b="1" smtClean="0">
                <a:solidFill>
                  <a:srgbClr val="7F7F7F"/>
                </a:solidFill>
                <a:latin typeface="Arial Narrow" pitchFamily="34" charset="0"/>
              </a:rPr>
              <a:t> </a:t>
            </a:r>
            <a:r>
              <a:rPr lang="fr-CH" sz="1900" smtClean="0">
                <a:solidFill>
                  <a:srgbClr val="7F7F7F"/>
                </a:solidFill>
                <a:latin typeface="Arial Narrow" pitchFamily="34" charset="0"/>
              </a:rPr>
              <a:t>| 2013</a:t>
            </a:r>
            <a:endParaRPr lang="fr-FR" sz="1900" smtClean="0">
              <a:solidFill>
                <a:srgbClr val="7F7F7F"/>
              </a:solidFill>
              <a:latin typeface="Arial Narrow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44727" y="323223"/>
            <a:ext cx="18298950" cy="1442679"/>
          </a:xfrm>
          <a:prstGeom prst="rect">
            <a:avLst/>
          </a:prstGeom>
        </p:spPr>
        <p:txBody>
          <a:bodyPr lIns="216054" tIns="108027" rIns="216054" bIns="108027"/>
          <a:lstStyle>
            <a:lvl1pPr>
              <a:defRPr sz="6100" b="0" i="0" spc="236" baseline="0">
                <a:latin typeface="Impact"/>
                <a:cs typeface="Impact"/>
              </a:defRPr>
            </a:lvl1pPr>
          </a:lstStyle>
          <a:p>
            <a:r>
              <a:rPr lang="fr-CH" dirty="0" smtClean="0"/>
              <a:t>Cliquez et modifiez le titre</a:t>
            </a:r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itre 1"/>
          <p:cNvSpPr txBox="1">
            <a:spLocks/>
          </p:cNvSpPr>
          <p:nvPr userDrawn="1"/>
        </p:nvSpPr>
        <p:spPr>
          <a:xfrm>
            <a:off x="20391438" y="11296650"/>
            <a:ext cx="1238250" cy="566738"/>
          </a:xfrm>
          <a:prstGeom prst="rect">
            <a:avLst/>
          </a:prstGeom>
          <a:noFill/>
        </p:spPr>
        <p:txBody>
          <a:bodyPr lIns="216054" tIns="108027" rIns="216054" bIns="108027"/>
          <a:lstStyle>
            <a:lvl1pPr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fld id="{71CC1C1A-7A90-44FD-A370-136E498F11FE}" type="slidenum">
              <a:rPr lang="fr-FR" sz="1900" smtClean="0">
                <a:solidFill>
                  <a:srgbClr val="A6A6A6"/>
                </a:solidFill>
                <a:latin typeface="Arial Narrow" pitchFamily="34" charset="0"/>
              </a:rPr>
              <a:pPr algn="r" eaLnBrk="1" hangingPunct="1">
                <a:defRPr/>
              </a:pPr>
              <a:t>‹#›</a:t>
            </a:fld>
            <a:endParaRPr lang="fr-FR" sz="1900" smtClean="0">
              <a:solidFill>
                <a:srgbClr val="A6A6A6"/>
              </a:solidFill>
              <a:latin typeface="Arial Narrow" pitchFamily="34" charset="0"/>
            </a:endParaRPr>
          </a:p>
        </p:txBody>
      </p:sp>
      <p:sp>
        <p:nvSpPr>
          <p:cNvPr id="5" name="Espace réservé du titre 1"/>
          <p:cNvSpPr txBox="1">
            <a:spLocks/>
          </p:cNvSpPr>
          <p:nvPr userDrawn="1"/>
        </p:nvSpPr>
        <p:spPr bwMode="auto">
          <a:xfrm>
            <a:off x="18154650" y="11253788"/>
            <a:ext cx="2708275" cy="565150"/>
          </a:xfrm>
          <a:prstGeom prst="rect">
            <a:avLst/>
          </a:prstGeom>
          <a:noFill/>
          <a:ln>
            <a:noFill/>
          </a:ln>
          <a:extLst/>
        </p:spPr>
        <p:txBody>
          <a:bodyPr lIns="216054" tIns="108027" rIns="216054" bIns="108027"/>
          <a:lstStyle>
            <a:lvl1pPr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r>
              <a:rPr lang="fr-CH" sz="1900" b="1" smtClean="0">
                <a:solidFill>
                  <a:srgbClr val="595959"/>
                </a:solidFill>
                <a:latin typeface="Arial Narrow" pitchFamily="34" charset="0"/>
              </a:rPr>
              <a:t>Mécanique</a:t>
            </a:r>
            <a:r>
              <a:rPr lang="fr-CH" sz="1900" b="1" smtClean="0">
                <a:solidFill>
                  <a:srgbClr val="7F7F7F"/>
                </a:solidFill>
                <a:latin typeface="Arial Narrow" pitchFamily="34" charset="0"/>
              </a:rPr>
              <a:t> </a:t>
            </a:r>
            <a:r>
              <a:rPr lang="fr-CH" sz="1900" smtClean="0">
                <a:solidFill>
                  <a:srgbClr val="7F7F7F"/>
                </a:solidFill>
                <a:latin typeface="Arial Narrow" pitchFamily="34" charset="0"/>
              </a:rPr>
              <a:t>| 2013</a:t>
            </a:r>
            <a:endParaRPr lang="fr-FR" sz="1900" smtClean="0">
              <a:solidFill>
                <a:srgbClr val="7F7F7F"/>
              </a:solidFill>
              <a:latin typeface="Arial Narrow" pitchFamily="34" charset="0"/>
            </a:endParaRPr>
          </a:p>
        </p:txBody>
      </p:sp>
      <p:pic>
        <p:nvPicPr>
          <p:cNvPr id="6" name="Image 28" descr="epfl2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9243675" y="536575"/>
            <a:ext cx="1493838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er 4"/>
          <p:cNvGrpSpPr>
            <a:grpSpLocks/>
          </p:cNvGrpSpPr>
          <p:nvPr userDrawn="1"/>
        </p:nvGrpSpPr>
        <p:grpSpPr bwMode="auto">
          <a:xfrm>
            <a:off x="1588" y="1563688"/>
            <a:ext cx="21607462" cy="225425"/>
            <a:chOff x="891" y="1433935"/>
            <a:chExt cx="19805650" cy="206338"/>
          </a:xfrm>
        </p:grpSpPr>
        <p:sp>
          <p:nvSpPr>
            <p:cNvPr id="8" name="Rectangle 7"/>
            <p:cNvSpPr/>
            <p:nvPr userDrawn="1"/>
          </p:nvSpPr>
          <p:spPr>
            <a:xfrm>
              <a:off x="891" y="1433935"/>
              <a:ext cx="19805650" cy="87185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98013" tIns="99007" rIns="198013" bIns="99007" anchor="ctr"/>
            <a:lstStyle/>
            <a:p>
              <a:pPr algn="ctr" defTabSz="10801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4300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891" y="1553088"/>
              <a:ext cx="19805650" cy="87185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98013" tIns="99007" rIns="198013" bIns="99007" anchor="ctr"/>
            <a:lstStyle/>
            <a:p>
              <a:pPr algn="ctr" defTabSz="10801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4300"/>
            </a:p>
          </p:txBody>
        </p:sp>
      </p:grp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94447" y="2347948"/>
            <a:ext cx="19965085" cy="8601480"/>
          </a:xfrm>
          <a:prstGeom prst="rect">
            <a:avLst/>
          </a:prstGeom>
        </p:spPr>
        <p:txBody>
          <a:bodyPr lIns="0" tIns="0" rIns="0" bIns="0"/>
          <a:lstStyle>
            <a:lvl1pPr marL="1080272" indent="-56990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30000"/>
              </a:buClr>
              <a:buSzPct val="159000"/>
              <a:defRPr sz="5200" b="0" i="0">
                <a:solidFill>
                  <a:srgbClr val="000000"/>
                </a:solidFill>
                <a:latin typeface="Arial Narrow"/>
                <a:cs typeface="Arial Narrow"/>
              </a:defRPr>
            </a:lvl1pPr>
            <a:lvl2pPr marL="1511632" indent="-569907">
              <a:spcBef>
                <a:spcPts val="709"/>
              </a:spcBef>
              <a:buClr>
                <a:srgbClr val="C30000"/>
              </a:buClr>
              <a:buSzPct val="159000"/>
              <a:defRPr sz="3800" b="0" i="0">
                <a:solidFill>
                  <a:srgbClr val="000000"/>
                </a:solidFill>
                <a:latin typeface="Arial Narrow"/>
                <a:cs typeface="Arial Narrow"/>
              </a:defRPr>
            </a:lvl2pPr>
            <a:lvl3pPr marL="1834213" indent="-569907">
              <a:spcBef>
                <a:spcPts val="709"/>
              </a:spcBef>
              <a:buClr>
                <a:srgbClr val="C30000"/>
              </a:buClr>
              <a:buSzPct val="159000"/>
              <a:defRPr sz="3100" b="0" i="0">
                <a:solidFill>
                  <a:srgbClr val="000000"/>
                </a:solidFill>
                <a:latin typeface="Arial Narrow"/>
                <a:cs typeface="Arial Narrow"/>
              </a:defRPr>
            </a:lvl3pPr>
            <a:lvl4pPr marL="1238250" indent="0">
              <a:buNone/>
              <a:defRPr>
                <a:latin typeface="HelveticaNeueLT Pro 55 Roman" pitchFamily="34" charset="0"/>
              </a:defRPr>
            </a:lvl4pPr>
            <a:lvl5pPr>
              <a:defRPr>
                <a:latin typeface="HelveticaNeueLT Pro 55 Roman" pitchFamily="34" charset="0"/>
              </a:defRPr>
            </a:lvl5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944727" y="323223"/>
            <a:ext cx="18298950" cy="1473370"/>
          </a:xfrm>
          <a:prstGeom prst="rect">
            <a:avLst/>
          </a:prstGeom>
        </p:spPr>
        <p:txBody>
          <a:bodyPr lIns="216054" tIns="108027" rIns="216054" bIns="108027"/>
          <a:lstStyle>
            <a:lvl1pPr>
              <a:spcAft>
                <a:spcPts val="2835"/>
              </a:spcAft>
              <a:defRPr sz="6100" b="0" i="0" spc="236" baseline="0">
                <a:latin typeface="Impact"/>
                <a:cs typeface="Impact"/>
              </a:defRPr>
            </a:lvl1pPr>
          </a:lstStyle>
          <a:p>
            <a:r>
              <a:rPr lang="fr-CH" smtClean="0"/>
              <a:t>Click to edit Master title style</a:t>
            </a:r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anv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itre 1"/>
          <p:cNvSpPr txBox="1">
            <a:spLocks/>
          </p:cNvSpPr>
          <p:nvPr userDrawn="1"/>
        </p:nvSpPr>
        <p:spPr>
          <a:xfrm>
            <a:off x="20391438" y="11296650"/>
            <a:ext cx="1238250" cy="566738"/>
          </a:xfrm>
          <a:prstGeom prst="rect">
            <a:avLst/>
          </a:prstGeom>
          <a:noFill/>
        </p:spPr>
        <p:txBody>
          <a:bodyPr lIns="216054" tIns="108027" rIns="216054" bIns="108027"/>
          <a:lstStyle>
            <a:lvl1pPr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fld id="{AE3ADD7F-FEC2-47ED-8F59-7EBA958F93FD}" type="slidenum">
              <a:rPr lang="fr-FR" sz="1900" smtClean="0">
                <a:solidFill>
                  <a:srgbClr val="A6A6A6"/>
                </a:solidFill>
                <a:latin typeface="Arial Narrow" pitchFamily="34" charset="0"/>
              </a:rPr>
              <a:pPr algn="r" eaLnBrk="1" hangingPunct="1">
                <a:defRPr/>
              </a:pPr>
              <a:t>‹#›</a:t>
            </a:fld>
            <a:endParaRPr lang="fr-FR" sz="1900" smtClean="0">
              <a:solidFill>
                <a:srgbClr val="A6A6A6"/>
              </a:solidFill>
              <a:latin typeface="Arial Narrow" pitchFamily="34" charset="0"/>
            </a:endParaRPr>
          </a:p>
        </p:txBody>
      </p:sp>
      <p:pic>
        <p:nvPicPr>
          <p:cNvPr id="6" name="Image 28" descr="epfl2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9243675" y="536575"/>
            <a:ext cx="1493838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titre 1"/>
          <p:cNvSpPr txBox="1">
            <a:spLocks/>
          </p:cNvSpPr>
          <p:nvPr userDrawn="1"/>
        </p:nvSpPr>
        <p:spPr bwMode="auto">
          <a:xfrm>
            <a:off x="18154650" y="11253788"/>
            <a:ext cx="2708275" cy="565150"/>
          </a:xfrm>
          <a:prstGeom prst="rect">
            <a:avLst/>
          </a:prstGeom>
          <a:noFill/>
          <a:ln>
            <a:noFill/>
          </a:ln>
          <a:extLst/>
        </p:spPr>
        <p:txBody>
          <a:bodyPr lIns="216054" tIns="108027" rIns="216054" bIns="108027"/>
          <a:lstStyle>
            <a:lvl1pPr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r>
              <a:rPr lang="fr-CH" sz="1900" b="1" smtClean="0">
                <a:solidFill>
                  <a:srgbClr val="595959"/>
                </a:solidFill>
                <a:latin typeface="Arial Narrow" pitchFamily="34" charset="0"/>
              </a:rPr>
              <a:t>Mécanique</a:t>
            </a:r>
            <a:r>
              <a:rPr lang="fr-CH" sz="1900" b="1" smtClean="0">
                <a:solidFill>
                  <a:srgbClr val="7F7F7F"/>
                </a:solidFill>
                <a:latin typeface="Arial Narrow" pitchFamily="34" charset="0"/>
              </a:rPr>
              <a:t> </a:t>
            </a:r>
            <a:r>
              <a:rPr lang="fr-CH" sz="1900" smtClean="0">
                <a:solidFill>
                  <a:srgbClr val="7F7F7F"/>
                </a:solidFill>
                <a:latin typeface="Arial Narrow" pitchFamily="34" charset="0"/>
              </a:rPr>
              <a:t>| 2013</a:t>
            </a:r>
            <a:endParaRPr lang="fr-FR" sz="1900" smtClean="0">
              <a:solidFill>
                <a:srgbClr val="7F7F7F"/>
              </a:solidFill>
              <a:latin typeface="Arial Narrow" pitchFamily="34" charset="0"/>
            </a:endParaRPr>
          </a:p>
        </p:txBody>
      </p:sp>
      <p:grpSp>
        <p:nvGrpSpPr>
          <p:cNvPr id="8" name="Grouper 4"/>
          <p:cNvGrpSpPr>
            <a:grpSpLocks/>
          </p:cNvGrpSpPr>
          <p:nvPr userDrawn="1"/>
        </p:nvGrpSpPr>
        <p:grpSpPr bwMode="auto">
          <a:xfrm>
            <a:off x="1588" y="1563688"/>
            <a:ext cx="21607462" cy="225425"/>
            <a:chOff x="891" y="1433935"/>
            <a:chExt cx="19805650" cy="206338"/>
          </a:xfrm>
        </p:grpSpPr>
        <p:sp>
          <p:nvSpPr>
            <p:cNvPr id="10" name="Rectangle 9"/>
            <p:cNvSpPr/>
            <p:nvPr userDrawn="1"/>
          </p:nvSpPr>
          <p:spPr>
            <a:xfrm>
              <a:off x="891" y="1433935"/>
              <a:ext cx="19805650" cy="87185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98013" tIns="99007" rIns="198013" bIns="99007" anchor="ctr"/>
            <a:lstStyle/>
            <a:p>
              <a:pPr algn="ctr" defTabSz="10801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4300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891" y="1553088"/>
              <a:ext cx="19805650" cy="87185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98013" tIns="99007" rIns="198013" bIns="99007" anchor="ctr"/>
            <a:lstStyle/>
            <a:p>
              <a:pPr algn="ctr" defTabSz="10801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4300"/>
            </a:p>
          </p:txBody>
        </p:sp>
      </p:grp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43055" y="2347948"/>
            <a:ext cx="9915077" cy="8545039"/>
          </a:xfrm>
          <a:prstGeom prst="rect">
            <a:avLst/>
          </a:prstGeom>
        </p:spPr>
        <p:txBody>
          <a:bodyPr lIns="0" tIns="0" rIns="0" bIns="0"/>
          <a:lstStyle>
            <a:lvl1pPr marL="1080272" indent="-56990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30000"/>
              </a:buClr>
              <a:buSzPct val="159000"/>
              <a:defRPr sz="5400" b="0" i="0">
                <a:solidFill>
                  <a:srgbClr val="000000"/>
                </a:solidFill>
                <a:latin typeface="Arial Narrow"/>
                <a:cs typeface="Arial Narrow"/>
              </a:defRPr>
            </a:lvl1pPr>
            <a:lvl2pPr marL="1511632" indent="-569907">
              <a:spcBef>
                <a:spcPts val="709"/>
              </a:spcBef>
              <a:buClr>
                <a:srgbClr val="C30000"/>
              </a:buClr>
              <a:buSzPct val="159000"/>
              <a:defRPr sz="3800" b="0" i="0">
                <a:solidFill>
                  <a:srgbClr val="000000"/>
                </a:solidFill>
                <a:latin typeface="Arial Narrow"/>
                <a:cs typeface="Arial Narrow"/>
              </a:defRPr>
            </a:lvl2pPr>
            <a:lvl3pPr marL="1834213" indent="-569907">
              <a:spcBef>
                <a:spcPts val="709"/>
              </a:spcBef>
              <a:buClr>
                <a:srgbClr val="C30000"/>
              </a:buClr>
              <a:buSzPct val="159000"/>
              <a:defRPr sz="3100" b="0" i="0">
                <a:solidFill>
                  <a:srgbClr val="000000"/>
                </a:solidFill>
                <a:latin typeface="Arial Narrow"/>
                <a:cs typeface="Arial Narrow"/>
              </a:defRPr>
            </a:lvl3pPr>
            <a:lvl4pPr>
              <a:defRPr>
                <a:latin typeface="HelveticaNeueLT Pro 55 Roman" pitchFamily="34" charset="0"/>
              </a:defRPr>
            </a:lvl4pPr>
            <a:lvl5pPr>
              <a:defRPr>
                <a:latin typeface="HelveticaNeueLT Pro 55 Roman" pitchFamily="34" charset="0"/>
              </a:defRPr>
            </a:lvl5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</p:txBody>
      </p:sp>
      <p:sp>
        <p:nvSpPr>
          <p:cNvPr id="12" name="Espace réservé du contenu 2"/>
          <p:cNvSpPr>
            <a:spLocks noGrp="1"/>
          </p:cNvSpPr>
          <p:nvPr>
            <p:ph idx="10"/>
          </p:nvPr>
        </p:nvSpPr>
        <p:spPr>
          <a:xfrm>
            <a:off x="10823113" y="2347948"/>
            <a:ext cx="9914400" cy="8545039"/>
          </a:xfrm>
          <a:prstGeom prst="rect">
            <a:avLst/>
          </a:prstGeom>
        </p:spPr>
        <p:txBody>
          <a:bodyPr lIns="0" tIns="0" rIns="0" bIns="0"/>
          <a:lstStyle>
            <a:lvl1pPr marL="1080272" indent="-56990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30000"/>
              </a:buClr>
              <a:buSzPct val="159000"/>
              <a:defRPr sz="5200" b="0" i="0">
                <a:solidFill>
                  <a:srgbClr val="000000"/>
                </a:solidFill>
                <a:latin typeface="Arial Narrow"/>
                <a:cs typeface="Arial Narrow"/>
              </a:defRPr>
            </a:lvl1pPr>
            <a:lvl2pPr marL="1511632" indent="-569907">
              <a:spcBef>
                <a:spcPts val="709"/>
              </a:spcBef>
              <a:buClr>
                <a:srgbClr val="C30000"/>
              </a:buClr>
              <a:buSzPct val="159000"/>
              <a:defRPr sz="3800" b="0" i="0">
                <a:solidFill>
                  <a:srgbClr val="000000"/>
                </a:solidFill>
                <a:latin typeface="Arial Narrow"/>
                <a:cs typeface="Arial Narrow"/>
              </a:defRPr>
            </a:lvl2pPr>
            <a:lvl3pPr marL="1834213" indent="-569907">
              <a:spcBef>
                <a:spcPts val="709"/>
              </a:spcBef>
              <a:buClr>
                <a:srgbClr val="C30000"/>
              </a:buClr>
              <a:buSzPct val="159000"/>
              <a:defRPr sz="3100" b="0" i="0">
                <a:solidFill>
                  <a:srgbClr val="000000"/>
                </a:solidFill>
                <a:latin typeface="Arial Narrow"/>
                <a:cs typeface="Arial Narrow"/>
              </a:defRPr>
            </a:lvl3pPr>
            <a:lvl4pPr>
              <a:defRPr>
                <a:latin typeface="HelveticaNeueLT Pro 55 Roman" pitchFamily="34" charset="0"/>
              </a:defRPr>
            </a:lvl4pPr>
            <a:lvl5pPr>
              <a:defRPr>
                <a:latin typeface="HelveticaNeueLT Pro 55 Roman" pitchFamily="34" charset="0"/>
              </a:defRPr>
            </a:lvl5pPr>
          </a:lstStyle>
          <a:p>
            <a:pPr lvl="0"/>
            <a:r>
              <a:rPr lang="fr-CH" dirty="0" smtClean="0"/>
              <a:t>Cliquez pour modifier les styles du texte du masque</a:t>
            </a:r>
          </a:p>
          <a:p>
            <a:pPr lvl="1"/>
            <a:r>
              <a:rPr lang="fr-CH" dirty="0" smtClean="0"/>
              <a:t>Deuxième niveau</a:t>
            </a:r>
          </a:p>
          <a:p>
            <a:pPr lvl="2"/>
            <a:r>
              <a:rPr lang="fr-CH" dirty="0" smtClean="0"/>
              <a:t>Troisième niveau</a:t>
            </a:r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944727" y="323223"/>
            <a:ext cx="18298950" cy="1473370"/>
          </a:xfrm>
          <a:prstGeom prst="rect">
            <a:avLst/>
          </a:prstGeom>
        </p:spPr>
        <p:txBody>
          <a:bodyPr lIns="216054" tIns="108027" rIns="216054" bIns="108027"/>
          <a:lstStyle>
            <a:lvl1pPr>
              <a:spcAft>
                <a:spcPts val="2835"/>
              </a:spcAft>
              <a:defRPr sz="6100" b="0" i="0" spc="236" baseline="0">
                <a:latin typeface="Impact"/>
                <a:cs typeface="Impact"/>
              </a:defRPr>
            </a:lvl1pPr>
          </a:lstStyle>
          <a:p>
            <a:r>
              <a:rPr lang="fr-CH" dirty="0" smtClean="0"/>
              <a:t>Cliquez et modifiez le titre</a:t>
            </a:r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itre 1"/>
          <p:cNvSpPr txBox="1">
            <a:spLocks/>
          </p:cNvSpPr>
          <p:nvPr userDrawn="1"/>
        </p:nvSpPr>
        <p:spPr>
          <a:xfrm>
            <a:off x="20391438" y="11296650"/>
            <a:ext cx="1238250" cy="566738"/>
          </a:xfrm>
          <a:prstGeom prst="rect">
            <a:avLst/>
          </a:prstGeom>
          <a:noFill/>
        </p:spPr>
        <p:txBody>
          <a:bodyPr lIns="216054" tIns="108027" rIns="216054" bIns="108027"/>
          <a:lstStyle>
            <a:lvl1pPr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fld id="{401E3E9F-5ABA-40FE-AF79-C325AF3393E1}" type="slidenum">
              <a:rPr lang="fr-FR" sz="1900" smtClean="0">
                <a:solidFill>
                  <a:srgbClr val="A6A6A6"/>
                </a:solidFill>
                <a:latin typeface="Arial Narrow" pitchFamily="34" charset="0"/>
              </a:rPr>
              <a:pPr algn="r" eaLnBrk="1" hangingPunct="1">
                <a:defRPr/>
              </a:pPr>
              <a:t>‹#›</a:t>
            </a:fld>
            <a:endParaRPr lang="fr-FR" sz="1900" smtClean="0">
              <a:solidFill>
                <a:srgbClr val="A6A6A6"/>
              </a:solidFill>
              <a:latin typeface="Arial Narrow" pitchFamily="34" charset="0"/>
            </a:endParaRPr>
          </a:p>
        </p:txBody>
      </p:sp>
      <p:pic>
        <p:nvPicPr>
          <p:cNvPr id="6" name="Image 28" descr="epfl2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9243675" y="536575"/>
            <a:ext cx="1493838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titre 1"/>
          <p:cNvSpPr txBox="1">
            <a:spLocks/>
          </p:cNvSpPr>
          <p:nvPr userDrawn="1"/>
        </p:nvSpPr>
        <p:spPr bwMode="auto">
          <a:xfrm>
            <a:off x="18154650" y="11253788"/>
            <a:ext cx="2708275" cy="565150"/>
          </a:xfrm>
          <a:prstGeom prst="rect">
            <a:avLst/>
          </a:prstGeom>
          <a:noFill/>
          <a:ln>
            <a:noFill/>
          </a:ln>
          <a:extLst/>
        </p:spPr>
        <p:txBody>
          <a:bodyPr lIns="216054" tIns="108027" rIns="216054" bIns="108027"/>
          <a:lstStyle>
            <a:lvl1pPr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r>
              <a:rPr lang="fr-CH" sz="1900" b="1" smtClean="0">
                <a:solidFill>
                  <a:srgbClr val="595959"/>
                </a:solidFill>
                <a:latin typeface="Arial Narrow" pitchFamily="34" charset="0"/>
              </a:rPr>
              <a:t>Mécanique</a:t>
            </a:r>
            <a:r>
              <a:rPr lang="fr-CH" sz="1900" b="1" smtClean="0">
                <a:solidFill>
                  <a:srgbClr val="7F7F7F"/>
                </a:solidFill>
                <a:latin typeface="Arial Narrow" pitchFamily="34" charset="0"/>
              </a:rPr>
              <a:t> </a:t>
            </a:r>
            <a:r>
              <a:rPr lang="fr-CH" sz="1900" smtClean="0">
                <a:solidFill>
                  <a:srgbClr val="7F7F7F"/>
                </a:solidFill>
                <a:latin typeface="Arial Narrow" pitchFamily="34" charset="0"/>
              </a:rPr>
              <a:t>| 2013</a:t>
            </a:r>
            <a:endParaRPr lang="fr-FR" sz="1900" smtClean="0">
              <a:solidFill>
                <a:srgbClr val="7F7F7F"/>
              </a:solidFill>
              <a:latin typeface="Arial Narrow" pitchFamily="34" charset="0"/>
            </a:endParaRPr>
          </a:p>
        </p:txBody>
      </p:sp>
      <p:sp>
        <p:nvSpPr>
          <p:cNvPr id="8" name="Espace réservé du contenu 2"/>
          <p:cNvSpPr>
            <a:spLocks noGrp="1"/>
          </p:cNvSpPr>
          <p:nvPr>
            <p:ph sz="half" idx="10"/>
          </p:nvPr>
        </p:nvSpPr>
        <p:spPr>
          <a:xfrm>
            <a:off x="8447918" y="1165851"/>
            <a:ext cx="12211615" cy="9463373"/>
          </a:xfrm>
          <a:prstGeom prst="rect">
            <a:avLst/>
          </a:prstGeom>
        </p:spPr>
        <p:txBody>
          <a:bodyPr lIns="0" tIns="0" rIns="0" bIns="0"/>
          <a:lstStyle>
            <a:lvl1pPr marL="1080272" indent="-518871">
              <a:spcBef>
                <a:spcPts val="1418"/>
              </a:spcBef>
              <a:buClr>
                <a:srgbClr val="C30000"/>
              </a:buClr>
              <a:buSzPct val="159000"/>
              <a:buFont typeface="Arial"/>
              <a:buChar char="•"/>
              <a:defRPr sz="4700" b="0" i="0">
                <a:solidFill>
                  <a:srgbClr val="000000"/>
                </a:solidFill>
                <a:latin typeface="Arial Narrow"/>
                <a:cs typeface="Arial Narrow"/>
              </a:defRPr>
            </a:lvl1pPr>
            <a:lvl2pPr marL="1511632" indent="-433810">
              <a:spcBef>
                <a:spcPts val="1418"/>
              </a:spcBef>
              <a:buClr>
                <a:srgbClr val="C30000"/>
              </a:buClr>
              <a:buSzPct val="159000"/>
              <a:buFont typeface="Arial"/>
              <a:buChar char="•"/>
              <a:defRPr sz="3800" b="0" i="0">
                <a:solidFill>
                  <a:srgbClr val="000000"/>
                </a:solidFill>
                <a:latin typeface="Arial Narrow"/>
                <a:cs typeface="Arial Narrow"/>
              </a:defRPr>
            </a:lvl2pPr>
            <a:lvl3pPr marL="1834213" indent="-433810">
              <a:spcBef>
                <a:spcPts val="1418"/>
              </a:spcBef>
              <a:buClr>
                <a:srgbClr val="C30000"/>
              </a:buClr>
              <a:buSzPct val="159000"/>
              <a:buFont typeface="Arial"/>
              <a:buChar char="•"/>
              <a:defRPr sz="3500" b="0" i="0">
                <a:solidFill>
                  <a:srgbClr val="000000"/>
                </a:solidFill>
                <a:latin typeface="Arial Narrow"/>
                <a:cs typeface="Arial Narrow"/>
              </a:defRPr>
            </a:lvl3pPr>
            <a:lvl4pPr marL="2100529" indent="-348749">
              <a:spcBef>
                <a:spcPts val="1418"/>
              </a:spcBef>
              <a:buClr>
                <a:srgbClr val="C30000"/>
              </a:buClr>
              <a:buSzPct val="159000"/>
              <a:buFont typeface="Arial"/>
              <a:buChar char="•"/>
              <a:defRPr sz="3100" b="0" i="0">
                <a:solidFill>
                  <a:srgbClr val="000000"/>
                </a:solidFill>
                <a:latin typeface="Arial Narrow"/>
                <a:cs typeface="Arial Narrow"/>
              </a:defRPr>
            </a:lvl4pPr>
            <a:lvl5pPr marL="2265571" indent="-263688">
              <a:spcBef>
                <a:spcPts val="1418"/>
              </a:spcBef>
              <a:buClr>
                <a:srgbClr val="C30000"/>
              </a:buClr>
              <a:buSzPct val="159000"/>
              <a:buFont typeface="Arial"/>
              <a:buChar char="•"/>
              <a:defRPr sz="2800" b="0" i="0">
                <a:solidFill>
                  <a:srgbClr val="000000"/>
                </a:solidFill>
                <a:latin typeface="Arial Narrow"/>
                <a:cs typeface="Arial Narrow"/>
              </a:defRPr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fr-CH" dirty="0" smtClean="0"/>
              <a:t>Cliquez pour modifier les styles du texte du masque</a:t>
            </a:r>
          </a:p>
          <a:p>
            <a:pPr lvl="1"/>
            <a:r>
              <a:rPr lang="fr-CH" dirty="0" smtClean="0"/>
              <a:t>Deuxième niveau</a:t>
            </a:r>
          </a:p>
          <a:p>
            <a:pPr lvl="2"/>
            <a:r>
              <a:rPr lang="fr-CH" dirty="0" smtClean="0"/>
              <a:t>Troisième niveau</a:t>
            </a:r>
          </a:p>
          <a:p>
            <a:pPr lvl="3"/>
            <a:r>
              <a:rPr lang="fr-CH" dirty="0" smtClean="0"/>
              <a:t>Quatrième niveau</a:t>
            </a:r>
          </a:p>
          <a:p>
            <a:pPr lvl="4"/>
            <a:r>
              <a:rPr lang="fr-CH" dirty="0" smtClean="0"/>
              <a:t>Cinquième niveau</a:t>
            </a:r>
            <a:endParaRPr lang="fr-FR" dirty="0"/>
          </a:p>
        </p:txBody>
      </p:sp>
      <p:sp>
        <p:nvSpPr>
          <p:cNvPr id="10" name="Sous-titre 2"/>
          <p:cNvSpPr>
            <a:spLocks noGrp="1"/>
          </p:cNvSpPr>
          <p:nvPr>
            <p:ph type="subTitle" idx="1"/>
          </p:nvPr>
        </p:nvSpPr>
        <p:spPr>
          <a:xfrm>
            <a:off x="821534" y="3806314"/>
            <a:ext cx="7626383" cy="6822910"/>
          </a:xfrm>
          <a:prstGeom prst="rect">
            <a:avLst/>
          </a:prstGeom>
        </p:spPr>
        <p:txBody>
          <a:bodyPr lIns="216054" tIns="108027" rIns="216054" bIns="108027">
            <a:noAutofit/>
          </a:bodyPr>
          <a:lstStyle>
            <a:lvl1pPr marL="0" indent="0" algn="l">
              <a:buNone/>
              <a:defRPr sz="3800" b="0" i="0">
                <a:solidFill>
                  <a:srgbClr val="000000"/>
                </a:solidFill>
                <a:latin typeface="Arial Narrow"/>
                <a:cs typeface="Arial Narrow"/>
              </a:defRPr>
            </a:lvl1pPr>
            <a:lvl2pPr marL="108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605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40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210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013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481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561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642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821537" y="1040642"/>
            <a:ext cx="7626381" cy="2588834"/>
          </a:xfrm>
          <a:prstGeom prst="rect">
            <a:avLst/>
          </a:prstGeom>
        </p:spPr>
        <p:txBody>
          <a:bodyPr lIns="216054" tIns="108027" rIns="216054" bIns="108027"/>
          <a:lstStyle>
            <a:lvl1pPr>
              <a:defRPr sz="5700" b="0" i="0" spc="236">
                <a:latin typeface="Impact"/>
                <a:cs typeface="Impact"/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CH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itre 1"/>
          <p:cNvSpPr txBox="1">
            <a:spLocks/>
          </p:cNvSpPr>
          <p:nvPr userDrawn="1"/>
        </p:nvSpPr>
        <p:spPr>
          <a:xfrm>
            <a:off x="20391438" y="11296650"/>
            <a:ext cx="1238250" cy="566738"/>
          </a:xfrm>
          <a:prstGeom prst="rect">
            <a:avLst/>
          </a:prstGeom>
          <a:noFill/>
        </p:spPr>
        <p:txBody>
          <a:bodyPr lIns="216054" tIns="108027" rIns="216054" bIns="108027"/>
          <a:lstStyle>
            <a:lvl1pPr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fld id="{4F6F8D0E-813B-4B9D-B824-22D92184D584}" type="slidenum">
              <a:rPr lang="fr-FR" sz="1900" smtClean="0">
                <a:solidFill>
                  <a:srgbClr val="A6A6A6"/>
                </a:solidFill>
                <a:latin typeface="Arial Narrow" pitchFamily="34" charset="0"/>
              </a:rPr>
              <a:pPr algn="r" eaLnBrk="1" hangingPunct="1">
                <a:defRPr/>
              </a:pPr>
              <a:t>‹#›</a:t>
            </a:fld>
            <a:endParaRPr lang="fr-FR" sz="1900" smtClean="0">
              <a:solidFill>
                <a:srgbClr val="A6A6A6"/>
              </a:solidFill>
              <a:latin typeface="Arial Narrow" pitchFamily="34" charset="0"/>
            </a:endParaRPr>
          </a:p>
        </p:txBody>
      </p:sp>
      <p:pic>
        <p:nvPicPr>
          <p:cNvPr id="6" name="Image 28" descr="epfl2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9243675" y="536575"/>
            <a:ext cx="1493838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titre 1"/>
          <p:cNvSpPr txBox="1">
            <a:spLocks/>
          </p:cNvSpPr>
          <p:nvPr userDrawn="1"/>
        </p:nvSpPr>
        <p:spPr bwMode="auto">
          <a:xfrm>
            <a:off x="18154650" y="11253788"/>
            <a:ext cx="2708275" cy="565150"/>
          </a:xfrm>
          <a:prstGeom prst="rect">
            <a:avLst/>
          </a:prstGeom>
          <a:noFill/>
          <a:ln>
            <a:noFill/>
          </a:ln>
          <a:extLst/>
        </p:spPr>
        <p:txBody>
          <a:bodyPr lIns="216054" tIns="108027" rIns="216054" bIns="108027"/>
          <a:lstStyle>
            <a:lvl1pPr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r>
              <a:rPr lang="fr-CH" sz="1900" b="1" smtClean="0">
                <a:solidFill>
                  <a:srgbClr val="595959"/>
                </a:solidFill>
                <a:latin typeface="Arial Narrow" pitchFamily="34" charset="0"/>
              </a:rPr>
              <a:t>Mécanique</a:t>
            </a:r>
            <a:r>
              <a:rPr lang="fr-CH" sz="1900" b="1" smtClean="0">
                <a:solidFill>
                  <a:srgbClr val="7F7F7F"/>
                </a:solidFill>
                <a:latin typeface="Arial Narrow" pitchFamily="34" charset="0"/>
              </a:rPr>
              <a:t> </a:t>
            </a:r>
            <a:r>
              <a:rPr lang="fr-CH" sz="1900" smtClean="0">
                <a:solidFill>
                  <a:srgbClr val="7F7F7F"/>
                </a:solidFill>
                <a:latin typeface="Arial Narrow" pitchFamily="34" charset="0"/>
              </a:rPr>
              <a:t>| 2013</a:t>
            </a:r>
            <a:endParaRPr lang="fr-FR" sz="1900" smtClean="0">
              <a:solidFill>
                <a:srgbClr val="7F7F7F"/>
              </a:solidFill>
              <a:latin typeface="Arial Narrow" pitchFamily="34" charset="0"/>
            </a:endParaRPr>
          </a:p>
        </p:txBody>
      </p:sp>
      <p:grpSp>
        <p:nvGrpSpPr>
          <p:cNvPr id="8" name="Grouper 4"/>
          <p:cNvGrpSpPr>
            <a:grpSpLocks/>
          </p:cNvGrpSpPr>
          <p:nvPr userDrawn="1"/>
        </p:nvGrpSpPr>
        <p:grpSpPr bwMode="auto">
          <a:xfrm>
            <a:off x="1588" y="1563688"/>
            <a:ext cx="21607462" cy="225425"/>
            <a:chOff x="891" y="1433935"/>
            <a:chExt cx="19805650" cy="206338"/>
          </a:xfrm>
        </p:grpSpPr>
        <p:sp>
          <p:nvSpPr>
            <p:cNvPr id="9" name="Rectangle 8"/>
            <p:cNvSpPr/>
            <p:nvPr userDrawn="1"/>
          </p:nvSpPr>
          <p:spPr>
            <a:xfrm>
              <a:off x="891" y="1433935"/>
              <a:ext cx="19805650" cy="87185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98013" tIns="99007" rIns="198013" bIns="99007" anchor="ctr"/>
            <a:lstStyle/>
            <a:p>
              <a:pPr algn="ctr" defTabSz="10801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4300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891" y="1553088"/>
              <a:ext cx="19805650" cy="87185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98013" tIns="99007" rIns="198013" bIns="99007" anchor="ctr"/>
            <a:lstStyle/>
            <a:p>
              <a:pPr algn="ctr" defTabSz="10801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4300"/>
            </a:p>
          </p:txBody>
        </p:sp>
      </p:grpSp>
      <p:sp>
        <p:nvSpPr>
          <p:cNvPr id="10" name="Sous-titre 2"/>
          <p:cNvSpPr>
            <a:spLocks noGrp="1"/>
          </p:cNvSpPr>
          <p:nvPr>
            <p:ph type="subTitle" idx="1"/>
          </p:nvPr>
        </p:nvSpPr>
        <p:spPr>
          <a:xfrm>
            <a:off x="821536" y="2683443"/>
            <a:ext cx="5303013" cy="3439233"/>
          </a:xfrm>
          <a:prstGeom prst="rect">
            <a:avLst/>
          </a:prstGeom>
        </p:spPr>
        <p:txBody>
          <a:bodyPr lIns="216054" tIns="108027" rIns="216054" bIns="108027">
            <a:noAutofit/>
          </a:bodyPr>
          <a:lstStyle>
            <a:lvl1pPr marL="0" indent="0" algn="l">
              <a:buNone/>
              <a:defRPr sz="3800" b="0" i="0">
                <a:solidFill>
                  <a:srgbClr val="000000"/>
                </a:solidFill>
                <a:latin typeface="Arial Narrow"/>
                <a:cs typeface="Arial Narrow"/>
              </a:defRPr>
            </a:lvl1pPr>
            <a:lvl2pPr marL="108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605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40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210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013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481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561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642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15" name="Espace réservé du contenu 2"/>
          <p:cNvSpPr>
            <a:spLocks noGrp="1"/>
          </p:cNvSpPr>
          <p:nvPr>
            <p:ph idx="11"/>
          </p:nvPr>
        </p:nvSpPr>
        <p:spPr>
          <a:xfrm>
            <a:off x="5776328" y="2347948"/>
            <a:ext cx="14883204" cy="8242436"/>
          </a:xfrm>
          <a:prstGeom prst="rect">
            <a:avLst/>
          </a:prstGeom>
        </p:spPr>
        <p:txBody>
          <a:bodyPr lIns="0" tIns="0" rIns="0" bIns="0"/>
          <a:lstStyle>
            <a:lvl1pPr marL="1080272" indent="-56990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30000"/>
              </a:buClr>
              <a:buSzPct val="159000"/>
              <a:defRPr sz="5200" b="0" i="0">
                <a:solidFill>
                  <a:srgbClr val="000000"/>
                </a:solidFill>
                <a:latin typeface="Arial Narrow"/>
                <a:cs typeface="Arial Narrow"/>
              </a:defRPr>
            </a:lvl1pPr>
            <a:lvl2pPr marL="1511632" indent="-569907">
              <a:spcBef>
                <a:spcPts val="709"/>
              </a:spcBef>
              <a:buClr>
                <a:srgbClr val="C30000"/>
              </a:buClr>
              <a:buSzPct val="159000"/>
              <a:defRPr sz="3800" b="0" i="0">
                <a:solidFill>
                  <a:srgbClr val="000000"/>
                </a:solidFill>
                <a:latin typeface="Arial Narrow"/>
                <a:cs typeface="Arial Narrow"/>
              </a:defRPr>
            </a:lvl2pPr>
            <a:lvl3pPr marL="1834213" indent="-569907">
              <a:spcBef>
                <a:spcPts val="709"/>
              </a:spcBef>
              <a:buClr>
                <a:srgbClr val="C30000"/>
              </a:buClr>
              <a:buSzPct val="159000"/>
              <a:defRPr sz="3100" b="0" i="0">
                <a:solidFill>
                  <a:srgbClr val="000000"/>
                </a:solidFill>
                <a:latin typeface="Arial Narrow"/>
                <a:cs typeface="Arial Narrow"/>
              </a:defRPr>
            </a:lvl3pPr>
            <a:lvl4pPr marL="1238250" indent="0">
              <a:buNone/>
              <a:defRPr>
                <a:latin typeface="HelveticaNeueLT Pro 55 Roman" pitchFamily="34" charset="0"/>
              </a:defRPr>
            </a:lvl4pPr>
            <a:lvl5pPr>
              <a:defRPr>
                <a:latin typeface="HelveticaNeueLT Pro 55 Roman" pitchFamily="34" charset="0"/>
              </a:defRPr>
            </a:lvl5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</p:txBody>
      </p:sp>
      <p:sp>
        <p:nvSpPr>
          <p:cNvPr id="16" name="Titre 1"/>
          <p:cNvSpPr>
            <a:spLocks noGrp="1"/>
          </p:cNvSpPr>
          <p:nvPr>
            <p:ph type="title"/>
          </p:nvPr>
        </p:nvSpPr>
        <p:spPr>
          <a:xfrm>
            <a:off x="944727" y="323223"/>
            <a:ext cx="18298950" cy="1442679"/>
          </a:xfrm>
          <a:prstGeom prst="rect">
            <a:avLst/>
          </a:prstGeom>
        </p:spPr>
        <p:txBody>
          <a:bodyPr lIns="216054" tIns="108027" rIns="216054" bIns="108027"/>
          <a:lstStyle>
            <a:lvl1pPr>
              <a:defRPr sz="6100" b="0" i="0" spc="236" baseline="0">
                <a:latin typeface="Impact"/>
                <a:cs typeface="Impact"/>
              </a:defRPr>
            </a:lvl1pPr>
          </a:lstStyle>
          <a:p>
            <a:r>
              <a:rPr lang="fr-CH" dirty="0" smtClean="0"/>
              <a:t>Cliquez et modifiez le titre</a:t>
            </a:r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s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 txBox="1">
            <a:spLocks/>
          </p:cNvSpPr>
          <p:nvPr userDrawn="1"/>
        </p:nvSpPr>
        <p:spPr>
          <a:xfrm>
            <a:off x="20391438" y="11296650"/>
            <a:ext cx="1238250" cy="566738"/>
          </a:xfrm>
          <a:prstGeom prst="rect">
            <a:avLst/>
          </a:prstGeom>
          <a:noFill/>
        </p:spPr>
        <p:txBody>
          <a:bodyPr lIns="216054" tIns="108027" rIns="216054" bIns="108027"/>
          <a:lstStyle>
            <a:lvl1pPr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fld id="{4B7E070D-A864-437B-B7D4-F263214A491C}" type="slidenum">
              <a:rPr lang="fr-FR" sz="1900" smtClean="0">
                <a:solidFill>
                  <a:srgbClr val="A6A6A6"/>
                </a:solidFill>
                <a:latin typeface="Arial Narrow" pitchFamily="34" charset="0"/>
              </a:rPr>
              <a:pPr algn="r" eaLnBrk="1" hangingPunct="1">
                <a:defRPr/>
              </a:pPr>
              <a:t>‹#›</a:t>
            </a:fld>
            <a:endParaRPr lang="fr-FR" sz="1900" smtClean="0">
              <a:solidFill>
                <a:srgbClr val="A6A6A6"/>
              </a:solidFill>
              <a:latin typeface="Arial Narrow" pitchFamily="34" charset="0"/>
            </a:endParaRPr>
          </a:p>
        </p:txBody>
      </p:sp>
      <p:pic>
        <p:nvPicPr>
          <p:cNvPr id="3" name="Image 28" descr="epfl2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9243675" y="536575"/>
            <a:ext cx="1493838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Espace réservé du titre 1"/>
          <p:cNvSpPr txBox="1">
            <a:spLocks/>
          </p:cNvSpPr>
          <p:nvPr userDrawn="1"/>
        </p:nvSpPr>
        <p:spPr bwMode="auto">
          <a:xfrm>
            <a:off x="18154650" y="11253788"/>
            <a:ext cx="2708275" cy="565150"/>
          </a:xfrm>
          <a:prstGeom prst="rect">
            <a:avLst/>
          </a:prstGeom>
          <a:noFill/>
          <a:ln>
            <a:noFill/>
          </a:ln>
          <a:extLst/>
        </p:spPr>
        <p:txBody>
          <a:bodyPr lIns="216054" tIns="108027" rIns="216054" bIns="108027"/>
          <a:lstStyle>
            <a:lvl1pPr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r>
              <a:rPr lang="fr-CH" sz="1900" b="1" smtClean="0">
                <a:solidFill>
                  <a:srgbClr val="595959"/>
                </a:solidFill>
                <a:latin typeface="Arial Narrow" pitchFamily="34" charset="0"/>
              </a:rPr>
              <a:t>Mécanique</a:t>
            </a:r>
            <a:r>
              <a:rPr lang="fr-CH" sz="1900" b="1" smtClean="0">
                <a:solidFill>
                  <a:srgbClr val="7F7F7F"/>
                </a:solidFill>
                <a:latin typeface="Arial Narrow" pitchFamily="34" charset="0"/>
              </a:rPr>
              <a:t> </a:t>
            </a:r>
            <a:r>
              <a:rPr lang="fr-CH" sz="1900" smtClean="0">
                <a:solidFill>
                  <a:srgbClr val="7F7F7F"/>
                </a:solidFill>
                <a:latin typeface="Arial Narrow" pitchFamily="34" charset="0"/>
              </a:rPr>
              <a:t>| 2013</a:t>
            </a:r>
            <a:endParaRPr lang="fr-FR" sz="1900" smtClean="0">
              <a:solidFill>
                <a:srgbClr val="7F7F7F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712" r:id="rId1"/>
    <p:sldLayoutId id="2147484713" r:id="rId2"/>
    <p:sldLayoutId id="2147484714" r:id="rId3"/>
    <p:sldLayoutId id="2147484715" r:id="rId4"/>
    <p:sldLayoutId id="2147484716" r:id="rId5"/>
    <p:sldLayoutId id="2147484717" r:id="rId6"/>
    <p:sldLayoutId id="2147484718" r:id="rId7"/>
    <p:sldLayoutId id="2147484719" r:id="rId8"/>
    <p:sldLayoutId id="2147484711" r:id="rId9"/>
    <p:sldLayoutId id="2147484720" r:id="rId10"/>
  </p:sldLayoutIdLst>
  <p:timing>
    <p:tnLst>
      <p:par>
        <p:cTn id="1" dur="indefinite" restart="never" nodeType="tmRoot"/>
      </p:par>
    </p:tnLst>
  </p:timing>
  <p:txStyles>
    <p:titleStyle>
      <a:lvl1pPr algn="l" defTabSz="1079500" rtl="0" eaLnBrk="0" fontAlgn="base" hangingPunct="0">
        <a:spcBef>
          <a:spcPct val="0"/>
        </a:spcBef>
        <a:spcAft>
          <a:spcPct val="0"/>
        </a:spcAft>
        <a:defRPr sz="6600" kern="1200">
          <a:solidFill>
            <a:schemeClr val="tx1"/>
          </a:solidFill>
          <a:latin typeface="Verdana"/>
          <a:ea typeface="ＭＳ Ｐゴシック" charset="0"/>
          <a:cs typeface="ＭＳ Ｐゴシック" charset="0"/>
        </a:defRPr>
      </a:lvl1pPr>
      <a:lvl2pPr algn="l" defTabSz="1079500" rtl="0" eaLnBrk="0" fontAlgn="base" hangingPunct="0">
        <a:spcBef>
          <a:spcPct val="0"/>
        </a:spcBef>
        <a:spcAft>
          <a:spcPct val="0"/>
        </a:spcAft>
        <a:defRPr sz="6600">
          <a:solidFill>
            <a:schemeClr val="tx1"/>
          </a:solidFill>
          <a:latin typeface="Verdana" charset="0"/>
          <a:ea typeface="ＭＳ Ｐゴシック" charset="0"/>
          <a:cs typeface="ＭＳ Ｐゴシック" charset="0"/>
        </a:defRPr>
      </a:lvl2pPr>
      <a:lvl3pPr algn="l" defTabSz="1079500" rtl="0" eaLnBrk="0" fontAlgn="base" hangingPunct="0">
        <a:spcBef>
          <a:spcPct val="0"/>
        </a:spcBef>
        <a:spcAft>
          <a:spcPct val="0"/>
        </a:spcAft>
        <a:defRPr sz="6600">
          <a:solidFill>
            <a:schemeClr val="tx1"/>
          </a:solidFill>
          <a:latin typeface="Verdana" charset="0"/>
          <a:ea typeface="ＭＳ Ｐゴシック" charset="0"/>
          <a:cs typeface="ＭＳ Ｐゴシック" charset="0"/>
        </a:defRPr>
      </a:lvl3pPr>
      <a:lvl4pPr algn="l" defTabSz="1079500" rtl="0" eaLnBrk="0" fontAlgn="base" hangingPunct="0">
        <a:spcBef>
          <a:spcPct val="0"/>
        </a:spcBef>
        <a:spcAft>
          <a:spcPct val="0"/>
        </a:spcAft>
        <a:defRPr sz="6600">
          <a:solidFill>
            <a:schemeClr val="tx1"/>
          </a:solidFill>
          <a:latin typeface="Verdana" charset="0"/>
          <a:ea typeface="ＭＳ Ｐゴシック" charset="0"/>
          <a:cs typeface="ＭＳ Ｐゴシック" charset="0"/>
        </a:defRPr>
      </a:lvl4pPr>
      <a:lvl5pPr algn="l" defTabSz="1079500" rtl="0" eaLnBrk="0" fontAlgn="base" hangingPunct="0">
        <a:spcBef>
          <a:spcPct val="0"/>
        </a:spcBef>
        <a:spcAft>
          <a:spcPct val="0"/>
        </a:spcAft>
        <a:defRPr sz="6600">
          <a:solidFill>
            <a:schemeClr val="tx1"/>
          </a:solidFill>
          <a:latin typeface="Verdana" charset="0"/>
          <a:ea typeface="ＭＳ Ｐゴシック" charset="0"/>
          <a:cs typeface="ＭＳ Ｐゴシック" charset="0"/>
        </a:defRPr>
      </a:lvl5pPr>
      <a:lvl6pPr marL="1080272" algn="l" defTabSz="1080272" rtl="0" fontAlgn="base">
        <a:spcBef>
          <a:spcPct val="0"/>
        </a:spcBef>
        <a:spcAft>
          <a:spcPct val="0"/>
        </a:spcAft>
        <a:defRPr sz="6600">
          <a:solidFill>
            <a:schemeClr val="tx1"/>
          </a:solidFill>
          <a:latin typeface="Verdana" charset="0"/>
          <a:ea typeface="ＭＳ Ｐゴシック" charset="0"/>
        </a:defRPr>
      </a:lvl6pPr>
      <a:lvl7pPr marL="2160544" algn="l" defTabSz="1080272" rtl="0" fontAlgn="base">
        <a:spcBef>
          <a:spcPct val="0"/>
        </a:spcBef>
        <a:spcAft>
          <a:spcPct val="0"/>
        </a:spcAft>
        <a:defRPr sz="6600">
          <a:solidFill>
            <a:schemeClr val="tx1"/>
          </a:solidFill>
          <a:latin typeface="Verdana" charset="0"/>
          <a:ea typeface="ＭＳ Ｐゴシック" charset="0"/>
        </a:defRPr>
      </a:lvl7pPr>
      <a:lvl8pPr marL="3240816" algn="l" defTabSz="1080272" rtl="0" fontAlgn="base">
        <a:spcBef>
          <a:spcPct val="0"/>
        </a:spcBef>
        <a:spcAft>
          <a:spcPct val="0"/>
        </a:spcAft>
        <a:defRPr sz="6600">
          <a:solidFill>
            <a:schemeClr val="tx1"/>
          </a:solidFill>
          <a:latin typeface="Verdana" charset="0"/>
          <a:ea typeface="ＭＳ Ｐゴシック" charset="0"/>
        </a:defRPr>
      </a:lvl8pPr>
      <a:lvl9pPr marL="4321089" algn="l" defTabSz="1080272" rtl="0" fontAlgn="base">
        <a:spcBef>
          <a:spcPct val="0"/>
        </a:spcBef>
        <a:spcAft>
          <a:spcPct val="0"/>
        </a:spcAft>
        <a:defRPr sz="6600">
          <a:solidFill>
            <a:schemeClr val="tx1"/>
          </a:solidFill>
          <a:latin typeface="Verdana" charset="0"/>
          <a:ea typeface="ＭＳ Ｐゴシック" charset="0"/>
        </a:defRPr>
      </a:lvl9pPr>
    </p:titleStyle>
    <p:bodyStyle>
      <a:lvl1pPr marL="1079500" indent="-862013" algn="l" defTabSz="1079500" rtl="0" eaLnBrk="0" fontAlgn="base" hangingPunct="0">
        <a:spcBef>
          <a:spcPts val="1413"/>
        </a:spcBef>
        <a:spcAft>
          <a:spcPct val="0"/>
        </a:spcAft>
        <a:buClr>
          <a:srgbClr val="FF0000"/>
        </a:buClr>
        <a:buSzPct val="150000"/>
        <a:buFont typeface="Arial" charset="0"/>
        <a:buChar char="•"/>
        <a:defRPr sz="4700" kern="1200">
          <a:solidFill>
            <a:srgbClr val="595959"/>
          </a:solidFill>
          <a:latin typeface="Verdana"/>
          <a:ea typeface="ＭＳ Ｐゴシック" charset="0"/>
          <a:cs typeface="ＭＳ Ｐゴシック" charset="0"/>
        </a:defRPr>
      </a:lvl1pPr>
      <a:lvl2pPr marL="1511300" indent="-862013" algn="l" defTabSz="1079500" rtl="0" eaLnBrk="0" fontAlgn="base" hangingPunct="0">
        <a:spcBef>
          <a:spcPts val="1413"/>
        </a:spcBef>
        <a:spcAft>
          <a:spcPct val="0"/>
        </a:spcAft>
        <a:buClr>
          <a:srgbClr val="FF0000"/>
        </a:buClr>
        <a:buSzPct val="150000"/>
        <a:buFont typeface="Arial" charset="0"/>
        <a:buChar char="•"/>
        <a:defRPr sz="3800" kern="1200">
          <a:solidFill>
            <a:srgbClr val="595959"/>
          </a:solidFill>
          <a:latin typeface="Verdana"/>
          <a:ea typeface="ＭＳ Ｐゴシック" charset="0"/>
          <a:cs typeface="+mn-cs"/>
        </a:defRPr>
      </a:lvl2pPr>
      <a:lvl3pPr marL="1833563" indent="-862013" algn="l" defTabSz="1079500" rtl="0" eaLnBrk="0" fontAlgn="base" hangingPunct="0">
        <a:spcBef>
          <a:spcPts val="1413"/>
        </a:spcBef>
        <a:spcAft>
          <a:spcPct val="0"/>
        </a:spcAft>
        <a:buClr>
          <a:srgbClr val="FF0000"/>
        </a:buClr>
        <a:buSzPct val="150000"/>
        <a:buFont typeface="Arial" charset="0"/>
        <a:buChar char="•"/>
        <a:defRPr sz="3300" kern="1200">
          <a:solidFill>
            <a:srgbClr val="595959"/>
          </a:solidFill>
          <a:latin typeface="Verdana"/>
          <a:ea typeface="ＭＳ Ｐゴシック" charset="0"/>
          <a:cs typeface="+mn-cs"/>
        </a:defRPr>
      </a:lvl3pPr>
      <a:lvl4pPr marL="2100263" indent="-862013" algn="l" defTabSz="1079500" rtl="0" eaLnBrk="0" fontAlgn="base" hangingPunct="0">
        <a:spcBef>
          <a:spcPts val="1413"/>
        </a:spcBef>
        <a:spcAft>
          <a:spcPct val="0"/>
        </a:spcAft>
        <a:buClr>
          <a:srgbClr val="FF0000"/>
        </a:buClr>
        <a:buSzPct val="150000"/>
        <a:buFont typeface="Arial" charset="0"/>
        <a:buChar char="•"/>
        <a:defRPr sz="2800" kern="1200">
          <a:solidFill>
            <a:srgbClr val="595959"/>
          </a:solidFill>
          <a:latin typeface="Verdana"/>
          <a:ea typeface="ＭＳ Ｐゴシック" charset="0"/>
          <a:cs typeface="+mn-cs"/>
        </a:defRPr>
      </a:lvl4pPr>
      <a:lvl5pPr marL="2265363" indent="-862013" algn="l" defTabSz="1079500" rtl="0" eaLnBrk="0" fontAlgn="base" hangingPunct="0">
        <a:spcBef>
          <a:spcPts val="1413"/>
        </a:spcBef>
        <a:spcAft>
          <a:spcPct val="0"/>
        </a:spcAft>
        <a:buClr>
          <a:srgbClr val="FF0000"/>
        </a:buClr>
        <a:buSzPct val="150000"/>
        <a:buFont typeface="Arial" charset="0"/>
        <a:buChar char="•"/>
        <a:defRPr sz="2400" kern="1200">
          <a:solidFill>
            <a:srgbClr val="595959"/>
          </a:solidFill>
          <a:latin typeface="Verdana"/>
          <a:ea typeface="ＭＳ Ｐゴシック" charset="0"/>
          <a:cs typeface="+mn-cs"/>
        </a:defRPr>
      </a:lvl5pPr>
      <a:lvl6pPr marL="5941497" indent="-540136" algn="l" defTabSz="1080272" rtl="0" eaLnBrk="1" latinLnBrk="0" hangingPunct="1">
        <a:spcBef>
          <a:spcPct val="20000"/>
        </a:spcBef>
        <a:buFont typeface="Arial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6pPr>
      <a:lvl7pPr marL="7021769" indent="-540136" algn="l" defTabSz="1080272" rtl="0" eaLnBrk="1" latinLnBrk="0" hangingPunct="1">
        <a:spcBef>
          <a:spcPct val="20000"/>
        </a:spcBef>
        <a:buFont typeface="Arial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7pPr>
      <a:lvl8pPr marL="8102041" indent="-540136" algn="l" defTabSz="1080272" rtl="0" eaLnBrk="1" latinLnBrk="0" hangingPunct="1">
        <a:spcBef>
          <a:spcPct val="20000"/>
        </a:spcBef>
        <a:buFont typeface="Arial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8pPr>
      <a:lvl9pPr marL="9182313" indent="-540136" algn="l" defTabSz="1080272" rtl="0" eaLnBrk="1" latinLnBrk="0" hangingPunct="1">
        <a:spcBef>
          <a:spcPct val="20000"/>
        </a:spcBef>
        <a:buFont typeface="Arial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80272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0272" algn="l" defTabSz="1080272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60544" algn="l" defTabSz="1080272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40816" algn="l" defTabSz="1080272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21089" algn="l" defTabSz="1080272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01361" algn="l" defTabSz="1080272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481633" algn="l" defTabSz="1080272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561905" algn="l" defTabSz="1080272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642177" algn="l" defTabSz="1080272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4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1.jpeg"/><Relationship Id="rId5" Type="http://schemas.openxmlformats.org/officeDocument/2006/relationships/oleObject" Target="../embeddings/oleObject43.bin"/><Relationship Id="rId4" Type="http://schemas.openxmlformats.org/officeDocument/2006/relationships/image" Target="../media/image3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7.bin"/><Relationship Id="rId5" Type="http://schemas.openxmlformats.org/officeDocument/2006/relationships/oleObject" Target="../embeddings/oleObject46.bin"/><Relationship Id="rId4" Type="http://schemas.openxmlformats.org/officeDocument/2006/relationships/oleObject" Target="../embeddings/oleObject45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1.bin"/><Relationship Id="rId5" Type="http://schemas.openxmlformats.org/officeDocument/2006/relationships/oleObject" Target="../embeddings/oleObject50.bin"/><Relationship Id="rId4" Type="http://schemas.openxmlformats.org/officeDocument/2006/relationships/oleObject" Target="../embeddings/oleObject49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53.bin"/><Relationship Id="rId4" Type="http://schemas.openxmlformats.org/officeDocument/2006/relationships/oleObject" Target="../embeddings/oleObject52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8.bin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57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56.bin"/><Relationship Id="rId5" Type="http://schemas.openxmlformats.org/officeDocument/2006/relationships/oleObject" Target="../embeddings/oleObject55.bin"/><Relationship Id="rId4" Type="http://schemas.openxmlformats.org/officeDocument/2006/relationships/oleObject" Target="../embeddings/oleObject54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2.bin"/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61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60.bin"/><Relationship Id="rId11" Type="http://schemas.openxmlformats.org/officeDocument/2006/relationships/oleObject" Target="../embeddings/oleObject65.bin"/><Relationship Id="rId5" Type="http://schemas.openxmlformats.org/officeDocument/2006/relationships/oleObject" Target="../embeddings/oleObject59.bin"/><Relationship Id="rId10" Type="http://schemas.openxmlformats.org/officeDocument/2006/relationships/oleObject" Target="../embeddings/oleObject64.bin"/><Relationship Id="rId4" Type="http://schemas.openxmlformats.org/officeDocument/2006/relationships/image" Target="../media/image47.png"/><Relationship Id="rId9" Type="http://schemas.openxmlformats.org/officeDocument/2006/relationships/oleObject" Target="../embeddings/oleObject63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6.bin"/><Relationship Id="rId7" Type="http://schemas.openxmlformats.org/officeDocument/2006/relationships/oleObject" Target="../embeddings/oleObject69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50.png"/><Relationship Id="rId5" Type="http://schemas.openxmlformats.org/officeDocument/2006/relationships/oleObject" Target="../embeddings/oleObject68.bin"/><Relationship Id="rId4" Type="http://schemas.openxmlformats.org/officeDocument/2006/relationships/oleObject" Target="../embeddings/oleObject67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4.bin"/><Relationship Id="rId3" Type="http://schemas.openxmlformats.org/officeDocument/2006/relationships/image" Target="../media/image53.png"/><Relationship Id="rId7" Type="http://schemas.openxmlformats.org/officeDocument/2006/relationships/oleObject" Target="../embeddings/oleObject73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72.bin"/><Relationship Id="rId5" Type="http://schemas.openxmlformats.org/officeDocument/2006/relationships/oleObject" Target="../embeddings/oleObject71.bin"/><Relationship Id="rId4" Type="http://schemas.openxmlformats.org/officeDocument/2006/relationships/oleObject" Target="../embeddings/oleObject70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7.vml"/><Relationship Id="rId5" Type="http://schemas.openxmlformats.org/officeDocument/2006/relationships/oleObject" Target="../embeddings/oleObject75.bin"/><Relationship Id="rId4" Type="http://schemas.openxmlformats.org/officeDocument/2006/relationships/image" Target="../media/image5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77.bin"/><Relationship Id="rId5" Type="http://schemas.openxmlformats.org/officeDocument/2006/relationships/oleObject" Target="../embeddings/oleObject76.bin"/><Relationship Id="rId4" Type="http://schemas.openxmlformats.org/officeDocument/2006/relationships/image" Target="../media/image5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9.vml"/><Relationship Id="rId5" Type="http://schemas.openxmlformats.org/officeDocument/2006/relationships/oleObject" Target="../embeddings/oleObject78.bin"/><Relationship Id="rId4" Type="http://schemas.openxmlformats.org/officeDocument/2006/relationships/image" Target="../media/image5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7" Type="http://schemas.openxmlformats.org/officeDocument/2006/relationships/oleObject" Target="../embeddings/oleObject82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81.bin"/><Relationship Id="rId5" Type="http://schemas.openxmlformats.org/officeDocument/2006/relationships/oleObject" Target="../embeddings/oleObject80.bin"/><Relationship Id="rId4" Type="http://schemas.openxmlformats.org/officeDocument/2006/relationships/oleObject" Target="../embeddings/oleObject79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47.png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85.bin"/><Relationship Id="rId5" Type="http://schemas.openxmlformats.org/officeDocument/2006/relationships/oleObject" Target="../embeddings/oleObject84.bin"/><Relationship Id="rId4" Type="http://schemas.openxmlformats.org/officeDocument/2006/relationships/oleObject" Target="../embeddings/oleObject83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88.bin"/><Relationship Id="rId5" Type="http://schemas.openxmlformats.org/officeDocument/2006/relationships/oleObject" Target="../embeddings/oleObject87.bin"/><Relationship Id="rId4" Type="http://schemas.openxmlformats.org/officeDocument/2006/relationships/oleObject" Target="../embeddings/oleObject86.bin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9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62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0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1.bin"/><Relationship Id="rId9" Type="http://schemas.openxmlformats.org/officeDocument/2006/relationships/oleObject" Target="../embeddings/oleObject1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10" Type="http://schemas.openxmlformats.org/officeDocument/2006/relationships/oleObject" Target="../embeddings/oleObject29.bin"/><Relationship Id="rId4" Type="http://schemas.openxmlformats.org/officeDocument/2006/relationships/oleObject" Target="../embeddings/oleObject23.bin"/><Relationship Id="rId9" Type="http://schemas.openxmlformats.org/officeDocument/2006/relationships/oleObject" Target="../embeddings/oleObject28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2.bin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1.bin"/><Relationship Id="rId10" Type="http://schemas.openxmlformats.org/officeDocument/2006/relationships/oleObject" Target="../embeddings/oleObject36.bin"/><Relationship Id="rId4" Type="http://schemas.openxmlformats.org/officeDocument/2006/relationships/oleObject" Target="../embeddings/oleObject30.bin"/><Relationship Id="rId9" Type="http://schemas.openxmlformats.org/officeDocument/2006/relationships/oleObject" Target="../embeddings/oleObject35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0.bin"/><Relationship Id="rId5" Type="http://schemas.openxmlformats.org/officeDocument/2006/relationships/oleObject" Target="../embeddings/oleObject39.bin"/><Relationship Id="rId4" Type="http://schemas.openxmlformats.org/officeDocument/2006/relationships/oleObject" Target="../embeddings/oleObject3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340" y="3382981"/>
            <a:ext cx="9250439" cy="2921566"/>
          </a:xfrm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>
                <a:latin typeface="Impact" charset="0"/>
                <a:cs typeface="Impact" charset="0"/>
              </a:rPr>
              <a:t>Neuronal Dynamics:</a:t>
            </a:r>
            <a:br>
              <a:rPr lang="en-US" dirty="0" smtClean="0">
                <a:latin typeface="Impact" charset="0"/>
                <a:cs typeface="Impact" charset="0"/>
              </a:rPr>
            </a:br>
            <a:r>
              <a:rPr lang="en-US" sz="5400" dirty="0" smtClean="0">
                <a:latin typeface="Impact" charset="0"/>
                <a:cs typeface="Impact" charset="0"/>
              </a:rPr>
              <a:t>Computational Neuroscience</a:t>
            </a:r>
            <a:br>
              <a:rPr lang="en-US" sz="5400" dirty="0" smtClean="0">
                <a:latin typeface="Impact" charset="0"/>
                <a:cs typeface="Impact" charset="0"/>
              </a:rPr>
            </a:br>
            <a:r>
              <a:rPr lang="en-US" sz="5400" dirty="0" smtClean="0">
                <a:latin typeface="Impact" charset="0"/>
                <a:cs typeface="Impact" charset="0"/>
              </a:rPr>
              <a:t>of Single Neurons</a:t>
            </a:r>
            <a:endParaRPr dirty="0">
              <a:latin typeface="Impact" charset="0"/>
              <a:cs typeface="Impact" charset="0"/>
            </a:endParaRPr>
          </a:p>
        </p:txBody>
      </p:sp>
      <p:sp>
        <p:nvSpPr>
          <p:cNvPr id="9219" name="Text Placeholder 2"/>
          <p:cNvSpPr>
            <a:spLocks noGrp="1"/>
          </p:cNvSpPr>
          <p:nvPr>
            <p:ph type="body" sz="quarter" idx="12"/>
          </p:nvPr>
        </p:nvSpPr>
        <p:spPr bwMode="auto">
          <a:xfrm>
            <a:off x="1024529" y="6761752"/>
            <a:ext cx="10160829" cy="2136186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5400" dirty="0" smtClean="0">
                <a:latin typeface="Arial Narrow" pitchFamily="34" charset="0"/>
                <a:ea typeface="ＭＳ Ｐゴシック" pitchFamily="34" charset="-128"/>
              </a:rPr>
              <a:t>Week </a:t>
            </a:r>
            <a:r>
              <a:rPr lang="en-US" sz="5400" dirty="0">
                <a:latin typeface="Arial Narrow" pitchFamily="34" charset="0"/>
                <a:ea typeface="ＭＳ Ｐゴシック" pitchFamily="34" charset="-128"/>
              </a:rPr>
              <a:t>1</a:t>
            </a:r>
            <a:r>
              <a:rPr lang="en-US" sz="5400" dirty="0" smtClean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sz="5400" dirty="0" smtClean="0">
                <a:latin typeface="Arial Narrow" pitchFamily="34" charset="0"/>
                <a:ea typeface="ＭＳ Ｐゴシック" pitchFamily="34" charset="-128"/>
              </a:rPr>
              <a:t>and Week 4</a:t>
            </a:r>
            <a:r>
              <a:rPr lang="en-US" dirty="0" smtClean="0">
                <a:latin typeface="Arial Narrow" pitchFamily="34" charset="0"/>
                <a:ea typeface="ＭＳ Ｐゴシック" pitchFamily="34" charset="-128"/>
              </a:rPr>
              <a:t>:</a:t>
            </a:r>
            <a:endParaRPr lang="en-US" dirty="0" smtClean="0">
              <a:latin typeface="Arial Narrow" pitchFamily="34" charset="0"/>
              <a:ea typeface="ＭＳ Ｐゴシック" pitchFamily="34" charset="-128"/>
            </a:endParaRPr>
          </a:p>
          <a:p>
            <a:r>
              <a:rPr lang="en-US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dirty="0" smtClean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sz="5400" dirty="0" smtClean="0">
                <a:latin typeface="Arial Narrow" pitchFamily="34" charset="0"/>
                <a:ea typeface="ＭＳ Ｐゴシック" pitchFamily="34" charset="-128"/>
              </a:rPr>
              <a:t>Nonlinear Integrate-and-fire</a:t>
            </a:r>
            <a:r>
              <a:rPr lang="en-US" sz="5400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sz="5400" dirty="0" smtClean="0">
                <a:latin typeface="Arial Narrow" pitchFamily="34" charset="0"/>
                <a:ea typeface="ＭＳ Ｐゴシック" pitchFamily="34" charset="-128"/>
              </a:rPr>
              <a:t>Model</a:t>
            </a:r>
            <a:endParaRPr lang="en-US" dirty="0">
              <a:latin typeface="Arial Narrow" pitchFamily="34" charset="0"/>
              <a:ea typeface="ＭＳ Ｐゴシック" pitchFamily="34" charset="-128"/>
            </a:endParaRPr>
          </a:p>
        </p:txBody>
      </p:sp>
      <p:sp>
        <p:nvSpPr>
          <p:cNvPr id="9220" name="Text Placeholder 3"/>
          <p:cNvSpPr>
            <a:spLocks noGrp="1"/>
          </p:cNvSpPr>
          <p:nvPr>
            <p:ph type="body" sz="quarter" idx="13"/>
          </p:nvPr>
        </p:nvSpPr>
        <p:spPr bwMode="auto">
          <a:xfrm>
            <a:off x="1120782" y="8897938"/>
            <a:ext cx="7638207" cy="190642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err="1" smtClean="0">
                <a:latin typeface="Arial Narrow" pitchFamily="34" charset="0"/>
                <a:ea typeface="ＭＳ Ｐゴシック" pitchFamily="34" charset="-128"/>
              </a:rPr>
              <a:t>Wulfram</a:t>
            </a:r>
            <a:r>
              <a:rPr lang="en-US" dirty="0" smtClean="0">
                <a:latin typeface="Arial Narrow" pitchFamily="34" charset="0"/>
                <a:ea typeface="ＭＳ Ｐゴシック" pitchFamily="34" charset="-128"/>
              </a:rPr>
              <a:t> Gerstner</a:t>
            </a:r>
          </a:p>
          <a:p>
            <a:r>
              <a:rPr lang="en-US" sz="4000" dirty="0" smtClean="0">
                <a:latin typeface="Arial Narrow" pitchFamily="34" charset="0"/>
                <a:ea typeface="ＭＳ Ｐゴシック" pitchFamily="34" charset="-128"/>
              </a:rPr>
              <a:t>EPFL, Lausanne, Switzerland</a:t>
            </a:r>
            <a:endParaRPr lang="en-US" sz="4000" dirty="0">
              <a:latin typeface="Arial Narrow" pitchFamily="34" charset="0"/>
              <a:ea typeface="ＭＳ Ｐゴシック" pitchFamily="34" charset="-128"/>
            </a:endParaRPr>
          </a:p>
        </p:txBody>
      </p:sp>
      <p:sp>
        <p:nvSpPr>
          <p:cNvPr id="7" name="Espace réservé du contenu 1"/>
          <p:cNvSpPr txBox="1">
            <a:spLocks/>
          </p:cNvSpPr>
          <p:nvPr/>
        </p:nvSpPr>
        <p:spPr bwMode="auto">
          <a:xfrm>
            <a:off x="10539663" y="1828799"/>
            <a:ext cx="11067799" cy="976964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numCol="1" anchor="ctr" anchorCtr="0" compatLnSpc="1">
            <a:prstTxWarp prst="textNoShape">
              <a:avLst/>
            </a:prstTxWarp>
          </a:bodyPr>
          <a:lstStyle/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kumimoji="0" lang="fr-CH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</a:t>
            </a:r>
            <a:r>
              <a:rPr lang="fr-CH" sz="6000" b="1" noProof="0" dirty="0" err="1" smtClean="0">
                <a:latin typeface="Arial Narrow" pitchFamily="34" charset="0"/>
                <a:cs typeface="ＭＳ Ｐゴシック" charset="0"/>
              </a:rPr>
              <a:t>Nonlinear</a:t>
            </a:r>
            <a:r>
              <a:rPr lang="fr-CH" sz="6000" b="1" noProof="0" dirty="0" smtClean="0">
                <a:latin typeface="Arial Narrow" pitchFamily="34" charset="0"/>
                <a:cs typeface="ＭＳ Ｐゴシック" charset="0"/>
              </a:rPr>
              <a:t> </a:t>
            </a:r>
            <a:r>
              <a:rPr lang="fr-CH" sz="6000" b="1" noProof="0" dirty="0" err="1" smtClean="0">
                <a:latin typeface="Arial Narrow" pitchFamily="34" charset="0"/>
                <a:cs typeface="ＭＳ Ｐゴシック" charset="0"/>
              </a:rPr>
              <a:t>Integrate</a:t>
            </a:r>
            <a:r>
              <a:rPr lang="fr-CH" sz="6000" b="1" noProof="0" dirty="0" smtClean="0">
                <a:latin typeface="Arial Narrow" pitchFamily="34" charset="0"/>
                <a:cs typeface="ＭＳ Ｐゴシック" charset="0"/>
              </a:rPr>
              <a:t>-and-</a:t>
            </a:r>
            <a:r>
              <a:rPr lang="fr-CH" sz="6000" b="1" noProof="0" dirty="0" err="1" smtClean="0">
                <a:latin typeface="Arial Narrow" pitchFamily="34" charset="0"/>
                <a:cs typeface="ＭＳ Ｐゴシック" charset="0"/>
              </a:rPr>
              <a:t>fire</a:t>
            </a:r>
            <a:r>
              <a:rPr lang="fr-CH" sz="6000" b="1" noProof="0" dirty="0" smtClean="0">
                <a:latin typeface="Arial Narrow" pitchFamily="34" charset="0"/>
                <a:cs typeface="ＭＳ Ｐゴシック" charset="0"/>
              </a:rPr>
              <a:t> (NLIF)</a:t>
            </a:r>
            <a:endParaRPr lang="fr-CH" sz="5400" b="1" noProof="0" dirty="0" smtClean="0">
              <a:latin typeface="Arial Narrow" pitchFamily="34" charset="0"/>
              <a:cs typeface="ＭＳ Ｐゴシック" charset="0"/>
            </a:endParaRP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kumimoji="0" lang="fr-CH" sz="54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</a:t>
            </a:r>
            <a:r>
              <a:rPr kumimoji="0" lang="fr-CH" sz="54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- </a:t>
            </a:r>
            <a:r>
              <a:rPr kumimoji="0" lang="fr-CH" sz="5400" b="1" i="0" u="none" strike="noStrike" kern="120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Definition</a:t>
            </a:r>
            <a:endParaRPr kumimoji="0" lang="fr-CH" sz="5400" b="1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ＭＳ Ｐゴシック" charset="0"/>
            </a:endParaRP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lang="fr-CH" sz="5400" b="1" dirty="0" smtClean="0">
                <a:latin typeface="Arial Narrow" pitchFamily="34" charset="0"/>
                <a:cs typeface="ＭＳ Ｐゴシック" charset="0"/>
              </a:rPr>
              <a:t> </a:t>
            </a:r>
            <a:r>
              <a:rPr lang="fr-CH" sz="5400" b="1" dirty="0" smtClean="0">
                <a:latin typeface="Arial Narrow" pitchFamily="34" charset="0"/>
                <a:cs typeface="ＭＳ Ｐゴシック" charset="0"/>
              </a:rPr>
              <a:t>        </a:t>
            </a:r>
            <a:r>
              <a:rPr lang="fr-CH" sz="4800" dirty="0" smtClean="0">
                <a:latin typeface="Arial Narrow" pitchFamily="34" charset="0"/>
                <a:cs typeface="ＭＳ Ｐゴシック" charset="0"/>
              </a:rPr>
              <a:t>- </a:t>
            </a:r>
            <a:r>
              <a:rPr lang="fr-CH" sz="4800" dirty="0" err="1" smtClean="0">
                <a:latin typeface="Arial Narrow" pitchFamily="34" charset="0"/>
                <a:cs typeface="ＭＳ Ｐゴシック" charset="0"/>
              </a:rPr>
              <a:t>quadratic</a:t>
            </a:r>
            <a:r>
              <a:rPr lang="fr-CH" sz="4800" dirty="0" smtClean="0">
                <a:latin typeface="Arial Narrow" pitchFamily="34" charset="0"/>
                <a:cs typeface="ＭＳ Ｐゴシック" charset="0"/>
              </a:rPr>
              <a:t> and </a:t>
            </a:r>
            <a:r>
              <a:rPr lang="fr-CH" sz="4800" dirty="0" err="1" smtClean="0">
                <a:latin typeface="Arial Narrow" pitchFamily="34" charset="0"/>
                <a:cs typeface="ＭＳ Ｐゴシック" charset="0"/>
              </a:rPr>
              <a:t>expon</a:t>
            </a:r>
            <a:r>
              <a:rPr lang="fr-CH" sz="4800" dirty="0" smtClean="0">
                <a:latin typeface="Arial Narrow" pitchFamily="34" charset="0"/>
                <a:cs typeface="ＭＳ Ｐゴシック" charset="0"/>
              </a:rPr>
              <a:t>. IF</a:t>
            </a:r>
            <a:endParaRPr kumimoji="0" lang="fr-CH" sz="540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ＭＳ Ｐゴシック" charset="0"/>
            </a:endParaRP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lang="fr-CH" sz="5400" b="1" noProof="0" dirty="0" smtClean="0">
                <a:latin typeface="Arial Narrow" pitchFamily="34" charset="0"/>
                <a:cs typeface="ＭＳ Ｐゴシック" charset="0"/>
              </a:rPr>
              <a:t> </a:t>
            </a:r>
            <a:r>
              <a:rPr lang="fr-CH" sz="5400" b="1" noProof="0" dirty="0" smtClean="0">
                <a:latin typeface="Arial Narrow" pitchFamily="34" charset="0"/>
                <a:cs typeface="ＭＳ Ｐゴシック" charset="0"/>
              </a:rPr>
              <a:t> - </a:t>
            </a:r>
            <a:r>
              <a:rPr lang="fr-CH" sz="5400" b="1" noProof="0" dirty="0" err="1" smtClean="0">
                <a:latin typeface="Arial Narrow" pitchFamily="34" charset="0"/>
                <a:cs typeface="ＭＳ Ｐゴシック" charset="0"/>
              </a:rPr>
              <a:t>Extracting</a:t>
            </a:r>
            <a:r>
              <a:rPr lang="fr-CH" sz="5400" b="1" noProof="0" dirty="0" smtClean="0">
                <a:latin typeface="Arial Narrow" pitchFamily="34" charset="0"/>
                <a:cs typeface="ＭＳ Ｐゴシック" charset="0"/>
              </a:rPr>
              <a:t> NLIF model </a:t>
            </a:r>
            <a:r>
              <a:rPr lang="fr-CH" sz="5400" b="1" noProof="0" dirty="0" err="1" smtClean="0">
                <a:latin typeface="Arial Narrow" pitchFamily="34" charset="0"/>
                <a:cs typeface="ＭＳ Ｐゴシック" charset="0"/>
              </a:rPr>
              <a:t>from</a:t>
            </a:r>
            <a:r>
              <a:rPr lang="fr-CH" sz="5400" b="1" noProof="0" dirty="0" smtClean="0">
                <a:latin typeface="Arial Narrow" pitchFamily="34" charset="0"/>
                <a:cs typeface="ＭＳ Ｐゴシック" charset="0"/>
              </a:rPr>
              <a:t> data</a:t>
            </a: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lang="fr-CH" sz="5400" b="1" dirty="0" smtClean="0">
                <a:latin typeface="Arial Narrow" pitchFamily="34" charset="0"/>
                <a:cs typeface="ＭＳ Ｐゴシック" charset="0"/>
              </a:rPr>
              <a:t> </a:t>
            </a:r>
            <a:r>
              <a:rPr lang="fr-CH" sz="5400" b="1" dirty="0" smtClean="0">
                <a:latin typeface="Arial Narrow" pitchFamily="34" charset="0"/>
                <a:cs typeface="ＭＳ Ｐゴシック" charset="0"/>
              </a:rPr>
              <a:t>       </a:t>
            </a:r>
            <a:r>
              <a:rPr lang="fr-CH" sz="4400" dirty="0" smtClean="0">
                <a:latin typeface="Arial Narrow" pitchFamily="34" charset="0"/>
                <a:cs typeface="ＭＳ Ｐゴシック" charset="0"/>
              </a:rPr>
              <a:t>-   </a:t>
            </a:r>
            <a:r>
              <a:rPr lang="fr-CH" sz="4400" dirty="0" err="1" smtClean="0">
                <a:latin typeface="Arial Narrow" pitchFamily="34" charset="0"/>
                <a:cs typeface="ＭＳ Ｐゴシック" charset="0"/>
              </a:rPr>
              <a:t>exponential</a:t>
            </a:r>
            <a:r>
              <a:rPr lang="fr-CH" sz="4400" dirty="0" smtClean="0">
                <a:latin typeface="Arial Narrow" pitchFamily="34" charset="0"/>
                <a:cs typeface="ＭＳ Ｐゴシック" charset="0"/>
              </a:rPr>
              <a:t> </a:t>
            </a:r>
            <a:r>
              <a:rPr lang="fr-CH" sz="4400" dirty="0" err="1" smtClean="0">
                <a:latin typeface="Arial Narrow" pitchFamily="34" charset="0"/>
                <a:cs typeface="ＭＳ Ｐゴシック" charset="0"/>
              </a:rPr>
              <a:t>Integrate</a:t>
            </a:r>
            <a:r>
              <a:rPr lang="fr-CH" sz="4400" dirty="0" smtClean="0">
                <a:latin typeface="Arial Narrow" pitchFamily="34" charset="0"/>
                <a:cs typeface="ＭＳ Ｐゴシック" charset="0"/>
              </a:rPr>
              <a:t>-and-</a:t>
            </a:r>
            <a:r>
              <a:rPr lang="fr-CH" sz="4400" dirty="0" err="1" smtClean="0">
                <a:latin typeface="Arial Narrow" pitchFamily="34" charset="0"/>
                <a:cs typeface="ＭＳ Ｐゴシック" charset="0"/>
              </a:rPr>
              <a:t>fire</a:t>
            </a:r>
            <a:endParaRPr lang="fr-CH" sz="5400" noProof="0" dirty="0" smtClean="0">
              <a:latin typeface="Arial Narrow" pitchFamily="34" charset="0"/>
              <a:cs typeface="ＭＳ Ｐゴシック" charset="0"/>
            </a:endParaRP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kumimoji="0" lang="fr-CH" sz="54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</a:t>
            </a:r>
            <a:r>
              <a:rPr kumimoji="0" lang="fr-CH" sz="54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-</a:t>
            </a:r>
            <a:r>
              <a:rPr kumimoji="0" lang="fr-CH" sz="5400" b="1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</a:t>
            </a:r>
            <a:r>
              <a:rPr kumimoji="0" lang="fr-CH" sz="5400" b="1" i="0" u="none" strike="noStrike" kern="1200" cap="none" spc="0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Extracting</a:t>
            </a:r>
            <a:r>
              <a:rPr kumimoji="0" lang="fr-CH" sz="5400" b="1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NLIF </a:t>
            </a:r>
            <a:r>
              <a:rPr kumimoji="0" lang="fr-CH" sz="5400" b="1" i="0" u="none" strike="noStrike" kern="1200" cap="none" spc="0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from</a:t>
            </a:r>
            <a:r>
              <a:rPr kumimoji="0" lang="fr-CH" sz="5400" b="1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</a:t>
            </a:r>
            <a:r>
              <a:rPr kumimoji="0" lang="fr-CH" sz="5400" b="1" i="0" u="none" strike="noStrike" kern="1200" cap="none" spc="0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detailed</a:t>
            </a:r>
            <a:r>
              <a:rPr kumimoji="0" lang="fr-CH" sz="5400" b="1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model</a:t>
            </a:r>
            <a:endParaRPr kumimoji="0" lang="fr-CH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ＭＳ Ｐゴシック" charset="0"/>
            </a:endParaRPr>
          </a:p>
          <a:p>
            <a:pPr marL="1079500" lvl="0" indent="-568325" eaLnBrk="0" hangingPunct="0">
              <a:buClr>
                <a:srgbClr val="FF0000"/>
              </a:buClr>
              <a:buSzPct val="150000"/>
              <a:defRPr/>
            </a:pPr>
            <a:r>
              <a:rPr lang="fr-CH" sz="4400" dirty="0" smtClean="0">
                <a:latin typeface="Arial Narrow" pitchFamily="34" charset="0"/>
                <a:cs typeface="ＭＳ Ｐゴシック" charset="0"/>
              </a:rPr>
              <a:t>         - </a:t>
            </a:r>
            <a:r>
              <a:rPr lang="fr-CH" sz="4400" dirty="0" err="1" smtClean="0">
                <a:latin typeface="Arial Narrow" pitchFamily="34" charset="0"/>
                <a:cs typeface="ＭＳ Ｐゴシック" charset="0"/>
              </a:rPr>
              <a:t>from</a:t>
            </a:r>
            <a:r>
              <a:rPr lang="fr-CH" sz="4400" dirty="0" smtClean="0">
                <a:latin typeface="Arial Narrow" pitchFamily="34" charset="0"/>
                <a:cs typeface="ＭＳ Ｐゴシック" charset="0"/>
              </a:rPr>
              <a:t> </a:t>
            </a:r>
            <a:r>
              <a:rPr lang="fr-CH" sz="4400" dirty="0" err="1" smtClean="0">
                <a:latin typeface="Arial Narrow" pitchFamily="34" charset="0"/>
                <a:cs typeface="ＭＳ Ｐゴシック" charset="0"/>
              </a:rPr>
              <a:t>two</a:t>
            </a:r>
            <a:r>
              <a:rPr lang="fr-CH" sz="4400" dirty="0" smtClean="0">
                <a:latin typeface="Arial Narrow" pitchFamily="34" charset="0"/>
                <a:cs typeface="ＭＳ Ｐゴシック" charset="0"/>
              </a:rPr>
              <a:t> to one </a:t>
            </a:r>
            <a:r>
              <a:rPr lang="fr-CH" sz="4400" dirty="0" smtClean="0">
                <a:latin typeface="Arial Narrow" pitchFamily="34" charset="0"/>
                <a:cs typeface="ＭＳ Ｐゴシック" charset="0"/>
              </a:rPr>
              <a:t>dimension</a:t>
            </a:r>
          </a:p>
          <a:p>
            <a:pPr marL="1079500" lvl="0" indent="-568325" eaLnBrk="0" hangingPunct="0">
              <a:buClr>
                <a:srgbClr val="FF0000"/>
              </a:buClr>
              <a:buSzPct val="150000"/>
              <a:defRPr/>
            </a:pPr>
            <a:r>
              <a:rPr kumimoji="0" lang="fr-CH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</a:t>
            </a:r>
            <a:r>
              <a:rPr kumimoji="0" lang="fr-CH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- </a:t>
            </a:r>
            <a:r>
              <a:rPr kumimoji="0" lang="fr-CH" sz="4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 </a:t>
            </a:r>
            <a:r>
              <a:rPr kumimoji="0" lang="fr-CH" sz="6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Quality</a:t>
            </a:r>
            <a:r>
              <a:rPr kumimoji="0" lang="fr-CH" sz="6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of </a:t>
            </a:r>
            <a:r>
              <a:rPr kumimoji="0" lang="fr-CH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NLIF?</a:t>
            </a:r>
            <a:endParaRPr kumimoji="0" lang="fr-CH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ＭＳ Ｐゴシック" charset="0"/>
            </a:endParaRPr>
          </a:p>
        </p:txBody>
      </p:sp>
      <p:sp>
        <p:nvSpPr>
          <p:cNvPr id="8" name="Text Placeholder 2"/>
          <p:cNvSpPr txBox="1">
            <a:spLocks/>
          </p:cNvSpPr>
          <p:nvPr/>
        </p:nvSpPr>
        <p:spPr bwMode="auto">
          <a:xfrm>
            <a:off x="1925053" y="368884"/>
            <a:ext cx="19346777" cy="9064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85800" marR="0" lvl="0" indent="-685800" algn="l" defTabSz="1079500" rtl="0" eaLnBrk="0" fontAlgn="base" latinLnBrk="0" hangingPunct="0">
              <a:lnSpc>
                <a:spcPct val="100000"/>
              </a:lnSpc>
              <a:spcBef>
                <a:spcPts val="1413"/>
              </a:spcBef>
              <a:spcAft>
                <a:spcPct val="0"/>
              </a:spcAft>
              <a:buClr>
                <a:srgbClr val="FF0000"/>
              </a:buClr>
              <a:buSzPct val="150000"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30000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Arial Narrow" charset="0"/>
              </a:rPr>
              <a:t> </a:t>
            </a:r>
            <a:r>
              <a:rPr lang="en-US" sz="5400" b="1" dirty="0" smtClean="0">
                <a:solidFill>
                  <a:srgbClr val="C30000"/>
                </a:solidFill>
                <a:latin typeface="Arial Narrow" pitchFamily="34" charset="0"/>
                <a:cs typeface="Arial Narrow" charset="0"/>
              </a:rPr>
              <a:t> </a:t>
            </a:r>
            <a:r>
              <a:rPr lang="en-US" sz="5400" b="1" dirty="0" smtClean="0">
                <a:solidFill>
                  <a:srgbClr val="C30000"/>
                </a:solidFill>
                <a:latin typeface="Arial Narrow" pitchFamily="34" charset="0"/>
                <a:cs typeface="Arial Narrow" charset="0"/>
              </a:rPr>
              <a:t>Nonlinear Integrate-and-Fire Model</a:t>
            </a: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30000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Arial Narrow" charset="0"/>
              </a:rPr>
              <a:t> 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11185358" y="3382981"/>
            <a:ext cx="10422104" cy="2512493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4787" name="Object 4"/>
          <p:cNvGraphicFramePr>
            <a:graphicFrameLocks noChangeAspect="1"/>
          </p:cNvGraphicFramePr>
          <p:nvPr/>
        </p:nvGraphicFramePr>
        <p:xfrm>
          <a:off x="1955599" y="1610243"/>
          <a:ext cx="5333813" cy="1665317"/>
        </p:xfrm>
        <a:graphic>
          <a:graphicData uri="http://schemas.openxmlformats.org/presentationml/2006/ole">
            <p:oleObj spid="_x0000_s307202" name="Equation" r:id="rId3" imgW="1257120" imgH="393480" progId="Equation.DSMT4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8908" y="5310572"/>
            <a:ext cx="11205051" cy="124123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lIns="192911" tIns="96455" rIns="192911" bIns="96455" rtlCol="0">
            <a:spAutoFit/>
          </a:bodyPr>
          <a:lstStyle/>
          <a:p>
            <a:r>
              <a:rPr lang="en-US" sz="6800" dirty="0" smtClean="0"/>
              <a:t>What is a good choice of </a:t>
            </a:r>
            <a:r>
              <a:rPr lang="en-US" sz="6800" b="1" i="1" dirty="0" smtClean="0"/>
              <a:t>f</a:t>
            </a:r>
            <a:r>
              <a:rPr lang="en-US" sz="6800" b="1" dirty="0" smtClean="0"/>
              <a:t> </a:t>
            </a:r>
            <a:r>
              <a:rPr lang="en-US" sz="6800" dirty="0" smtClean="0"/>
              <a:t>?</a:t>
            </a:r>
            <a:endParaRPr lang="en-US" sz="6800" dirty="0"/>
          </a:p>
        </p:txBody>
      </p:sp>
      <p:cxnSp>
        <p:nvCxnSpPr>
          <p:cNvPr id="7" name="Straight Arrow Connector 6"/>
          <p:cNvCxnSpPr>
            <a:stCxn id="5" idx="0"/>
          </p:cNvCxnSpPr>
          <p:nvPr/>
        </p:nvCxnSpPr>
        <p:spPr bwMode="auto">
          <a:xfrm flipH="1" flipV="1">
            <a:off x="4987010" y="2886220"/>
            <a:ext cx="924424" cy="24243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3218571" y="9145515"/>
            <a:ext cx="13553450" cy="1102735"/>
          </a:xfrm>
          <a:prstGeom prst="rect">
            <a:avLst/>
          </a:prstGeom>
          <a:noFill/>
        </p:spPr>
        <p:txBody>
          <a:bodyPr wrap="none" lIns="192911" tIns="96455" rIns="192911" bIns="96455" rtlCol="0">
            <a:spAutoFit/>
          </a:bodyPr>
          <a:lstStyle/>
          <a:p>
            <a:r>
              <a:rPr lang="en-US" sz="5900" dirty="0" smtClean="0"/>
              <a:t>(</a:t>
            </a:r>
            <a:r>
              <a:rPr lang="en-US" sz="5900" dirty="0" smtClean="0"/>
              <a:t>ii) </a:t>
            </a:r>
            <a:r>
              <a:rPr lang="en-US" sz="5900" dirty="0" smtClean="0"/>
              <a:t>Extract </a:t>
            </a:r>
            <a:r>
              <a:rPr lang="en-US" sz="5900" i="1" dirty="0" smtClean="0"/>
              <a:t>f</a:t>
            </a:r>
            <a:r>
              <a:rPr lang="en-US" sz="5900" dirty="0" smtClean="0"/>
              <a:t> from more complex models</a:t>
            </a:r>
            <a:endParaRPr lang="en-US" sz="5900" dirty="0"/>
          </a:p>
        </p:txBody>
      </p:sp>
      <p:sp>
        <p:nvSpPr>
          <p:cNvPr id="9" name="TextBox 8"/>
          <p:cNvSpPr txBox="1"/>
          <p:nvPr/>
        </p:nvSpPr>
        <p:spPr>
          <a:xfrm>
            <a:off x="3089259" y="7440631"/>
            <a:ext cx="7832333" cy="1102735"/>
          </a:xfrm>
          <a:prstGeom prst="rect">
            <a:avLst/>
          </a:prstGeom>
          <a:noFill/>
        </p:spPr>
        <p:txBody>
          <a:bodyPr wrap="none" lIns="192911" tIns="96455" rIns="192911" bIns="96455" rtlCol="0">
            <a:spAutoFit/>
          </a:bodyPr>
          <a:lstStyle/>
          <a:p>
            <a:r>
              <a:rPr lang="en-US" sz="5900" dirty="0" smtClean="0"/>
              <a:t>(</a:t>
            </a:r>
            <a:r>
              <a:rPr lang="en-US" sz="5900" dirty="0" err="1" smtClean="0"/>
              <a:t>i</a:t>
            </a:r>
            <a:r>
              <a:rPr lang="en-US" sz="5900" dirty="0" smtClean="0"/>
              <a:t>) Extract </a:t>
            </a:r>
            <a:r>
              <a:rPr lang="en-US" sz="5900" i="1" dirty="0" smtClean="0"/>
              <a:t>f</a:t>
            </a:r>
            <a:r>
              <a:rPr lang="en-US" sz="5900" dirty="0" smtClean="0"/>
              <a:t>  from data</a:t>
            </a:r>
            <a:endParaRPr lang="en-US" sz="5900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8650664" y="3779401"/>
          <a:ext cx="8121357" cy="967684"/>
        </p:xfrm>
        <a:graphic>
          <a:graphicData uri="http://schemas.openxmlformats.org/presentationml/2006/ole">
            <p:oleObj spid="_x0000_s307203" name="Equation" r:id="rId4" imgW="1968480" imgH="228600" progId="Equation.DSMT4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289412" y="3779402"/>
            <a:ext cx="1284065" cy="1071957"/>
          </a:xfrm>
          <a:prstGeom prst="rect">
            <a:avLst/>
          </a:prstGeom>
          <a:noFill/>
        </p:spPr>
        <p:txBody>
          <a:bodyPr wrap="none" lIns="192911" tIns="96455" rIns="192911" bIns="96455" rtlCol="0">
            <a:spAutoFit/>
          </a:bodyPr>
          <a:lstStyle/>
          <a:p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24192" y="2120635"/>
            <a:ext cx="1284065" cy="1071957"/>
          </a:xfrm>
          <a:prstGeom prst="rect">
            <a:avLst/>
          </a:prstGeom>
          <a:noFill/>
        </p:spPr>
        <p:txBody>
          <a:bodyPr wrap="none" lIns="192911" tIns="96455" rIns="192911" bIns="96455" rtlCol="0">
            <a:spAutoFit/>
          </a:bodyPr>
          <a:lstStyle/>
          <a:p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13" name="Title 3"/>
          <p:cNvSpPr txBox="1">
            <a:spLocks/>
          </p:cNvSpPr>
          <p:nvPr/>
        </p:nvSpPr>
        <p:spPr>
          <a:xfrm>
            <a:off x="697827" y="-38773"/>
            <a:ext cx="20861626" cy="1473200"/>
          </a:xfrm>
          <a:prstGeom prst="rect">
            <a:avLst/>
          </a:prstGeom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838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Impact" charset="0"/>
                <a:ea typeface="ＭＳ Ｐゴシック" charset="0"/>
                <a:cs typeface="Impact" charset="0"/>
              </a:rPr>
              <a:t>Neuronal Dynamics – </a:t>
            </a:r>
            <a:r>
              <a:rPr lang="en-US" sz="6000" dirty="0" smtClean="0">
                <a:solidFill>
                  <a:srgbClr val="FF0000"/>
                </a:solidFill>
                <a:latin typeface="Impact" charset="0"/>
                <a:ea typeface="ＭＳ Ｐゴシック" charset="0"/>
                <a:cs typeface="Impact" charset="0"/>
              </a:rPr>
              <a:t>Review</a:t>
            </a:r>
            <a:r>
              <a:rPr lang="en-US" sz="6600" dirty="0" smtClean="0">
                <a:solidFill>
                  <a:srgbClr val="FF0000"/>
                </a:solidFill>
                <a:latin typeface="Impact" charset="0"/>
                <a:ea typeface="ＭＳ Ｐゴシック" charset="0"/>
                <a:cs typeface="Impact" charset="0"/>
              </a:rPr>
              <a:t>: </a:t>
            </a:r>
            <a:r>
              <a:rPr lang="en-US" sz="6000" dirty="0" smtClean="0">
                <a:solidFill>
                  <a:srgbClr val="FF0000"/>
                </a:solidFill>
                <a:latin typeface="Impact" charset="0"/>
                <a:ea typeface="ＭＳ Ｐゴシック" charset="0"/>
                <a:cs typeface="Impact" charset="0"/>
              </a:rPr>
              <a:t>Nonlinear Integrate-and-fire</a:t>
            </a:r>
            <a:endParaRPr kumimoji="0" lang="en-US" sz="7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Impact" charset="0"/>
              <a:ea typeface="ＭＳ Ｐゴシック" charset="0"/>
              <a:cs typeface="Impact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215313" y="1171412"/>
            <a:ext cx="2245092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227598"/>
            <a:ext cx="21559453" cy="1473200"/>
          </a:xfrm>
          <a:prstGeom prst="rect">
            <a:avLst/>
          </a:prstGeom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ts val="2838"/>
              </a:spcAft>
              <a:defRPr/>
            </a:pPr>
            <a:r>
              <a:rPr lang="en-US" sz="5400" dirty="0" smtClean="0">
                <a:latin typeface="Impact" charset="0"/>
                <a:cs typeface="Impact" charset="0"/>
              </a:rPr>
              <a:t>Neuronal Dynamics – </a:t>
            </a:r>
            <a:r>
              <a:rPr lang="en-US" dirty="0" smtClean="0">
                <a:solidFill>
                  <a:srgbClr val="FF0000"/>
                </a:solidFill>
                <a:latin typeface="Impact" charset="0"/>
                <a:cs typeface="Impact" charset="0"/>
              </a:rPr>
              <a:t>1.5. Inject current – record voltage</a:t>
            </a:r>
            <a:endParaRPr lang="en-US" dirty="0">
              <a:solidFill>
                <a:srgbClr val="FF0000"/>
              </a:solidFill>
              <a:latin typeface="Impact" charset="0"/>
              <a:cs typeface="Impact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-215313" y="1508294"/>
            <a:ext cx="2245092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82697" y="2213811"/>
            <a:ext cx="10362904" cy="551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571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57770" y="2213811"/>
            <a:ext cx="15049693" cy="5445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227598"/>
            <a:ext cx="21559453" cy="1473200"/>
          </a:xfrm>
          <a:prstGeom prst="rect">
            <a:avLst/>
          </a:prstGeom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ts val="2838"/>
              </a:spcAft>
              <a:defRPr/>
            </a:pPr>
            <a:r>
              <a:rPr lang="en-US" sz="5400" dirty="0" smtClean="0">
                <a:latin typeface="Impact" charset="0"/>
                <a:cs typeface="Impact" charset="0"/>
              </a:rPr>
              <a:t>Neuronal Dynamics – </a:t>
            </a:r>
            <a:r>
              <a:rPr lang="en-US" dirty="0" smtClean="0">
                <a:solidFill>
                  <a:srgbClr val="FF0000"/>
                </a:solidFill>
                <a:latin typeface="Impact" charset="0"/>
                <a:cs typeface="Impact" charset="0"/>
              </a:rPr>
              <a:t>Inject current – record voltage</a:t>
            </a:r>
            <a:endParaRPr lang="en-US" dirty="0">
              <a:solidFill>
                <a:srgbClr val="FF0000"/>
              </a:solidFill>
              <a:latin typeface="Impact" charset="0"/>
              <a:cs typeface="Impact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-215313" y="1508294"/>
            <a:ext cx="2245092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4863255" y="1871904"/>
            <a:ext cx="4535488" cy="43338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7168305" y="9965657"/>
            <a:ext cx="9715583" cy="7905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 dirty="0" err="1"/>
              <a:t>Badel</a:t>
            </a:r>
            <a:r>
              <a:rPr lang="en-US" i="1" dirty="0"/>
              <a:t> et al., J. Neurophysiology 2008</a:t>
            </a:r>
            <a:endParaRPr lang="fr-FR" i="1" dirty="0"/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6285655" y="5904154"/>
            <a:ext cx="882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CH" sz="1800" b="1"/>
              <a:t>voltage</a:t>
            </a:r>
            <a:endParaRPr lang="fr-FR" sz="1800" b="1"/>
          </a:p>
        </p:txBody>
      </p:sp>
      <p:pic>
        <p:nvPicPr>
          <p:cNvPr id="13" name="Picture 1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56880" y="2016366"/>
            <a:ext cx="9467814" cy="7440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 Box 18"/>
          <p:cNvSpPr txBox="1">
            <a:spLocks noChangeArrowheads="1"/>
          </p:cNvSpPr>
          <p:nvPr/>
        </p:nvSpPr>
        <p:spPr bwMode="auto">
          <a:xfrm>
            <a:off x="14189782" y="8133347"/>
            <a:ext cx="1073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u [mV]</a:t>
            </a:r>
            <a:endParaRPr lang="fr-FR" dirty="0"/>
          </a:p>
        </p:txBody>
      </p:sp>
      <p:sp>
        <p:nvSpPr>
          <p:cNvPr id="15" name="Rectangle 19"/>
          <p:cNvSpPr>
            <a:spLocks noChangeArrowheads="1"/>
          </p:cNvSpPr>
          <p:nvPr/>
        </p:nvSpPr>
        <p:spPr bwMode="auto">
          <a:xfrm>
            <a:off x="7168305" y="3465094"/>
            <a:ext cx="5040313" cy="368207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" name="Object 20"/>
          <p:cNvGraphicFramePr>
            <a:graphicFrameLocks noChangeAspect="1"/>
          </p:cNvGraphicFramePr>
          <p:nvPr/>
        </p:nvGraphicFramePr>
        <p:xfrm>
          <a:off x="14189782" y="6572493"/>
          <a:ext cx="7026382" cy="845050"/>
        </p:xfrm>
        <a:graphic>
          <a:graphicData uri="http://schemas.openxmlformats.org/presentationml/2006/ole">
            <p:oleObj spid="_x0000_s318466" name="Equation" r:id="rId5" imgW="1904760" imgH="228600" progId="Equation.3">
              <p:embed/>
            </p:oleObj>
          </a:graphicData>
        </a:graphic>
      </p:graphicFrame>
      <p:sp>
        <p:nvSpPr>
          <p:cNvPr id="17" name="Line 22"/>
          <p:cNvSpPr>
            <a:spLocks noChangeShapeType="1"/>
          </p:cNvSpPr>
          <p:nvPr/>
        </p:nvSpPr>
        <p:spPr bwMode="auto">
          <a:xfrm flipH="1" flipV="1">
            <a:off x="13018159" y="4713530"/>
            <a:ext cx="1171623" cy="2433638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7320705" y="3296653"/>
            <a:ext cx="5040313" cy="368207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9" name="Picture 5" descr="Cell_10xCUT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34329" y="2533773"/>
            <a:ext cx="1767649" cy="3071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Freeform 10"/>
          <p:cNvSpPr>
            <a:spLocks/>
          </p:cNvSpPr>
          <p:nvPr/>
        </p:nvSpPr>
        <p:spPr bwMode="auto">
          <a:xfrm>
            <a:off x="659555" y="5580062"/>
            <a:ext cx="2187575" cy="625718"/>
          </a:xfrm>
          <a:custGeom>
            <a:avLst/>
            <a:gdLst>
              <a:gd name="T0" fmla="*/ 0 w 1670"/>
              <a:gd name="T1" fmla="*/ 2147483647 h 407"/>
              <a:gd name="T2" fmla="*/ 2147483647 w 1670"/>
              <a:gd name="T3" fmla="*/ 0 h 407"/>
              <a:gd name="T4" fmla="*/ 2147483647 w 1670"/>
              <a:gd name="T5" fmla="*/ 2147483647 h 407"/>
              <a:gd name="T6" fmla="*/ 2147483647 w 1670"/>
              <a:gd name="T7" fmla="*/ 2147483647 h 407"/>
              <a:gd name="T8" fmla="*/ 2147483647 w 1670"/>
              <a:gd name="T9" fmla="*/ 2147483647 h 407"/>
              <a:gd name="T10" fmla="*/ 2147483647 w 1670"/>
              <a:gd name="T11" fmla="*/ 2147483647 h 407"/>
              <a:gd name="T12" fmla="*/ 2147483647 w 1670"/>
              <a:gd name="T13" fmla="*/ 2147483647 h 407"/>
              <a:gd name="T14" fmla="*/ 2147483647 w 1670"/>
              <a:gd name="T15" fmla="*/ 2147483647 h 407"/>
              <a:gd name="T16" fmla="*/ 2147483647 w 1670"/>
              <a:gd name="T17" fmla="*/ 2147483647 h 407"/>
              <a:gd name="T18" fmla="*/ 2147483647 w 1670"/>
              <a:gd name="T19" fmla="*/ 2147483647 h 407"/>
              <a:gd name="T20" fmla="*/ 2147483647 w 1670"/>
              <a:gd name="T21" fmla="*/ 2147483647 h 407"/>
              <a:gd name="T22" fmla="*/ 2147483647 w 1670"/>
              <a:gd name="T23" fmla="*/ 2147483647 h 407"/>
              <a:gd name="T24" fmla="*/ 2147483647 w 1670"/>
              <a:gd name="T25" fmla="*/ 2147483647 h 407"/>
              <a:gd name="T26" fmla="*/ 2147483647 w 1670"/>
              <a:gd name="T27" fmla="*/ 2147483647 h 407"/>
              <a:gd name="T28" fmla="*/ 2147483647 w 1670"/>
              <a:gd name="T29" fmla="*/ 2147483647 h 407"/>
              <a:gd name="T30" fmla="*/ 2147483647 w 1670"/>
              <a:gd name="T31" fmla="*/ 2147483647 h 407"/>
              <a:gd name="T32" fmla="*/ 2147483647 w 1670"/>
              <a:gd name="T33" fmla="*/ 2147483647 h 407"/>
              <a:gd name="T34" fmla="*/ 2147483647 w 1670"/>
              <a:gd name="T35" fmla="*/ 2147483647 h 407"/>
              <a:gd name="T36" fmla="*/ 2147483647 w 1670"/>
              <a:gd name="T37" fmla="*/ 2147483647 h 407"/>
              <a:gd name="T38" fmla="*/ 2147483647 w 1670"/>
              <a:gd name="T39" fmla="*/ 2147483647 h 407"/>
              <a:gd name="T40" fmla="*/ 2147483647 w 1670"/>
              <a:gd name="T41" fmla="*/ 2147483647 h 407"/>
              <a:gd name="T42" fmla="*/ 2147483647 w 1670"/>
              <a:gd name="T43" fmla="*/ 2147483647 h 407"/>
              <a:gd name="T44" fmla="*/ 2147483647 w 1670"/>
              <a:gd name="T45" fmla="*/ 2147483647 h 407"/>
              <a:gd name="T46" fmla="*/ 2147483647 w 1670"/>
              <a:gd name="T47" fmla="*/ 2147483647 h 407"/>
              <a:gd name="T48" fmla="*/ 2147483647 w 1670"/>
              <a:gd name="T49" fmla="*/ 2147483647 h 407"/>
              <a:gd name="T50" fmla="*/ 2147483647 w 1670"/>
              <a:gd name="T51" fmla="*/ 2147483647 h 407"/>
              <a:gd name="T52" fmla="*/ 2147483647 w 1670"/>
              <a:gd name="T53" fmla="*/ 2147483647 h 407"/>
              <a:gd name="T54" fmla="*/ 2147483647 w 1670"/>
              <a:gd name="T55" fmla="*/ 2147483647 h 407"/>
              <a:gd name="T56" fmla="*/ 2147483647 w 1670"/>
              <a:gd name="T57" fmla="*/ 2147483647 h 407"/>
              <a:gd name="T58" fmla="*/ 2147483647 w 1670"/>
              <a:gd name="T59" fmla="*/ 2147483647 h 407"/>
              <a:gd name="T60" fmla="*/ 2147483647 w 1670"/>
              <a:gd name="T61" fmla="*/ 2147483647 h 407"/>
              <a:gd name="T62" fmla="*/ 2147483647 w 1670"/>
              <a:gd name="T63" fmla="*/ 2147483647 h 407"/>
              <a:gd name="T64" fmla="*/ 2147483647 w 1670"/>
              <a:gd name="T65" fmla="*/ 2147483647 h 407"/>
              <a:gd name="T66" fmla="*/ 2147483647 w 1670"/>
              <a:gd name="T67" fmla="*/ 2147483647 h 407"/>
              <a:gd name="T68" fmla="*/ 2147483647 w 1670"/>
              <a:gd name="T69" fmla="*/ 2147483647 h 407"/>
              <a:gd name="T70" fmla="*/ 2147483647 w 1670"/>
              <a:gd name="T71" fmla="*/ 2147483647 h 407"/>
              <a:gd name="T72" fmla="*/ 2147483647 w 1670"/>
              <a:gd name="T73" fmla="*/ 2147483647 h 407"/>
              <a:gd name="T74" fmla="*/ 2147483647 w 1670"/>
              <a:gd name="T75" fmla="*/ 2147483647 h 407"/>
              <a:gd name="T76" fmla="*/ 2147483647 w 1670"/>
              <a:gd name="T77" fmla="*/ 2147483647 h 407"/>
              <a:gd name="T78" fmla="*/ 2147483647 w 1670"/>
              <a:gd name="T79" fmla="*/ 2147483647 h 407"/>
              <a:gd name="T80" fmla="*/ 2147483647 w 1670"/>
              <a:gd name="T81" fmla="*/ 2147483647 h 407"/>
              <a:gd name="T82" fmla="*/ 2147483647 w 1670"/>
              <a:gd name="T83" fmla="*/ 2147483647 h 407"/>
              <a:gd name="T84" fmla="*/ 2147483647 w 1670"/>
              <a:gd name="T85" fmla="*/ 2147483647 h 407"/>
              <a:gd name="T86" fmla="*/ 2147483647 w 1670"/>
              <a:gd name="T87" fmla="*/ 2147483647 h 407"/>
              <a:gd name="T88" fmla="*/ 2147483647 w 1670"/>
              <a:gd name="T89" fmla="*/ 2147483647 h 407"/>
              <a:gd name="T90" fmla="*/ 2147483647 w 1670"/>
              <a:gd name="T91" fmla="*/ 2147483647 h 407"/>
              <a:gd name="T92" fmla="*/ 2147483647 w 1670"/>
              <a:gd name="T93" fmla="*/ 2147483647 h 407"/>
              <a:gd name="T94" fmla="*/ 2147483647 w 1670"/>
              <a:gd name="T95" fmla="*/ 2147483647 h 407"/>
              <a:gd name="T96" fmla="*/ 2147483647 w 1670"/>
              <a:gd name="T97" fmla="*/ 2147483647 h 407"/>
              <a:gd name="T98" fmla="*/ 2147483647 w 1670"/>
              <a:gd name="T99" fmla="*/ 2147483647 h 407"/>
              <a:gd name="T100" fmla="*/ 2147483647 w 1670"/>
              <a:gd name="T101" fmla="*/ 2147483647 h 407"/>
              <a:gd name="T102" fmla="*/ 2147483647 w 1670"/>
              <a:gd name="T103" fmla="*/ 2147483647 h 407"/>
              <a:gd name="T104" fmla="*/ 2147483647 w 1670"/>
              <a:gd name="T105" fmla="*/ 2147483647 h 407"/>
              <a:gd name="T106" fmla="*/ 2147483647 w 1670"/>
              <a:gd name="T107" fmla="*/ 2147483647 h 407"/>
              <a:gd name="T108" fmla="*/ 2147483647 w 1670"/>
              <a:gd name="T109" fmla="*/ 2147483647 h 407"/>
              <a:gd name="T110" fmla="*/ 2147483647 w 1670"/>
              <a:gd name="T111" fmla="*/ 2147483647 h 407"/>
              <a:gd name="T112" fmla="*/ 2147483647 w 1670"/>
              <a:gd name="T113" fmla="*/ 2147483647 h 407"/>
              <a:gd name="T114" fmla="*/ 2147483647 w 1670"/>
              <a:gd name="T115" fmla="*/ 2147483647 h 407"/>
              <a:gd name="T116" fmla="*/ 2147483647 w 1670"/>
              <a:gd name="T117" fmla="*/ 2147483647 h 407"/>
              <a:gd name="T118" fmla="*/ 2147483647 w 1670"/>
              <a:gd name="T119" fmla="*/ 2147483647 h 407"/>
              <a:gd name="T120" fmla="*/ 2147483647 w 1670"/>
              <a:gd name="T121" fmla="*/ 2147483647 h 407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1670"/>
              <a:gd name="T184" fmla="*/ 0 h 407"/>
              <a:gd name="T185" fmla="*/ 1670 w 1670"/>
              <a:gd name="T186" fmla="*/ 407 h 407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1670" h="407">
                <a:moveTo>
                  <a:pt x="0" y="290"/>
                </a:moveTo>
                <a:cubicBezTo>
                  <a:pt x="45" y="197"/>
                  <a:pt x="43" y="81"/>
                  <a:pt x="103" y="0"/>
                </a:cubicBezTo>
                <a:cubicBezTo>
                  <a:pt x="116" y="49"/>
                  <a:pt x="132" y="96"/>
                  <a:pt x="145" y="145"/>
                </a:cubicBezTo>
                <a:cubicBezTo>
                  <a:pt x="150" y="138"/>
                  <a:pt x="184" y="80"/>
                  <a:pt x="196" y="83"/>
                </a:cubicBezTo>
                <a:cubicBezTo>
                  <a:pt x="210" y="87"/>
                  <a:pt x="203" y="111"/>
                  <a:pt x="207" y="125"/>
                </a:cubicBezTo>
                <a:cubicBezTo>
                  <a:pt x="214" y="115"/>
                  <a:pt x="215" y="90"/>
                  <a:pt x="227" y="94"/>
                </a:cubicBezTo>
                <a:cubicBezTo>
                  <a:pt x="240" y="98"/>
                  <a:pt x="235" y="121"/>
                  <a:pt x="238" y="135"/>
                </a:cubicBezTo>
                <a:cubicBezTo>
                  <a:pt x="242" y="156"/>
                  <a:pt x="245" y="176"/>
                  <a:pt x="248" y="197"/>
                </a:cubicBezTo>
                <a:cubicBezTo>
                  <a:pt x="334" y="111"/>
                  <a:pt x="239" y="187"/>
                  <a:pt x="289" y="197"/>
                </a:cubicBezTo>
                <a:cubicBezTo>
                  <a:pt x="298" y="199"/>
                  <a:pt x="352" y="162"/>
                  <a:pt x="362" y="156"/>
                </a:cubicBezTo>
                <a:cubicBezTo>
                  <a:pt x="381" y="213"/>
                  <a:pt x="373" y="245"/>
                  <a:pt x="403" y="187"/>
                </a:cubicBezTo>
                <a:cubicBezTo>
                  <a:pt x="408" y="177"/>
                  <a:pt x="410" y="166"/>
                  <a:pt x="414" y="156"/>
                </a:cubicBezTo>
                <a:cubicBezTo>
                  <a:pt x="455" y="219"/>
                  <a:pt x="407" y="167"/>
                  <a:pt x="476" y="176"/>
                </a:cubicBezTo>
                <a:cubicBezTo>
                  <a:pt x="488" y="178"/>
                  <a:pt x="497" y="190"/>
                  <a:pt x="507" y="197"/>
                </a:cubicBezTo>
                <a:cubicBezTo>
                  <a:pt x="510" y="211"/>
                  <a:pt x="504" y="232"/>
                  <a:pt x="517" y="238"/>
                </a:cubicBezTo>
                <a:cubicBezTo>
                  <a:pt x="544" y="252"/>
                  <a:pt x="556" y="195"/>
                  <a:pt x="558" y="187"/>
                </a:cubicBezTo>
                <a:cubicBezTo>
                  <a:pt x="562" y="208"/>
                  <a:pt x="554" y="234"/>
                  <a:pt x="569" y="249"/>
                </a:cubicBezTo>
                <a:cubicBezTo>
                  <a:pt x="578" y="258"/>
                  <a:pt x="590" y="236"/>
                  <a:pt x="600" y="228"/>
                </a:cubicBezTo>
                <a:cubicBezTo>
                  <a:pt x="611" y="219"/>
                  <a:pt x="621" y="207"/>
                  <a:pt x="631" y="197"/>
                </a:cubicBezTo>
                <a:cubicBezTo>
                  <a:pt x="634" y="218"/>
                  <a:pt x="628" y="243"/>
                  <a:pt x="641" y="259"/>
                </a:cubicBezTo>
                <a:cubicBezTo>
                  <a:pt x="648" y="268"/>
                  <a:pt x="664" y="256"/>
                  <a:pt x="672" y="249"/>
                </a:cubicBezTo>
                <a:cubicBezTo>
                  <a:pt x="696" y="228"/>
                  <a:pt x="711" y="199"/>
                  <a:pt x="734" y="176"/>
                </a:cubicBezTo>
                <a:cubicBezTo>
                  <a:pt x="744" y="180"/>
                  <a:pt x="754" y="189"/>
                  <a:pt x="765" y="187"/>
                </a:cubicBezTo>
                <a:cubicBezTo>
                  <a:pt x="819" y="178"/>
                  <a:pt x="776" y="136"/>
                  <a:pt x="817" y="197"/>
                </a:cubicBezTo>
                <a:cubicBezTo>
                  <a:pt x="831" y="190"/>
                  <a:pt x="846" y="185"/>
                  <a:pt x="858" y="176"/>
                </a:cubicBezTo>
                <a:cubicBezTo>
                  <a:pt x="870" y="167"/>
                  <a:pt x="875" y="141"/>
                  <a:pt x="889" y="145"/>
                </a:cubicBezTo>
                <a:cubicBezTo>
                  <a:pt x="903" y="149"/>
                  <a:pt x="896" y="173"/>
                  <a:pt x="900" y="187"/>
                </a:cubicBezTo>
                <a:cubicBezTo>
                  <a:pt x="903" y="197"/>
                  <a:pt x="907" y="208"/>
                  <a:pt x="910" y="218"/>
                </a:cubicBezTo>
                <a:cubicBezTo>
                  <a:pt x="924" y="211"/>
                  <a:pt x="939" y="207"/>
                  <a:pt x="951" y="197"/>
                </a:cubicBezTo>
                <a:cubicBezTo>
                  <a:pt x="993" y="162"/>
                  <a:pt x="947" y="158"/>
                  <a:pt x="1003" y="176"/>
                </a:cubicBezTo>
                <a:cubicBezTo>
                  <a:pt x="1046" y="112"/>
                  <a:pt x="1006" y="154"/>
                  <a:pt x="1034" y="176"/>
                </a:cubicBezTo>
                <a:cubicBezTo>
                  <a:pt x="1045" y="185"/>
                  <a:pt x="1062" y="183"/>
                  <a:pt x="1076" y="187"/>
                </a:cubicBezTo>
                <a:cubicBezTo>
                  <a:pt x="1086" y="177"/>
                  <a:pt x="1093" y="159"/>
                  <a:pt x="1107" y="156"/>
                </a:cubicBezTo>
                <a:cubicBezTo>
                  <a:pt x="1146" y="149"/>
                  <a:pt x="1146" y="216"/>
                  <a:pt x="1148" y="228"/>
                </a:cubicBezTo>
                <a:cubicBezTo>
                  <a:pt x="1204" y="190"/>
                  <a:pt x="1169" y="204"/>
                  <a:pt x="1169" y="238"/>
                </a:cubicBezTo>
                <a:cubicBezTo>
                  <a:pt x="1169" y="249"/>
                  <a:pt x="1176" y="259"/>
                  <a:pt x="1179" y="269"/>
                </a:cubicBezTo>
                <a:cubicBezTo>
                  <a:pt x="1229" y="195"/>
                  <a:pt x="1173" y="261"/>
                  <a:pt x="1210" y="280"/>
                </a:cubicBezTo>
                <a:cubicBezTo>
                  <a:pt x="1221" y="286"/>
                  <a:pt x="1231" y="266"/>
                  <a:pt x="1241" y="259"/>
                </a:cubicBezTo>
                <a:cubicBezTo>
                  <a:pt x="1266" y="131"/>
                  <a:pt x="1235" y="256"/>
                  <a:pt x="1262" y="269"/>
                </a:cubicBezTo>
                <a:cubicBezTo>
                  <a:pt x="1277" y="277"/>
                  <a:pt x="1283" y="242"/>
                  <a:pt x="1293" y="228"/>
                </a:cubicBezTo>
                <a:cubicBezTo>
                  <a:pt x="1296" y="207"/>
                  <a:pt x="1299" y="187"/>
                  <a:pt x="1303" y="166"/>
                </a:cubicBezTo>
                <a:cubicBezTo>
                  <a:pt x="1306" y="152"/>
                  <a:pt x="1313" y="111"/>
                  <a:pt x="1313" y="125"/>
                </a:cubicBezTo>
                <a:cubicBezTo>
                  <a:pt x="1313" y="142"/>
                  <a:pt x="1306" y="159"/>
                  <a:pt x="1303" y="176"/>
                </a:cubicBezTo>
                <a:cubicBezTo>
                  <a:pt x="1306" y="190"/>
                  <a:pt x="1299" y="218"/>
                  <a:pt x="1313" y="218"/>
                </a:cubicBezTo>
                <a:cubicBezTo>
                  <a:pt x="1322" y="218"/>
                  <a:pt x="1341" y="155"/>
                  <a:pt x="1344" y="145"/>
                </a:cubicBezTo>
                <a:cubicBezTo>
                  <a:pt x="1351" y="169"/>
                  <a:pt x="1360" y="193"/>
                  <a:pt x="1365" y="218"/>
                </a:cubicBezTo>
                <a:cubicBezTo>
                  <a:pt x="1371" y="249"/>
                  <a:pt x="1364" y="282"/>
                  <a:pt x="1376" y="311"/>
                </a:cubicBezTo>
                <a:cubicBezTo>
                  <a:pt x="1381" y="324"/>
                  <a:pt x="1381" y="282"/>
                  <a:pt x="1386" y="269"/>
                </a:cubicBezTo>
                <a:cubicBezTo>
                  <a:pt x="1391" y="255"/>
                  <a:pt x="1400" y="242"/>
                  <a:pt x="1407" y="228"/>
                </a:cubicBezTo>
                <a:cubicBezTo>
                  <a:pt x="1423" y="279"/>
                  <a:pt x="1389" y="407"/>
                  <a:pt x="1448" y="321"/>
                </a:cubicBezTo>
                <a:cubicBezTo>
                  <a:pt x="1451" y="307"/>
                  <a:pt x="1445" y="284"/>
                  <a:pt x="1458" y="280"/>
                </a:cubicBezTo>
                <a:cubicBezTo>
                  <a:pt x="1470" y="276"/>
                  <a:pt x="1469" y="319"/>
                  <a:pt x="1479" y="311"/>
                </a:cubicBezTo>
                <a:cubicBezTo>
                  <a:pt x="1500" y="294"/>
                  <a:pt x="1500" y="262"/>
                  <a:pt x="1510" y="238"/>
                </a:cubicBezTo>
                <a:cubicBezTo>
                  <a:pt x="1520" y="158"/>
                  <a:pt x="1534" y="143"/>
                  <a:pt x="1551" y="73"/>
                </a:cubicBezTo>
                <a:cubicBezTo>
                  <a:pt x="1555" y="87"/>
                  <a:pt x="1553" y="103"/>
                  <a:pt x="1562" y="114"/>
                </a:cubicBezTo>
                <a:cubicBezTo>
                  <a:pt x="1569" y="123"/>
                  <a:pt x="1585" y="117"/>
                  <a:pt x="1593" y="125"/>
                </a:cubicBezTo>
                <a:cubicBezTo>
                  <a:pt x="1601" y="133"/>
                  <a:pt x="1600" y="146"/>
                  <a:pt x="1603" y="156"/>
                </a:cubicBezTo>
                <a:cubicBezTo>
                  <a:pt x="1613" y="146"/>
                  <a:pt x="1620" y="122"/>
                  <a:pt x="1634" y="125"/>
                </a:cubicBezTo>
                <a:cubicBezTo>
                  <a:pt x="1648" y="128"/>
                  <a:pt x="1640" y="152"/>
                  <a:pt x="1644" y="166"/>
                </a:cubicBezTo>
                <a:cubicBezTo>
                  <a:pt x="1647" y="177"/>
                  <a:pt x="1651" y="187"/>
                  <a:pt x="1655" y="197"/>
                </a:cubicBezTo>
                <a:cubicBezTo>
                  <a:pt x="1670" y="150"/>
                  <a:pt x="1665" y="155"/>
                  <a:pt x="1665" y="218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Text Box 11"/>
          <p:cNvSpPr txBox="1">
            <a:spLocks noChangeArrowheads="1"/>
          </p:cNvSpPr>
          <p:nvPr/>
        </p:nvSpPr>
        <p:spPr bwMode="auto">
          <a:xfrm>
            <a:off x="421430" y="6205780"/>
            <a:ext cx="16129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I(t)</a:t>
            </a:r>
          </a:p>
        </p:txBody>
      </p:sp>
      <p:sp>
        <p:nvSpPr>
          <p:cNvPr id="22" name="Line 14"/>
          <p:cNvSpPr>
            <a:spLocks noChangeShapeType="1"/>
          </p:cNvSpPr>
          <p:nvPr/>
        </p:nvSpPr>
        <p:spPr bwMode="auto">
          <a:xfrm flipV="1">
            <a:off x="1529505" y="4427537"/>
            <a:ext cx="1317625" cy="100806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17"/>
          <p:cNvSpPr>
            <a:spLocks noChangeShapeType="1"/>
          </p:cNvSpPr>
          <p:nvPr/>
        </p:nvSpPr>
        <p:spPr bwMode="auto">
          <a:xfrm>
            <a:off x="3082046" y="4427537"/>
            <a:ext cx="1574833" cy="100806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4" name="Object 82"/>
          <p:cNvGraphicFramePr>
            <a:graphicFrameLocks noChangeAspect="1"/>
          </p:cNvGraphicFramePr>
          <p:nvPr/>
        </p:nvGraphicFramePr>
        <p:xfrm>
          <a:off x="659555" y="8322859"/>
          <a:ext cx="4337205" cy="1293424"/>
        </p:xfrm>
        <a:graphic>
          <a:graphicData uri="http://schemas.openxmlformats.org/presentationml/2006/ole">
            <p:oleObj spid="_x0000_s318467" name="Equation" r:id="rId7" imgW="1130040" imgH="3553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106532" y="1249299"/>
            <a:ext cx="8420634" cy="1102735"/>
          </a:xfrm>
          <a:prstGeom prst="rect">
            <a:avLst/>
          </a:prstGeom>
          <a:noFill/>
        </p:spPr>
        <p:txBody>
          <a:bodyPr wrap="none" lIns="192911" tIns="96455" rIns="192911" bIns="96455" rtlCol="0">
            <a:spAutoFit/>
          </a:bodyPr>
          <a:lstStyle/>
          <a:p>
            <a:r>
              <a:rPr lang="en-US" sz="5900" b="1" dirty="0" smtClean="0"/>
              <a:t>(</a:t>
            </a:r>
            <a:r>
              <a:rPr lang="en-US" sz="5900" b="1" dirty="0" err="1" smtClean="0"/>
              <a:t>i</a:t>
            </a:r>
            <a:r>
              <a:rPr lang="en-US" sz="5900" b="1" dirty="0" smtClean="0"/>
              <a:t>) </a:t>
            </a:r>
            <a:r>
              <a:rPr lang="en-US" sz="5900" b="1" dirty="0" smtClean="0"/>
              <a:t>Extract </a:t>
            </a:r>
            <a:r>
              <a:rPr lang="en-US" sz="5900" b="1" i="1" dirty="0" smtClean="0"/>
              <a:t>f </a:t>
            </a:r>
            <a:r>
              <a:rPr lang="en-US" sz="5900" b="1" dirty="0" smtClean="0"/>
              <a:t> from data</a:t>
            </a:r>
            <a:endParaRPr lang="en-US" sz="5900" b="1" dirty="0"/>
          </a:p>
        </p:txBody>
      </p:sp>
      <p:pic>
        <p:nvPicPr>
          <p:cNvPr id="378887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6278" y="5163969"/>
            <a:ext cx="16290758" cy="6675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3180442" y="5970407"/>
            <a:ext cx="5614051" cy="933458"/>
          </a:xfrm>
          <a:prstGeom prst="rect">
            <a:avLst/>
          </a:prstGeom>
          <a:noFill/>
        </p:spPr>
        <p:txBody>
          <a:bodyPr wrap="square" lIns="192911" tIns="96455" rIns="192911" bIns="96455" rtlCol="0">
            <a:spAutoFit/>
          </a:bodyPr>
          <a:lstStyle/>
          <a:p>
            <a:r>
              <a:rPr lang="en-US" sz="4800" dirty="0" smtClean="0"/>
              <a:t>Pyramidal neuron</a:t>
            </a:r>
            <a:endParaRPr lang="en-US" sz="4800" dirty="0"/>
          </a:p>
        </p:txBody>
      </p:sp>
      <p:sp>
        <p:nvSpPr>
          <p:cNvPr id="18" name="TextBox 17"/>
          <p:cNvSpPr txBox="1"/>
          <p:nvPr/>
        </p:nvSpPr>
        <p:spPr>
          <a:xfrm>
            <a:off x="10900759" y="5975471"/>
            <a:ext cx="5812142" cy="1856787"/>
          </a:xfrm>
          <a:prstGeom prst="rect">
            <a:avLst/>
          </a:prstGeom>
          <a:noFill/>
        </p:spPr>
        <p:txBody>
          <a:bodyPr wrap="square" lIns="192911" tIns="96455" rIns="192911" bIns="96455" rtlCol="0">
            <a:spAutoFit/>
          </a:bodyPr>
          <a:lstStyle/>
          <a:p>
            <a:r>
              <a:rPr lang="en-US" sz="5400" dirty="0" smtClean="0"/>
              <a:t>Inhibitory interneuron</a:t>
            </a:r>
            <a:endParaRPr lang="en-US" sz="5400" dirty="0"/>
          </a:p>
        </p:txBody>
      </p:sp>
      <p:graphicFrame>
        <p:nvGraphicFramePr>
          <p:cNvPr id="378888" name="Object 4"/>
          <p:cNvGraphicFramePr>
            <a:graphicFrameLocks noChangeAspect="1"/>
          </p:cNvGraphicFramePr>
          <p:nvPr/>
        </p:nvGraphicFramePr>
        <p:xfrm>
          <a:off x="645957" y="3607463"/>
          <a:ext cx="3409372" cy="1665317"/>
        </p:xfrm>
        <a:graphic>
          <a:graphicData uri="http://schemas.openxmlformats.org/presentationml/2006/ole">
            <p:oleObj spid="_x0000_s310274" name="Equation" r:id="rId4" imgW="812520" imgH="393480" progId="Equation.DSMT4">
              <p:embed/>
            </p:oleObj>
          </a:graphicData>
        </a:graphic>
      </p:graphicFrame>
      <p:grpSp>
        <p:nvGrpSpPr>
          <p:cNvPr id="2" name="Group 18"/>
          <p:cNvGrpSpPr/>
          <p:nvPr/>
        </p:nvGrpSpPr>
        <p:grpSpPr>
          <a:xfrm>
            <a:off x="2855695" y="7193901"/>
            <a:ext cx="5852438" cy="2094043"/>
            <a:chOff x="5868144" y="2319263"/>
            <a:chExt cx="3065271" cy="1181746"/>
          </a:xfrm>
        </p:grpSpPr>
        <p:cxnSp>
          <p:nvCxnSpPr>
            <p:cNvPr id="20" name="Straight Arrow Connector 19"/>
            <p:cNvCxnSpPr/>
            <p:nvPr/>
          </p:nvCxnSpPr>
          <p:spPr bwMode="auto">
            <a:xfrm flipH="1">
              <a:off x="6156177" y="2938394"/>
              <a:ext cx="216024" cy="56261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1" name="TextBox 20"/>
            <p:cNvSpPr txBox="1"/>
            <p:nvPr/>
          </p:nvSpPr>
          <p:spPr>
            <a:xfrm>
              <a:off x="5868144" y="2507367"/>
              <a:ext cx="1033701" cy="5471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linear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 bwMode="auto">
            <a:xfrm>
              <a:off x="7936624" y="2780928"/>
              <a:ext cx="792088" cy="43204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3" name="TextBox 22"/>
            <p:cNvSpPr txBox="1"/>
            <p:nvPr/>
          </p:nvSpPr>
          <p:spPr>
            <a:xfrm>
              <a:off x="6876256" y="2319263"/>
              <a:ext cx="2057159" cy="5471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exponential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9444195" y="1249299"/>
            <a:ext cx="5427829" cy="933458"/>
          </a:xfrm>
          <a:prstGeom prst="rect">
            <a:avLst/>
          </a:prstGeom>
          <a:noFill/>
        </p:spPr>
        <p:txBody>
          <a:bodyPr wrap="none" lIns="192911" tIns="96455" rIns="192911" bIns="96455" rtlCol="0">
            <a:spAutoFit/>
          </a:bodyPr>
          <a:lstStyle/>
          <a:p>
            <a:r>
              <a:rPr lang="en-US" sz="4800" i="1" dirty="0" err="1" smtClean="0"/>
              <a:t>Badel</a:t>
            </a:r>
            <a:r>
              <a:rPr lang="en-US" sz="4800" i="1" dirty="0" smtClean="0"/>
              <a:t> et al. (2008)</a:t>
            </a:r>
            <a:endParaRPr lang="en-US" sz="4800" i="1" dirty="0"/>
          </a:p>
        </p:txBody>
      </p:sp>
      <p:sp>
        <p:nvSpPr>
          <p:cNvPr id="32" name="TextBox 31"/>
          <p:cNvSpPr txBox="1"/>
          <p:nvPr/>
        </p:nvSpPr>
        <p:spPr>
          <a:xfrm>
            <a:off x="17082554" y="7117618"/>
            <a:ext cx="5147150" cy="1672121"/>
          </a:xfrm>
          <a:prstGeom prst="rect">
            <a:avLst/>
          </a:prstGeom>
          <a:noFill/>
        </p:spPr>
        <p:txBody>
          <a:bodyPr wrap="square" lIns="192911" tIns="96455" rIns="192911" bIns="96455" rtlCol="0">
            <a:spAutoFit/>
          </a:bodyPr>
          <a:lstStyle/>
          <a:p>
            <a:r>
              <a:rPr lang="en-US" sz="4800" i="1" dirty="0" err="1" smtClean="0"/>
              <a:t>Badel</a:t>
            </a:r>
            <a:r>
              <a:rPr lang="en-US" sz="4800" i="1" dirty="0" smtClean="0"/>
              <a:t> et al. (2008)</a:t>
            </a:r>
            <a:endParaRPr lang="en-US" sz="4800" i="1" dirty="0"/>
          </a:p>
        </p:txBody>
      </p:sp>
      <p:graphicFrame>
        <p:nvGraphicFramePr>
          <p:cNvPr id="378889" name="Object 4"/>
          <p:cNvGraphicFramePr>
            <a:graphicFrameLocks noChangeAspect="1"/>
          </p:cNvGraphicFramePr>
          <p:nvPr/>
        </p:nvGraphicFramePr>
        <p:xfrm>
          <a:off x="10463729" y="2352034"/>
          <a:ext cx="9192400" cy="1665317"/>
        </p:xfrm>
        <a:graphic>
          <a:graphicData uri="http://schemas.openxmlformats.org/presentationml/2006/ole">
            <p:oleObj spid="_x0000_s310275" name="Equation" r:id="rId5" imgW="2019240" imgH="393480" progId="Equation.DSMT4">
              <p:embed/>
            </p:oleObj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4467778" y="4200823"/>
            <a:ext cx="14423881" cy="1071957"/>
          </a:xfrm>
          <a:prstGeom prst="rect">
            <a:avLst/>
          </a:prstGeom>
          <a:noFill/>
        </p:spPr>
        <p:txBody>
          <a:bodyPr wrap="none" lIns="192911" tIns="96455" rIns="192911" bIns="96455" rtlCol="0">
            <a:spAutoFit/>
          </a:bodyPr>
          <a:lstStyle/>
          <a:p>
            <a:r>
              <a:rPr lang="en-US" b="1" i="0" dirty="0" smtClean="0"/>
              <a:t>Exp. Integrate-and-Fire</a:t>
            </a:r>
            <a:r>
              <a:rPr lang="en-US" dirty="0" smtClean="0"/>
              <a:t>, </a:t>
            </a:r>
            <a:r>
              <a:rPr lang="en-US" sz="4800" i="1" dirty="0" err="1" smtClean="0"/>
              <a:t>Fourcaud</a:t>
            </a:r>
            <a:r>
              <a:rPr lang="en-US" sz="4800" i="1" dirty="0" smtClean="0"/>
              <a:t> et al. 2003</a:t>
            </a:r>
            <a:endParaRPr lang="en-US" sz="4800" i="1" dirty="0"/>
          </a:p>
        </p:txBody>
      </p:sp>
      <p:sp>
        <p:nvSpPr>
          <p:cNvPr id="24" name="Title 3"/>
          <p:cNvSpPr txBox="1">
            <a:spLocks/>
          </p:cNvSpPr>
          <p:nvPr/>
        </p:nvSpPr>
        <p:spPr>
          <a:xfrm>
            <a:off x="697827" y="-38773"/>
            <a:ext cx="20861626" cy="1473200"/>
          </a:xfrm>
          <a:prstGeom prst="rect">
            <a:avLst/>
          </a:prstGeom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838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Impact" charset="0"/>
                <a:ea typeface="ＭＳ Ｐゴシック" charset="0"/>
                <a:cs typeface="Impact" charset="0"/>
              </a:rPr>
              <a:t>Neuronal Dynamics – </a:t>
            </a:r>
            <a:r>
              <a:rPr lang="en-US" sz="6000" dirty="0" smtClean="0">
                <a:solidFill>
                  <a:srgbClr val="FF0000"/>
                </a:solidFill>
                <a:latin typeface="Impact" charset="0"/>
                <a:ea typeface="ＭＳ Ｐゴシック" charset="0"/>
                <a:cs typeface="Impact" charset="0"/>
              </a:rPr>
              <a:t>Review</a:t>
            </a:r>
            <a:r>
              <a:rPr lang="en-US" sz="6600" dirty="0" smtClean="0">
                <a:solidFill>
                  <a:srgbClr val="FF0000"/>
                </a:solidFill>
                <a:latin typeface="Impact" charset="0"/>
                <a:ea typeface="ＭＳ Ｐゴシック" charset="0"/>
                <a:cs typeface="Impact" charset="0"/>
              </a:rPr>
              <a:t>: </a:t>
            </a:r>
            <a:r>
              <a:rPr lang="en-US" sz="6000" dirty="0" smtClean="0">
                <a:solidFill>
                  <a:srgbClr val="FF0000"/>
                </a:solidFill>
                <a:latin typeface="Impact" charset="0"/>
                <a:ea typeface="ＭＳ Ｐゴシック" charset="0"/>
                <a:cs typeface="Impact" charset="0"/>
              </a:rPr>
              <a:t>Nonlinear Integrate-and-fire</a:t>
            </a:r>
            <a:endParaRPr kumimoji="0" lang="en-US" sz="7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Impact" charset="0"/>
              <a:ea typeface="ＭＳ Ｐゴシック" charset="0"/>
              <a:cs typeface="Impact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-215313" y="1171412"/>
            <a:ext cx="2245092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68965" name="Object 4"/>
          <p:cNvGraphicFramePr>
            <a:graphicFrameLocks noChangeAspect="1"/>
          </p:cNvGraphicFramePr>
          <p:nvPr/>
        </p:nvGraphicFramePr>
        <p:xfrm>
          <a:off x="697827" y="2270079"/>
          <a:ext cx="5543550" cy="1665288"/>
        </p:xfrm>
        <a:graphic>
          <a:graphicData uri="http://schemas.openxmlformats.org/presentationml/2006/ole">
            <p:oleObj spid="_x0000_s310276" name="Equation" r:id="rId6" imgW="1257120" imgH="393480" progId="Equation.DSMT4">
              <p:embed/>
            </p:oleObj>
          </a:graphicData>
        </a:graphic>
      </p:graphicFrame>
      <p:grpSp>
        <p:nvGrpSpPr>
          <p:cNvPr id="3" name="Group 18"/>
          <p:cNvGrpSpPr/>
          <p:nvPr/>
        </p:nvGrpSpPr>
        <p:grpSpPr>
          <a:xfrm>
            <a:off x="10900759" y="7274112"/>
            <a:ext cx="5852438" cy="2094043"/>
            <a:chOff x="5868144" y="2319263"/>
            <a:chExt cx="3065271" cy="1181746"/>
          </a:xfrm>
        </p:grpSpPr>
        <p:cxnSp>
          <p:nvCxnSpPr>
            <p:cNvPr id="35" name="Straight Arrow Connector 34"/>
            <p:cNvCxnSpPr/>
            <p:nvPr/>
          </p:nvCxnSpPr>
          <p:spPr bwMode="auto">
            <a:xfrm flipH="1">
              <a:off x="6156177" y="2938394"/>
              <a:ext cx="216024" cy="56261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6" name="TextBox 35"/>
            <p:cNvSpPr txBox="1"/>
            <p:nvPr/>
          </p:nvSpPr>
          <p:spPr>
            <a:xfrm>
              <a:off x="5868144" y="2507367"/>
              <a:ext cx="1033701" cy="5471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linear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37" name="Straight Arrow Connector 36"/>
            <p:cNvCxnSpPr/>
            <p:nvPr/>
          </p:nvCxnSpPr>
          <p:spPr bwMode="auto">
            <a:xfrm>
              <a:off x="7936624" y="2780928"/>
              <a:ext cx="792088" cy="43204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8" name="TextBox 37"/>
            <p:cNvSpPr txBox="1"/>
            <p:nvPr/>
          </p:nvSpPr>
          <p:spPr>
            <a:xfrm>
              <a:off x="6876256" y="2319263"/>
              <a:ext cx="2057159" cy="5471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exponential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4787" name="Object 4"/>
          <p:cNvGraphicFramePr>
            <a:graphicFrameLocks noChangeAspect="1"/>
          </p:cNvGraphicFramePr>
          <p:nvPr/>
        </p:nvGraphicFramePr>
        <p:xfrm>
          <a:off x="7892689" y="1441802"/>
          <a:ext cx="6112042" cy="1665317"/>
        </p:xfrm>
        <a:graphic>
          <a:graphicData uri="http://schemas.openxmlformats.org/presentationml/2006/ole">
            <p:oleObj spid="_x0000_s311298" name="Equation" r:id="rId3" imgW="1257120" imgH="393480" progId="Equation.DSMT4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97827" y="4644779"/>
            <a:ext cx="12408906" cy="1071957"/>
          </a:xfrm>
          <a:prstGeom prst="rect">
            <a:avLst/>
          </a:prstGeom>
          <a:noFill/>
        </p:spPr>
        <p:txBody>
          <a:bodyPr wrap="none" lIns="192911" tIns="96455" rIns="192911" bIns="96455" rtlCol="0">
            <a:spAutoFit/>
          </a:bodyPr>
          <a:lstStyle/>
          <a:p>
            <a:r>
              <a:rPr lang="en-US" dirty="0" smtClean="0"/>
              <a:t>Best choice of </a:t>
            </a:r>
            <a:r>
              <a:rPr lang="en-US" b="1" i="1" dirty="0" smtClean="0"/>
              <a:t>f</a:t>
            </a:r>
            <a:r>
              <a:rPr lang="en-US" b="1" dirty="0" smtClean="0"/>
              <a:t> </a:t>
            </a:r>
            <a:r>
              <a:rPr lang="en-US" dirty="0" smtClean="0"/>
              <a:t>: linear + exponential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 bwMode="auto">
          <a:xfrm flipV="1">
            <a:off x="6232358" y="2896554"/>
            <a:ext cx="3657598" cy="18460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9212190" y="3211387"/>
          <a:ext cx="7992959" cy="967684"/>
        </p:xfrm>
        <a:graphic>
          <a:graphicData uri="http://schemas.openxmlformats.org/presentationml/2006/ole">
            <p:oleObj spid="_x0000_s311299" name="Equation" r:id="rId4" imgW="1968480" imgH="228600" progId="Equation.DSMT4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608624" y="1824596"/>
            <a:ext cx="1284065" cy="1071957"/>
          </a:xfrm>
          <a:prstGeom prst="rect">
            <a:avLst/>
          </a:prstGeom>
          <a:noFill/>
        </p:spPr>
        <p:txBody>
          <a:bodyPr wrap="none" lIns="192911" tIns="96455" rIns="192911" bIns="96455" rtlCol="0">
            <a:spAutoFit/>
          </a:bodyPr>
          <a:lstStyle/>
          <a:p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719979" y="3211388"/>
            <a:ext cx="1284065" cy="1071957"/>
          </a:xfrm>
          <a:prstGeom prst="rect">
            <a:avLst/>
          </a:prstGeom>
          <a:noFill/>
        </p:spPr>
        <p:txBody>
          <a:bodyPr wrap="none" lIns="192911" tIns="96455" rIns="192911" bIns="96455" rtlCol="0">
            <a:spAutoFit/>
          </a:bodyPr>
          <a:lstStyle/>
          <a:p>
            <a:r>
              <a:rPr lang="en-US" dirty="0" smtClean="0"/>
              <a:t>(2)</a:t>
            </a:r>
            <a:endParaRPr lang="en-US" dirty="0"/>
          </a:p>
        </p:txBody>
      </p:sp>
      <p:graphicFrame>
        <p:nvGraphicFramePr>
          <p:cNvPr id="379908" name="Object 4"/>
          <p:cNvGraphicFramePr>
            <a:graphicFrameLocks noChangeAspect="1"/>
          </p:cNvGraphicFramePr>
          <p:nvPr/>
        </p:nvGraphicFramePr>
        <p:xfrm>
          <a:off x="8081230" y="5565766"/>
          <a:ext cx="9521725" cy="1665317"/>
        </p:xfrm>
        <a:graphic>
          <a:graphicData uri="http://schemas.openxmlformats.org/presentationml/2006/ole">
            <p:oleObj spid="_x0000_s311300" name="Equation" r:id="rId5" imgW="2019240" imgH="393480" progId="Equation.DSMT4">
              <p:embed/>
            </p:oleObj>
          </a:graphicData>
        </a:graphic>
      </p:graphicFrame>
      <p:grpSp>
        <p:nvGrpSpPr>
          <p:cNvPr id="2" name="Group 14"/>
          <p:cNvGrpSpPr/>
          <p:nvPr/>
        </p:nvGrpSpPr>
        <p:grpSpPr>
          <a:xfrm>
            <a:off x="764505" y="7015640"/>
            <a:ext cx="14488800" cy="4564698"/>
            <a:chOff x="323528" y="3959185"/>
            <a:chExt cx="6131473" cy="2576028"/>
          </a:xfrm>
        </p:grpSpPr>
        <p:sp>
          <p:nvSpPr>
            <p:cNvPr id="10" name="TextBox 9"/>
            <p:cNvSpPr txBox="1"/>
            <p:nvPr/>
          </p:nvSpPr>
          <p:spPr>
            <a:xfrm>
              <a:off x="323528" y="3959185"/>
              <a:ext cx="5283581" cy="6426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BUT: </a:t>
              </a:r>
              <a:r>
                <a:rPr lang="en-US" sz="6800" b="1" dirty="0" smtClean="0"/>
                <a:t>Limitations – need to add</a:t>
              </a:r>
              <a:endParaRPr lang="en-US" sz="68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971600" y="4607257"/>
              <a:ext cx="5483401" cy="192795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FontTx/>
                <a:buChar char="-"/>
              </a:pPr>
              <a:r>
                <a:rPr lang="en-US" sz="5400" dirty="0" smtClean="0"/>
                <a:t>Adaptation on slower  time scales</a:t>
              </a:r>
            </a:p>
            <a:p>
              <a:pPr>
                <a:buFontTx/>
                <a:buChar char="-"/>
              </a:pPr>
              <a:r>
                <a:rPr lang="en-US" sz="5400" dirty="0" smtClean="0"/>
                <a:t>Possibility for a diversity of firing patterns</a:t>
              </a:r>
            </a:p>
            <a:p>
              <a:pPr>
                <a:buFontTx/>
                <a:buChar char="-"/>
              </a:pPr>
              <a:r>
                <a:rPr lang="en-US" sz="5400" dirty="0" smtClean="0"/>
                <a:t>Increased threshold      after each spike</a:t>
              </a:r>
            </a:p>
            <a:p>
              <a:pPr>
                <a:buFontTx/>
                <a:buChar char="-"/>
              </a:pPr>
              <a:r>
                <a:rPr lang="en-US" sz="5400" dirty="0" smtClean="0"/>
                <a:t>Noise</a:t>
              </a:r>
              <a:endParaRPr lang="en-US" sz="5400" dirty="0"/>
            </a:p>
          </p:txBody>
        </p:sp>
        <p:graphicFrame>
          <p:nvGraphicFramePr>
            <p:cNvPr id="379909" name="Object 5"/>
            <p:cNvGraphicFramePr>
              <a:graphicFrameLocks noChangeAspect="1"/>
            </p:cNvGraphicFramePr>
            <p:nvPr/>
          </p:nvGraphicFramePr>
          <p:xfrm>
            <a:off x="3730057" y="5509042"/>
            <a:ext cx="455244" cy="576068"/>
          </p:xfrm>
          <a:graphic>
            <a:graphicData uri="http://schemas.openxmlformats.org/presentationml/2006/ole">
              <p:oleObj spid="_x0000_s311301" name="Equation" r:id="rId6" imgW="139680" imgH="177480" progId="Equation.DSMT4">
                <p:embed/>
              </p:oleObj>
            </a:graphicData>
          </a:graphic>
        </p:graphicFrame>
      </p:grpSp>
      <p:sp>
        <p:nvSpPr>
          <p:cNvPr id="14" name="Title 3"/>
          <p:cNvSpPr txBox="1">
            <a:spLocks/>
          </p:cNvSpPr>
          <p:nvPr/>
        </p:nvSpPr>
        <p:spPr>
          <a:xfrm>
            <a:off x="697827" y="-38773"/>
            <a:ext cx="20861626" cy="1473200"/>
          </a:xfrm>
          <a:prstGeom prst="rect">
            <a:avLst/>
          </a:prstGeom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838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Impact" charset="0"/>
                <a:ea typeface="ＭＳ Ｐゴシック" charset="0"/>
                <a:cs typeface="Impact" charset="0"/>
              </a:rPr>
              <a:t>Neuronal Dynamics – </a:t>
            </a:r>
            <a:r>
              <a:rPr lang="en-US" sz="6000" dirty="0" smtClean="0">
                <a:solidFill>
                  <a:srgbClr val="FF0000"/>
                </a:solidFill>
                <a:latin typeface="Impact" charset="0"/>
                <a:ea typeface="ＭＳ Ｐゴシック" charset="0"/>
                <a:cs typeface="Impact" charset="0"/>
              </a:rPr>
              <a:t>Review</a:t>
            </a:r>
            <a:r>
              <a:rPr lang="en-US" sz="6600" dirty="0" smtClean="0">
                <a:solidFill>
                  <a:srgbClr val="FF0000"/>
                </a:solidFill>
                <a:latin typeface="Impact" charset="0"/>
                <a:ea typeface="ＭＳ Ｐゴシック" charset="0"/>
                <a:cs typeface="Impact" charset="0"/>
              </a:rPr>
              <a:t>: </a:t>
            </a:r>
            <a:r>
              <a:rPr lang="en-US" sz="6000" dirty="0" smtClean="0">
                <a:solidFill>
                  <a:srgbClr val="FF0000"/>
                </a:solidFill>
                <a:latin typeface="Impact" charset="0"/>
                <a:ea typeface="ＭＳ Ｐゴシック" charset="0"/>
                <a:cs typeface="Impact" charset="0"/>
              </a:rPr>
              <a:t>Nonlinear Integrate-and-fire</a:t>
            </a:r>
            <a:endParaRPr kumimoji="0" lang="en-US" sz="7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Impact" charset="0"/>
              <a:ea typeface="ＭＳ Ｐゴシック" charset="0"/>
              <a:cs typeface="Impact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215313" y="1171412"/>
            <a:ext cx="2245092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340" y="3382981"/>
            <a:ext cx="9250439" cy="2921566"/>
          </a:xfrm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>
                <a:latin typeface="Impact" charset="0"/>
                <a:cs typeface="Impact" charset="0"/>
              </a:rPr>
              <a:t>Neuronal Dynamics:</a:t>
            </a:r>
            <a:br>
              <a:rPr lang="en-US" dirty="0" smtClean="0">
                <a:latin typeface="Impact" charset="0"/>
                <a:cs typeface="Impact" charset="0"/>
              </a:rPr>
            </a:br>
            <a:r>
              <a:rPr lang="en-US" sz="5400" dirty="0" smtClean="0">
                <a:latin typeface="Impact" charset="0"/>
                <a:cs typeface="Impact" charset="0"/>
              </a:rPr>
              <a:t>Computational Neuroscience</a:t>
            </a:r>
            <a:br>
              <a:rPr lang="en-US" sz="5400" dirty="0" smtClean="0">
                <a:latin typeface="Impact" charset="0"/>
                <a:cs typeface="Impact" charset="0"/>
              </a:rPr>
            </a:br>
            <a:r>
              <a:rPr lang="en-US" sz="5400" dirty="0" smtClean="0">
                <a:latin typeface="Impact" charset="0"/>
                <a:cs typeface="Impact" charset="0"/>
              </a:rPr>
              <a:t>of Single Neurons</a:t>
            </a:r>
            <a:endParaRPr dirty="0">
              <a:latin typeface="Impact" charset="0"/>
              <a:cs typeface="Impact" charset="0"/>
            </a:endParaRPr>
          </a:p>
        </p:txBody>
      </p:sp>
      <p:sp>
        <p:nvSpPr>
          <p:cNvPr id="9219" name="Text Placeholder 2"/>
          <p:cNvSpPr>
            <a:spLocks noGrp="1"/>
          </p:cNvSpPr>
          <p:nvPr>
            <p:ph type="body" sz="quarter" idx="12"/>
          </p:nvPr>
        </p:nvSpPr>
        <p:spPr bwMode="auto">
          <a:xfrm>
            <a:off x="1024529" y="6761752"/>
            <a:ext cx="10160829" cy="2136186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5400" dirty="0" smtClean="0">
                <a:latin typeface="Arial Narrow" pitchFamily="34" charset="0"/>
                <a:ea typeface="ＭＳ Ｐゴシック" pitchFamily="34" charset="-128"/>
              </a:rPr>
              <a:t>Week </a:t>
            </a:r>
            <a:r>
              <a:rPr lang="en-US" sz="5400" dirty="0" smtClean="0">
                <a:latin typeface="Arial Narrow" pitchFamily="34" charset="0"/>
                <a:ea typeface="ＭＳ Ｐゴシック" pitchFamily="34" charset="-128"/>
              </a:rPr>
              <a:t>1  </a:t>
            </a:r>
            <a:r>
              <a:rPr lang="en-US" sz="5400" dirty="0" smtClean="0">
                <a:latin typeface="Arial Narrow" pitchFamily="34" charset="0"/>
                <a:ea typeface="ＭＳ Ｐゴシック" pitchFamily="34" charset="-128"/>
              </a:rPr>
              <a:t>and Week 4</a:t>
            </a:r>
            <a:r>
              <a:rPr lang="en-US" dirty="0" smtClean="0">
                <a:latin typeface="Arial Narrow" pitchFamily="34" charset="0"/>
                <a:ea typeface="ＭＳ Ｐゴシック" pitchFamily="34" charset="-128"/>
              </a:rPr>
              <a:t>:</a:t>
            </a:r>
            <a:endParaRPr lang="en-US" dirty="0" smtClean="0">
              <a:latin typeface="Arial Narrow" pitchFamily="34" charset="0"/>
              <a:ea typeface="ＭＳ Ｐゴシック" pitchFamily="34" charset="-128"/>
            </a:endParaRPr>
          </a:p>
          <a:p>
            <a:r>
              <a:rPr lang="en-US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dirty="0" smtClean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sz="5400" dirty="0" smtClean="0">
                <a:latin typeface="Arial Narrow" pitchFamily="34" charset="0"/>
                <a:ea typeface="ＭＳ Ｐゴシック" pitchFamily="34" charset="-128"/>
              </a:rPr>
              <a:t>Nonlinear Integrate-and-fire</a:t>
            </a:r>
            <a:r>
              <a:rPr lang="en-US" sz="5400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sz="5400" dirty="0" smtClean="0">
                <a:latin typeface="Arial Narrow" pitchFamily="34" charset="0"/>
                <a:ea typeface="ＭＳ Ｐゴシック" pitchFamily="34" charset="-128"/>
              </a:rPr>
              <a:t>Model</a:t>
            </a:r>
            <a:endParaRPr lang="en-US" dirty="0">
              <a:latin typeface="Arial Narrow" pitchFamily="34" charset="0"/>
              <a:ea typeface="ＭＳ Ｐゴシック" pitchFamily="34" charset="-128"/>
            </a:endParaRPr>
          </a:p>
        </p:txBody>
      </p:sp>
      <p:sp>
        <p:nvSpPr>
          <p:cNvPr id="9220" name="Text Placeholder 3"/>
          <p:cNvSpPr>
            <a:spLocks noGrp="1"/>
          </p:cNvSpPr>
          <p:nvPr>
            <p:ph type="body" sz="quarter" idx="13"/>
          </p:nvPr>
        </p:nvSpPr>
        <p:spPr bwMode="auto">
          <a:xfrm>
            <a:off x="1120782" y="8897938"/>
            <a:ext cx="7638207" cy="190642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err="1" smtClean="0">
                <a:latin typeface="Arial Narrow" pitchFamily="34" charset="0"/>
                <a:ea typeface="ＭＳ Ｐゴシック" pitchFamily="34" charset="-128"/>
              </a:rPr>
              <a:t>Wulfram</a:t>
            </a:r>
            <a:r>
              <a:rPr lang="en-US" dirty="0" smtClean="0">
                <a:latin typeface="Arial Narrow" pitchFamily="34" charset="0"/>
                <a:ea typeface="ＭＳ Ｐゴシック" pitchFamily="34" charset="-128"/>
              </a:rPr>
              <a:t> Gerstner</a:t>
            </a:r>
          </a:p>
          <a:p>
            <a:r>
              <a:rPr lang="en-US" sz="4000" dirty="0" smtClean="0">
                <a:latin typeface="Arial Narrow" pitchFamily="34" charset="0"/>
                <a:ea typeface="ＭＳ Ｐゴシック" pitchFamily="34" charset="-128"/>
              </a:rPr>
              <a:t>EPFL, Lausanne, Switzerland</a:t>
            </a:r>
            <a:endParaRPr lang="en-US" sz="4000" dirty="0">
              <a:latin typeface="Arial Narrow" pitchFamily="34" charset="0"/>
              <a:ea typeface="ＭＳ Ｐゴシック" pitchFamily="34" charset="-128"/>
            </a:endParaRPr>
          </a:p>
        </p:txBody>
      </p:sp>
      <p:sp>
        <p:nvSpPr>
          <p:cNvPr id="7" name="Espace réservé du contenu 1"/>
          <p:cNvSpPr txBox="1">
            <a:spLocks/>
          </p:cNvSpPr>
          <p:nvPr/>
        </p:nvSpPr>
        <p:spPr bwMode="auto">
          <a:xfrm>
            <a:off x="10539663" y="1299413"/>
            <a:ext cx="11067799" cy="976964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numCol="1" anchor="ctr" anchorCtr="0" compatLnSpc="1">
            <a:prstTxWarp prst="textNoShape">
              <a:avLst/>
            </a:prstTxWarp>
          </a:bodyPr>
          <a:lstStyle/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kumimoji="0" lang="fr-CH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</a:t>
            </a:r>
            <a:r>
              <a:rPr lang="fr-CH" sz="6000" b="1" noProof="0" dirty="0" err="1" smtClean="0">
                <a:latin typeface="Arial Narrow" pitchFamily="34" charset="0"/>
                <a:cs typeface="ＭＳ Ｐゴシック" charset="0"/>
              </a:rPr>
              <a:t>Nonlinear</a:t>
            </a:r>
            <a:r>
              <a:rPr lang="fr-CH" sz="6000" b="1" noProof="0" dirty="0" smtClean="0">
                <a:latin typeface="Arial Narrow" pitchFamily="34" charset="0"/>
                <a:cs typeface="ＭＳ Ｐゴシック" charset="0"/>
              </a:rPr>
              <a:t> </a:t>
            </a:r>
            <a:r>
              <a:rPr lang="fr-CH" sz="6000" b="1" noProof="0" dirty="0" err="1" smtClean="0">
                <a:latin typeface="Arial Narrow" pitchFamily="34" charset="0"/>
                <a:cs typeface="ＭＳ Ｐゴシック" charset="0"/>
              </a:rPr>
              <a:t>Integrate</a:t>
            </a:r>
            <a:r>
              <a:rPr lang="fr-CH" sz="6000" b="1" noProof="0" dirty="0" smtClean="0">
                <a:latin typeface="Arial Narrow" pitchFamily="34" charset="0"/>
                <a:cs typeface="ＭＳ Ｐゴシック" charset="0"/>
              </a:rPr>
              <a:t>-and-</a:t>
            </a:r>
            <a:r>
              <a:rPr lang="fr-CH" sz="6000" b="1" noProof="0" dirty="0" err="1" smtClean="0">
                <a:latin typeface="Arial Narrow" pitchFamily="34" charset="0"/>
                <a:cs typeface="ＭＳ Ｐゴシック" charset="0"/>
              </a:rPr>
              <a:t>fire</a:t>
            </a:r>
            <a:r>
              <a:rPr lang="fr-CH" sz="6000" b="1" noProof="0" dirty="0" smtClean="0">
                <a:latin typeface="Arial Narrow" pitchFamily="34" charset="0"/>
                <a:cs typeface="ＭＳ Ｐゴシック" charset="0"/>
              </a:rPr>
              <a:t> (NLIF)</a:t>
            </a:r>
            <a:endParaRPr lang="fr-CH" sz="5400" b="1" noProof="0" dirty="0" smtClean="0">
              <a:latin typeface="Arial Narrow" pitchFamily="34" charset="0"/>
              <a:cs typeface="ＭＳ Ｐゴシック" charset="0"/>
            </a:endParaRP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kumimoji="0" lang="fr-CH" sz="54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</a:t>
            </a:r>
            <a:r>
              <a:rPr kumimoji="0" lang="fr-CH" sz="54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- </a:t>
            </a:r>
            <a:r>
              <a:rPr kumimoji="0" lang="fr-CH" sz="5400" b="1" i="0" u="none" strike="noStrike" kern="120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Definition</a:t>
            </a:r>
            <a:endParaRPr kumimoji="0" lang="fr-CH" sz="5400" b="1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ＭＳ Ｐゴシック" charset="0"/>
            </a:endParaRP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lang="fr-CH" sz="5400" b="1" dirty="0" smtClean="0">
                <a:latin typeface="Arial Narrow" pitchFamily="34" charset="0"/>
                <a:cs typeface="ＭＳ Ｐゴシック" charset="0"/>
              </a:rPr>
              <a:t> </a:t>
            </a:r>
            <a:r>
              <a:rPr lang="fr-CH" sz="5400" b="1" dirty="0" smtClean="0">
                <a:latin typeface="Arial Narrow" pitchFamily="34" charset="0"/>
                <a:cs typeface="ＭＳ Ｐゴシック" charset="0"/>
              </a:rPr>
              <a:t>        </a:t>
            </a:r>
            <a:r>
              <a:rPr lang="fr-CH" sz="4800" dirty="0" smtClean="0">
                <a:latin typeface="Arial Narrow" pitchFamily="34" charset="0"/>
                <a:cs typeface="ＭＳ Ｐゴシック" charset="0"/>
              </a:rPr>
              <a:t>- </a:t>
            </a:r>
            <a:r>
              <a:rPr lang="fr-CH" sz="4800" dirty="0" err="1" smtClean="0">
                <a:latin typeface="Arial Narrow" pitchFamily="34" charset="0"/>
                <a:cs typeface="ＭＳ Ｐゴシック" charset="0"/>
              </a:rPr>
              <a:t>quadratic</a:t>
            </a:r>
            <a:r>
              <a:rPr lang="fr-CH" sz="4800" dirty="0" smtClean="0">
                <a:latin typeface="Arial Narrow" pitchFamily="34" charset="0"/>
                <a:cs typeface="ＭＳ Ｐゴシック" charset="0"/>
              </a:rPr>
              <a:t> and </a:t>
            </a:r>
            <a:r>
              <a:rPr lang="fr-CH" sz="4800" dirty="0" err="1" smtClean="0">
                <a:latin typeface="Arial Narrow" pitchFamily="34" charset="0"/>
                <a:cs typeface="ＭＳ Ｐゴシック" charset="0"/>
              </a:rPr>
              <a:t>expon</a:t>
            </a:r>
            <a:r>
              <a:rPr lang="fr-CH" sz="4800" dirty="0" smtClean="0">
                <a:latin typeface="Arial Narrow" pitchFamily="34" charset="0"/>
                <a:cs typeface="ＭＳ Ｐゴシック" charset="0"/>
              </a:rPr>
              <a:t>. IF</a:t>
            </a:r>
            <a:endParaRPr kumimoji="0" lang="fr-CH" sz="540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ＭＳ Ｐゴシック" charset="0"/>
            </a:endParaRP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lang="fr-CH" sz="5400" b="1" noProof="0" dirty="0" smtClean="0">
                <a:latin typeface="Arial Narrow" pitchFamily="34" charset="0"/>
                <a:cs typeface="ＭＳ Ｐゴシック" charset="0"/>
              </a:rPr>
              <a:t> </a:t>
            </a:r>
            <a:r>
              <a:rPr lang="fr-CH" sz="5400" b="1" noProof="0" dirty="0" smtClean="0">
                <a:latin typeface="Arial Narrow" pitchFamily="34" charset="0"/>
                <a:cs typeface="ＭＳ Ｐゴシック" charset="0"/>
              </a:rPr>
              <a:t> - </a:t>
            </a:r>
            <a:r>
              <a:rPr lang="fr-CH" sz="5400" b="1" noProof="0" dirty="0" err="1" smtClean="0">
                <a:latin typeface="Arial Narrow" pitchFamily="34" charset="0"/>
                <a:cs typeface="ＭＳ Ｐゴシック" charset="0"/>
              </a:rPr>
              <a:t>Extracting</a:t>
            </a:r>
            <a:r>
              <a:rPr lang="fr-CH" sz="5400" b="1" noProof="0" dirty="0" smtClean="0">
                <a:latin typeface="Arial Narrow" pitchFamily="34" charset="0"/>
                <a:cs typeface="ＭＳ Ｐゴシック" charset="0"/>
              </a:rPr>
              <a:t> NLIF model </a:t>
            </a:r>
            <a:r>
              <a:rPr lang="fr-CH" sz="5400" b="1" noProof="0" dirty="0" err="1" smtClean="0">
                <a:latin typeface="Arial Narrow" pitchFamily="34" charset="0"/>
                <a:cs typeface="ＭＳ Ｐゴシック" charset="0"/>
              </a:rPr>
              <a:t>from</a:t>
            </a:r>
            <a:r>
              <a:rPr lang="fr-CH" sz="5400" b="1" noProof="0" dirty="0" smtClean="0">
                <a:latin typeface="Arial Narrow" pitchFamily="34" charset="0"/>
                <a:cs typeface="ＭＳ Ｐゴシック" charset="0"/>
              </a:rPr>
              <a:t> data</a:t>
            </a: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lang="fr-CH" sz="5400" b="1" dirty="0" smtClean="0">
                <a:latin typeface="Arial Narrow" pitchFamily="34" charset="0"/>
                <a:cs typeface="ＭＳ Ｐゴシック" charset="0"/>
              </a:rPr>
              <a:t> </a:t>
            </a:r>
            <a:r>
              <a:rPr lang="fr-CH" sz="5400" b="1" dirty="0" smtClean="0">
                <a:latin typeface="Arial Narrow" pitchFamily="34" charset="0"/>
                <a:cs typeface="ＭＳ Ｐゴシック" charset="0"/>
              </a:rPr>
              <a:t>       </a:t>
            </a:r>
            <a:r>
              <a:rPr lang="fr-CH" sz="4400" dirty="0" smtClean="0">
                <a:latin typeface="Arial Narrow" pitchFamily="34" charset="0"/>
                <a:cs typeface="ＭＳ Ｐゴシック" charset="0"/>
              </a:rPr>
              <a:t>-   </a:t>
            </a:r>
            <a:r>
              <a:rPr lang="fr-CH" sz="4400" dirty="0" err="1" smtClean="0">
                <a:latin typeface="Arial Narrow" pitchFamily="34" charset="0"/>
                <a:cs typeface="ＭＳ Ｐゴシック" charset="0"/>
              </a:rPr>
              <a:t>exponential</a:t>
            </a:r>
            <a:r>
              <a:rPr lang="fr-CH" sz="4400" dirty="0" smtClean="0">
                <a:latin typeface="Arial Narrow" pitchFamily="34" charset="0"/>
                <a:cs typeface="ＭＳ Ｐゴシック" charset="0"/>
              </a:rPr>
              <a:t> </a:t>
            </a:r>
            <a:r>
              <a:rPr lang="fr-CH" sz="4400" dirty="0" err="1" smtClean="0">
                <a:latin typeface="Arial Narrow" pitchFamily="34" charset="0"/>
                <a:cs typeface="ＭＳ Ｐゴシック" charset="0"/>
              </a:rPr>
              <a:t>Integrate</a:t>
            </a:r>
            <a:r>
              <a:rPr lang="fr-CH" sz="4400" dirty="0" smtClean="0">
                <a:latin typeface="Arial Narrow" pitchFamily="34" charset="0"/>
                <a:cs typeface="ＭＳ Ｐゴシック" charset="0"/>
              </a:rPr>
              <a:t>-and-</a:t>
            </a:r>
            <a:r>
              <a:rPr lang="fr-CH" sz="4400" dirty="0" err="1" smtClean="0">
                <a:latin typeface="Arial Narrow" pitchFamily="34" charset="0"/>
                <a:cs typeface="ＭＳ Ｐゴシック" charset="0"/>
              </a:rPr>
              <a:t>fire</a:t>
            </a:r>
            <a:endParaRPr lang="fr-CH" sz="5400" noProof="0" dirty="0" smtClean="0">
              <a:latin typeface="Arial Narrow" pitchFamily="34" charset="0"/>
              <a:cs typeface="ＭＳ Ｐゴシック" charset="0"/>
            </a:endParaRP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kumimoji="0" lang="fr-CH" sz="54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</a:t>
            </a:r>
            <a:r>
              <a:rPr kumimoji="0" lang="fr-CH" sz="54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-</a:t>
            </a:r>
            <a:r>
              <a:rPr kumimoji="0" lang="fr-CH" sz="5400" b="1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</a:t>
            </a:r>
            <a:r>
              <a:rPr kumimoji="0" lang="fr-CH" sz="5400" b="1" i="0" u="none" strike="noStrike" kern="1200" cap="none" spc="0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Extracting</a:t>
            </a:r>
            <a:r>
              <a:rPr kumimoji="0" lang="fr-CH" sz="5400" b="1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NLIF </a:t>
            </a:r>
            <a:r>
              <a:rPr kumimoji="0" lang="fr-CH" sz="5400" b="1" i="0" u="none" strike="noStrike" kern="1200" cap="none" spc="0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from</a:t>
            </a:r>
            <a:r>
              <a:rPr kumimoji="0" lang="fr-CH" sz="5400" b="1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</a:t>
            </a:r>
            <a:r>
              <a:rPr kumimoji="0" lang="fr-CH" sz="5400" b="1" i="0" u="none" strike="noStrike" kern="1200" cap="none" spc="0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detailed</a:t>
            </a:r>
            <a:r>
              <a:rPr kumimoji="0" lang="fr-CH" sz="5400" b="1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model</a:t>
            </a:r>
            <a:endParaRPr kumimoji="0" lang="fr-CH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ＭＳ Ｐゴシック" charset="0"/>
            </a:endParaRPr>
          </a:p>
          <a:p>
            <a:pPr marL="1079500" lvl="0" indent="-568325" eaLnBrk="0" hangingPunct="0">
              <a:buClr>
                <a:srgbClr val="FF0000"/>
              </a:buClr>
              <a:buSzPct val="150000"/>
              <a:defRPr/>
            </a:pPr>
            <a:r>
              <a:rPr lang="fr-CH" sz="4400" dirty="0" smtClean="0">
                <a:latin typeface="Arial Narrow" pitchFamily="34" charset="0"/>
                <a:cs typeface="ＭＳ Ｐゴシック" charset="0"/>
              </a:rPr>
              <a:t>         - </a:t>
            </a:r>
            <a:r>
              <a:rPr lang="fr-CH" sz="4400" dirty="0" err="1" smtClean="0">
                <a:latin typeface="Arial Narrow" pitchFamily="34" charset="0"/>
                <a:cs typeface="ＭＳ Ｐゴシック" charset="0"/>
              </a:rPr>
              <a:t>from</a:t>
            </a:r>
            <a:r>
              <a:rPr lang="fr-CH" sz="4400" dirty="0" smtClean="0">
                <a:latin typeface="Arial Narrow" pitchFamily="34" charset="0"/>
                <a:cs typeface="ＭＳ Ｐゴシック" charset="0"/>
              </a:rPr>
              <a:t> </a:t>
            </a:r>
            <a:r>
              <a:rPr lang="fr-CH" sz="4400" dirty="0" err="1" smtClean="0">
                <a:latin typeface="Arial Narrow" pitchFamily="34" charset="0"/>
                <a:cs typeface="ＭＳ Ｐゴシック" charset="0"/>
              </a:rPr>
              <a:t>two</a:t>
            </a:r>
            <a:r>
              <a:rPr lang="fr-CH" sz="4400" dirty="0" smtClean="0">
                <a:latin typeface="Arial Narrow" pitchFamily="34" charset="0"/>
                <a:cs typeface="ＭＳ Ｐゴシック" charset="0"/>
              </a:rPr>
              <a:t> to one dimension</a:t>
            </a:r>
            <a:endParaRPr kumimoji="0" lang="fr-CH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ＭＳ Ｐゴシック" charset="0"/>
            </a:endParaRPr>
          </a:p>
        </p:txBody>
      </p:sp>
      <p:sp>
        <p:nvSpPr>
          <p:cNvPr id="8" name="Text Placeholder 2"/>
          <p:cNvSpPr txBox="1">
            <a:spLocks/>
          </p:cNvSpPr>
          <p:nvPr/>
        </p:nvSpPr>
        <p:spPr bwMode="auto">
          <a:xfrm>
            <a:off x="1925053" y="368884"/>
            <a:ext cx="19346777" cy="9064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85800" marR="0" lvl="0" indent="-685800" algn="l" defTabSz="1079500" rtl="0" eaLnBrk="0" fontAlgn="base" latinLnBrk="0" hangingPunct="0">
              <a:lnSpc>
                <a:spcPct val="100000"/>
              </a:lnSpc>
              <a:spcBef>
                <a:spcPts val="1413"/>
              </a:spcBef>
              <a:spcAft>
                <a:spcPct val="0"/>
              </a:spcAft>
              <a:buClr>
                <a:srgbClr val="FF0000"/>
              </a:buClr>
              <a:buSzPct val="150000"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30000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Arial Narrow" charset="0"/>
              </a:rPr>
              <a:t>  Week 4 – part</a:t>
            </a:r>
            <a:r>
              <a:rPr lang="en-US" sz="5400" b="1" dirty="0" smtClean="0">
                <a:solidFill>
                  <a:srgbClr val="C30000"/>
                </a:solidFill>
                <a:latin typeface="Arial Narrow" pitchFamily="34" charset="0"/>
                <a:cs typeface="Arial Narrow" charset="0"/>
              </a:rPr>
              <a:t> 5: Nonlinear Integrate-and-Fire Model</a:t>
            </a: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30000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Arial Narrow" charset="0"/>
              </a:rPr>
              <a:t> 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11185359" y="7641691"/>
            <a:ext cx="10422104" cy="1742941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3" name="Rectangle 2"/>
          <p:cNvSpPr>
            <a:spLocks noChangeArrowheads="1"/>
          </p:cNvSpPr>
          <p:nvPr/>
        </p:nvSpPr>
        <p:spPr bwMode="auto">
          <a:xfrm>
            <a:off x="0" y="0"/>
            <a:ext cx="21607463" cy="12152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pPr algn="ctr">
              <a:lnSpc>
                <a:spcPct val="110000"/>
              </a:lnSpc>
            </a:pPr>
            <a:endParaRPr lang="fr-FR" sz="5100" dirty="0"/>
          </a:p>
        </p:txBody>
      </p:sp>
      <p:sp>
        <p:nvSpPr>
          <p:cNvPr id="32" name="Title 3"/>
          <p:cNvSpPr txBox="1">
            <a:spLocks/>
          </p:cNvSpPr>
          <p:nvPr/>
        </p:nvSpPr>
        <p:spPr>
          <a:xfrm>
            <a:off x="697827" y="179472"/>
            <a:ext cx="20861626" cy="1473200"/>
          </a:xfrm>
          <a:prstGeom prst="rect">
            <a:avLst/>
          </a:prstGeom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838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Impact" charset="0"/>
                <a:ea typeface="ＭＳ Ｐゴシック" charset="0"/>
                <a:cs typeface="Impact" charset="0"/>
              </a:rPr>
              <a:t>Neuronal Dynamics – </a:t>
            </a:r>
            <a:r>
              <a:rPr kumimoji="0" lang="en-US" sz="6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Impact" charset="0"/>
                <a:ea typeface="ＭＳ Ｐゴシック" charset="0"/>
                <a:cs typeface="Impact" charset="0"/>
              </a:rPr>
              <a:t> </a:t>
            </a:r>
            <a:r>
              <a:rPr lang="en-US" sz="6000" dirty="0" smtClean="0">
                <a:solidFill>
                  <a:srgbClr val="FF0000"/>
                </a:solidFill>
                <a:latin typeface="Impact" charset="0"/>
                <a:ea typeface="ＭＳ Ｐゴシック" charset="0"/>
                <a:cs typeface="Impact" charset="0"/>
              </a:rPr>
              <a:t>4.5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Impact" charset="0"/>
                <a:ea typeface="ＭＳ Ｐゴシック" charset="0"/>
                <a:cs typeface="Impact" charset="0"/>
              </a:rPr>
              <a:t>.  </a:t>
            </a:r>
            <a:r>
              <a:rPr kumimoji="0" lang="en-US" sz="60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Impact" charset="0"/>
                <a:ea typeface="ＭＳ Ｐゴシック" charset="0"/>
                <a:cs typeface="Impact" charset="0"/>
              </a:rPr>
              <a:t> </a:t>
            </a:r>
            <a:r>
              <a:rPr lang="en-US" sz="6000" dirty="0" smtClean="0">
                <a:solidFill>
                  <a:srgbClr val="FF0000"/>
                </a:solidFill>
                <a:latin typeface="Impact" charset="0"/>
                <a:ea typeface="ＭＳ Ｐゴシック" charset="0"/>
                <a:cs typeface="Impact" charset="0"/>
              </a:rPr>
              <a:t>Further reduction to 1 dimension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Impact" charset="0"/>
              <a:ea typeface="ＭＳ Ｐゴシック" charset="0"/>
              <a:cs typeface="Impact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-215313" y="1171412"/>
            <a:ext cx="2245092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992330" y="6830452"/>
            <a:ext cx="8400056" cy="9694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Separation of time scales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2449530" y="7676147"/>
            <a:ext cx="7056740" cy="1846659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en-US" i="1" dirty="0" smtClean="0">
                <a:solidFill>
                  <a:srgbClr val="FF0000"/>
                </a:solidFill>
              </a:rPr>
              <a:t>w</a:t>
            </a:r>
            <a:r>
              <a:rPr lang="en-US" dirty="0" smtClean="0">
                <a:solidFill>
                  <a:srgbClr val="FF0000"/>
                </a:solidFill>
              </a:rPr>
              <a:t> is nearly constant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  (most of the time)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1992330" y="1652672"/>
            <a:ext cx="7750840" cy="9694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2-dimensional equation</a:t>
            </a:r>
            <a:endParaRPr lang="en-US" dirty="0"/>
          </a:p>
        </p:txBody>
      </p:sp>
      <p:grpSp>
        <p:nvGrpSpPr>
          <p:cNvPr id="9" name="Group 4"/>
          <p:cNvGrpSpPr>
            <a:grpSpLocks/>
          </p:cNvGrpSpPr>
          <p:nvPr/>
        </p:nvGrpSpPr>
        <p:grpSpPr bwMode="auto">
          <a:xfrm>
            <a:off x="13331776" y="2295437"/>
            <a:ext cx="6852143" cy="4320822"/>
            <a:chOff x="253" y="816"/>
            <a:chExt cx="2155" cy="1536"/>
          </a:xfrm>
        </p:grpSpPr>
        <p:graphicFrame>
          <p:nvGraphicFramePr>
            <p:cNvPr id="10" name="Object 5"/>
            <p:cNvGraphicFramePr>
              <a:graphicFrameLocks noChangeAspect="1"/>
            </p:cNvGraphicFramePr>
            <p:nvPr/>
          </p:nvGraphicFramePr>
          <p:xfrm>
            <a:off x="315" y="1104"/>
            <a:ext cx="2093" cy="592"/>
          </p:xfrm>
          <a:graphic>
            <a:graphicData uri="http://schemas.openxmlformats.org/presentationml/2006/ole">
              <p:oleObj spid="_x0000_s201736" name="Equation" r:id="rId4" imgW="1384200" imgH="393480" progId="Equation.DSMT4">
                <p:embed/>
              </p:oleObj>
            </a:graphicData>
          </a:graphic>
        </p:graphicFrame>
        <p:grpSp>
          <p:nvGrpSpPr>
            <p:cNvPr id="11" name="Group 6"/>
            <p:cNvGrpSpPr>
              <a:grpSpLocks/>
            </p:cNvGrpSpPr>
            <p:nvPr/>
          </p:nvGrpSpPr>
          <p:grpSpPr bwMode="auto">
            <a:xfrm>
              <a:off x="1815" y="816"/>
              <a:ext cx="526" cy="480"/>
              <a:chOff x="4848" y="2112"/>
              <a:chExt cx="526" cy="480"/>
            </a:xfrm>
          </p:grpSpPr>
          <p:sp>
            <p:nvSpPr>
              <p:cNvPr id="13" name="Line 7"/>
              <p:cNvSpPr>
                <a:spLocks noChangeShapeType="1"/>
              </p:cNvSpPr>
              <p:nvPr/>
            </p:nvSpPr>
            <p:spPr bwMode="auto">
              <a:xfrm flipV="1">
                <a:off x="5184" y="2400"/>
                <a:ext cx="0" cy="1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Text Box 8"/>
              <p:cNvSpPr txBox="1">
                <a:spLocks noChangeArrowheads="1"/>
              </p:cNvSpPr>
              <p:nvPr/>
            </p:nvSpPr>
            <p:spPr bwMode="auto">
              <a:xfrm>
                <a:off x="4848" y="2112"/>
                <a:ext cx="526" cy="2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3800" dirty="0">
                    <a:solidFill>
                      <a:srgbClr val="FF0000"/>
                    </a:solidFill>
                  </a:rPr>
                  <a:t>stimulus</a:t>
                </a:r>
              </a:p>
            </p:txBody>
          </p:sp>
        </p:grpSp>
        <p:graphicFrame>
          <p:nvGraphicFramePr>
            <p:cNvPr id="12" name="Object 9"/>
            <p:cNvGraphicFramePr>
              <a:graphicFrameLocks noChangeAspect="1"/>
            </p:cNvGraphicFramePr>
            <p:nvPr/>
          </p:nvGraphicFramePr>
          <p:xfrm>
            <a:off x="253" y="1760"/>
            <a:ext cx="1479" cy="592"/>
          </p:xfrm>
          <a:graphic>
            <a:graphicData uri="http://schemas.openxmlformats.org/presentationml/2006/ole">
              <p:oleObj spid="_x0000_s201737" name="Equation" r:id="rId5" imgW="1015920" imgH="393480" progId="Equation.3">
                <p:embed/>
              </p:oleObj>
            </a:graphicData>
          </a:graphic>
        </p:graphicFrame>
      </p:grpSp>
      <p:sp>
        <p:nvSpPr>
          <p:cNvPr id="15" name="TextBox 14"/>
          <p:cNvSpPr txBox="1"/>
          <p:nvPr/>
        </p:nvSpPr>
        <p:spPr>
          <a:xfrm>
            <a:off x="18865516" y="5386663"/>
            <a:ext cx="1850186" cy="969496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slow!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12232" y="2182261"/>
            <a:ext cx="7016664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After reduction of HH</a:t>
            </a:r>
          </a:p>
          <a:p>
            <a:r>
              <a:rPr lang="en-US" dirty="0" smtClean="0"/>
              <a:t>to two dimensions: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2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79608" y="2987823"/>
            <a:ext cx="13593264" cy="4388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22" name="TextBox 109"/>
          <p:cNvSpPr txBox="1">
            <a:spLocks noChangeArrowheads="1"/>
          </p:cNvSpPr>
          <p:nvPr/>
        </p:nvSpPr>
        <p:spPr bwMode="auto">
          <a:xfrm>
            <a:off x="14568841" y="6916134"/>
            <a:ext cx="6723293" cy="1071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02" tIns="96451" rIns="192902" bIns="96451">
            <a:spAutoFit/>
          </a:bodyPr>
          <a:lstStyle/>
          <a:p>
            <a:r>
              <a:rPr lang="en-US" i="1" dirty="0"/>
              <a:t>Crochet et al., 2011</a:t>
            </a:r>
          </a:p>
        </p:txBody>
      </p:sp>
      <p:sp>
        <p:nvSpPr>
          <p:cNvPr id="38923" name="TextBox 110"/>
          <p:cNvSpPr txBox="1">
            <a:spLocks noChangeArrowheads="1"/>
          </p:cNvSpPr>
          <p:nvPr/>
        </p:nvSpPr>
        <p:spPr bwMode="auto">
          <a:xfrm>
            <a:off x="6071754" y="2344852"/>
            <a:ext cx="12913834" cy="1071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02" tIns="96451" rIns="192902" bIns="96451">
            <a:spAutoFit/>
          </a:bodyPr>
          <a:lstStyle/>
          <a:p>
            <a:r>
              <a:rPr lang="en-US" dirty="0"/>
              <a:t>awake mouse, cortex, freely whisking, </a:t>
            </a:r>
          </a:p>
        </p:txBody>
      </p:sp>
      <p:pic>
        <p:nvPicPr>
          <p:cNvPr id="3892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8879" y="12232450"/>
            <a:ext cx="15308793" cy="2582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673219" y="1434427"/>
            <a:ext cx="9212778" cy="9694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Spontaneous activity </a:t>
            </a:r>
            <a:r>
              <a:rPr lang="en-US" i="1" dirty="0" smtClean="0"/>
              <a:t>in vivo</a:t>
            </a:r>
            <a:endParaRPr lang="en-US" i="1" dirty="0"/>
          </a:p>
        </p:txBody>
      </p:sp>
      <p:sp>
        <p:nvSpPr>
          <p:cNvPr id="14" name="Title 3"/>
          <p:cNvSpPr txBox="1">
            <a:spLocks/>
          </p:cNvSpPr>
          <p:nvPr/>
        </p:nvSpPr>
        <p:spPr>
          <a:xfrm>
            <a:off x="697827" y="-38773"/>
            <a:ext cx="20861626" cy="1473200"/>
          </a:xfrm>
          <a:prstGeom prst="rect">
            <a:avLst/>
          </a:prstGeom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838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Impact" charset="0"/>
                <a:ea typeface="ＭＳ Ｐゴシック" charset="0"/>
                <a:cs typeface="Impact" charset="0"/>
              </a:rPr>
              <a:t>Neuronal Dynamics – </a:t>
            </a:r>
            <a:r>
              <a:rPr kumimoji="0" lang="en-US" sz="6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Impact" charset="0"/>
                <a:ea typeface="ＭＳ Ｐゴシック" charset="0"/>
                <a:cs typeface="Impact" charset="0"/>
              </a:rPr>
              <a:t>4.5 sparse</a:t>
            </a:r>
            <a:r>
              <a:rPr kumimoji="0" lang="en-US" sz="66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Impact" charset="0"/>
                <a:ea typeface="ＭＳ Ｐゴシック" charset="0"/>
                <a:cs typeface="Impact" charset="0"/>
              </a:rPr>
              <a:t> </a:t>
            </a:r>
            <a:r>
              <a:rPr lang="en-US" sz="6600" noProof="0" dirty="0" smtClean="0">
                <a:solidFill>
                  <a:srgbClr val="FF0000"/>
                </a:solidFill>
                <a:latin typeface="Impact" charset="0"/>
                <a:ea typeface="ＭＳ Ｐゴシック" charset="0"/>
                <a:cs typeface="Impact" charset="0"/>
              </a:rPr>
              <a:t>activity in vivo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Impact" charset="0"/>
              <a:ea typeface="ＭＳ Ｐゴシック" charset="0"/>
              <a:cs typeface="Impact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-215313" y="1171412"/>
            <a:ext cx="2245092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323474" y="6916134"/>
            <a:ext cx="14462614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-spikes are rare events</a:t>
            </a:r>
          </a:p>
          <a:p>
            <a:r>
              <a:rPr lang="en-US" dirty="0" smtClean="0"/>
              <a:t>-membrane potential fluctuates around ‘rest’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093096" y="8762793"/>
            <a:ext cx="15892492" cy="1846659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Aims of Modeling: - predict spike </a:t>
            </a:r>
            <a:r>
              <a:rPr lang="en-US" dirty="0" err="1" smtClean="0">
                <a:solidFill>
                  <a:srgbClr val="FF0000"/>
                </a:solidFill>
              </a:rPr>
              <a:t>initation</a:t>
            </a:r>
            <a:r>
              <a:rPr lang="en-US" dirty="0" smtClean="0">
                <a:solidFill>
                  <a:srgbClr val="FF0000"/>
                </a:solidFill>
              </a:rPr>
              <a:t> times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                           - predict </a:t>
            </a:r>
            <a:r>
              <a:rPr lang="en-US" dirty="0" err="1" smtClean="0">
                <a:solidFill>
                  <a:srgbClr val="FF0000"/>
                </a:solidFill>
              </a:rPr>
              <a:t>subthreshold</a:t>
            </a:r>
            <a:r>
              <a:rPr lang="en-US" dirty="0" smtClean="0">
                <a:solidFill>
                  <a:srgbClr val="FF0000"/>
                </a:solidFill>
              </a:rPr>
              <a:t> voltage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7" name="Rectangle 2"/>
          <p:cNvSpPr>
            <a:spLocks noChangeArrowheads="1"/>
          </p:cNvSpPr>
          <p:nvPr/>
        </p:nvSpPr>
        <p:spPr bwMode="auto">
          <a:xfrm>
            <a:off x="0" y="0"/>
            <a:ext cx="21607463" cy="12152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pPr algn="ctr">
              <a:lnSpc>
                <a:spcPct val="110000"/>
              </a:lnSpc>
            </a:pPr>
            <a:endParaRPr lang="fr-FR" sz="5100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260437" y="1717925"/>
            <a:ext cx="7708914" cy="4320822"/>
            <a:chOff x="336" y="816"/>
            <a:chExt cx="2055" cy="1536"/>
          </a:xfrm>
        </p:grpSpPr>
        <p:graphicFrame>
          <p:nvGraphicFramePr>
            <p:cNvPr id="25605" name="Object 5"/>
            <p:cNvGraphicFramePr>
              <a:graphicFrameLocks noChangeAspect="1"/>
            </p:cNvGraphicFramePr>
            <p:nvPr/>
          </p:nvGraphicFramePr>
          <p:xfrm>
            <a:off x="432" y="1136"/>
            <a:ext cx="1959" cy="592"/>
          </p:xfrm>
          <a:graphic>
            <a:graphicData uri="http://schemas.openxmlformats.org/presentationml/2006/ole">
              <p:oleObj spid="_x0000_s284677" name="Equation" r:id="rId4" imgW="1295280" imgH="393480" progId="Equation.3">
                <p:embed/>
              </p:oleObj>
            </a:graphicData>
          </a:graphic>
        </p:graphicFrame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1815" y="816"/>
              <a:ext cx="526" cy="480"/>
              <a:chOff x="4848" y="2112"/>
              <a:chExt cx="526" cy="480"/>
            </a:xfrm>
          </p:grpSpPr>
          <p:sp>
            <p:nvSpPr>
              <p:cNvPr id="25635" name="Line 7"/>
              <p:cNvSpPr>
                <a:spLocks noChangeShapeType="1"/>
              </p:cNvSpPr>
              <p:nvPr/>
            </p:nvSpPr>
            <p:spPr bwMode="auto">
              <a:xfrm flipV="1">
                <a:off x="5184" y="2400"/>
                <a:ext cx="0" cy="1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36" name="Text Box 8"/>
              <p:cNvSpPr txBox="1">
                <a:spLocks noChangeArrowheads="1"/>
              </p:cNvSpPr>
              <p:nvPr/>
            </p:nvSpPr>
            <p:spPr bwMode="auto">
              <a:xfrm>
                <a:off x="4848" y="2112"/>
                <a:ext cx="526" cy="2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3800" dirty="0">
                    <a:solidFill>
                      <a:srgbClr val="FF0000"/>
                    </a:solidFill>
                  </a:rPr>
                  <a:t>stimulus</a:t>
                </a:r>
              </a:p>
            </p:txBody>
          </p:sp>
        </p:grpSp>
        <p:graphicFrame>
          <p:nvGraphicFramePr>
            <p:cNvPr id="25606" name="Object 9"/>
            <p:cNvGraphicFramePr>
              <a:graphicFrameLocks noChangeAspect="1"/>
            </p:cNvGraphicFramePr>
            <p:nvPr/>
          </p:nvGraphicFramePr>
          <p:xfrm>
            <a:off x="336" y="1760"/>
            <a:ext cx="1536" cy="592"/>
          </p:xfrm>
          <a:graphic>
            <a:graphicData uri="http://schemas.openxmlformats.org/presentationml/2006/ole">
              <p:oleObj spid="_x0000_s284678" name="Equation" r:id="rId5" imgW="1015920" imgH="393480" progId="Equation.3">
                <p:embed/>
              </p:oleObj>
            </a:graphicData>
          </a:graphic>
        </p:graphicFrame>
      </p:grp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13144540" y="8064133"/>
            <a:ext cx="774267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 flipH="1" flipV="1">
            <a:off x="13144540" y="2933156"/>
            <a:ext cx="0" cy="513097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5612" name="Freeform 12"/>
          <p:cNvSpPr>
            <a:spLocks/>
          </p:cNvSpPr>
          <p:nvPr/>
        </p:nvSpPr>
        <p:spPr bwMode="auto">
          <a:xfrm>
            <a:off x="13324602" y="3203208"/>
            <a:ext cx="5401866" cy="5671079"/>
          </a:xfrm>
          <a:custGeom>
            <a:avLst/>
            <a:gdLst>
              <a:gd name="T0" fmla="*/ 0 w 1440"/>
              <a:gd name="T1" fmla="*/ 0 h 2016"/>
              <a:gd name="T2" fmla="*/ 2147483647 w 1440"/>
              <a:gd name="T3" fmla="*/ 2147483647 h 2016"/>
              <a:gd name="T4" fmla="*/ 2147483647 w 1440"/>
              <a:gd name="T5" fmla="*/ 2147483647 h 2016"/>
              <a:gd name="T6" fmla="*/ 2147483647 w 1440"/>
              <a:gd name="T7" fmla="*/ 2147483647 h 2016"/>
              <a:gd name="T8" fmla="*/ 0 60000 65536"/>
              <a:gd name="T9" fmla="*/ 0 60000 65536"/>
              <a:gd name="T10" fmla="*/ 0 60000 65536"/>
              <a:gd name="T11" fmla="*/ 0 60000 65536"/>
              <a:gd name="T12" fmla="*/ 0 w 1440"/>
              <a:gd name="T13" fmla="*/ 0 h 2016"/>
              <a:gd name="T14" fmla="*/ 1440 w 1440"/>
              <a:gd name="T15" fmla="*/ 2016 h 20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0" h="2016">
                <a:moveTo>
                  <a:pt x="0" y="0"/>
                </a:moveTo>
                <a:cubicBezTo>
                  <a:pt x="68" y="636"/>
                  <a:pt x="136" y="1272"/>
                  <a:pt x="288" y="1440"/>
                </a:cubicBezTo>
                <a:cubicBezTo>
                  <a:pt x="440" y="1608"/>
                  <a:pt x="720" y="912"/>
                  <a:pt x="912" y="1008"/>
                </a:cubicBezTo>
                <a:cubicBezTo>
                  <a:pt x="1104" y="1104"/>
                  <a:pt x="1272" y="1560"/>
                  <a:pt x="1440" y="2016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 flipH="1">
            <a:off x="13504665" y="3608285"/>
            <a:ext cx="2160746" cy="5806105"/>
          </a:xfrm>
          <a:prstGeom prst="line">
            <a:avLst/>
          </a:prstGeom>
          <a:noFill/>
          <a:ln w="9525">
            <a:solidFill>
              <a:schemeClr val="accent2"/>
            </a:solidFill>
            <a:prstDash val="lgDashDot"/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graphicFrame>
        <p:nvGraphicFramePr>
          <p:cNvPr id="25602" name="Object 14"/>
          <p:cNvGraphicFramePr>
            <a:graphicFrameLocks noChangeAspect="1"/>
          </p:cNvGraphicFramePr>
          <p:nvPr/>
        </p:nvGraphicFramePr>
        <p:xfrm>
          <a:off x="18850262" y="8435455"/>
          <a:ext cx="2010694" cy="1313688"/>
        </p:xfrm>
        <a:graphic>
          <a:graphicData uri="http://schemas.openxmlformats.org/presentationml/2006/ole">
            <p:oleObj spid="_x0000_s284674" name="Equation" r:id="rId6" imgW="406080" imgH="355320" progId="Equation.3">
              <p:embed/>
            </p:oleObj>
          </a:graphicData>
        </a:graphic>
      </p:graphicFrame>
      <p:graphicFrame>
        <p:nvGraphicFramePr>
          <p:cNvPr id="25603" name="Object 15"/>
          <p:cNvGraphicFramePr>
            <a:graphicFrameLocks noChangeAspect="1"/>
          </p:cNvGraphicFramePr>
          <p:nvPr/>
        </p:nvGraphicFramePr>
        <p:xfrm>
          <a:off x="15657908" y="2258029"/>
          <a:ext cx="2175751" cy="1358697"/>
        </p:xfrm>
        <a:graphic>
          <a:graphicData uri="http://schemas.openxmlformats.org/presentationml/2006/ole">
            <p:oleObj spid="_x0000_s284675" name="Equation" r:id="rId7" imgW="469800" imgH="393480" progId="Equation.3">
              <p:embed/>
            </p:oleObj>
          </a:graphicData>
        </a:graphic>
      </p:graphicFrame>
      <p:sp>
        <p:nvSpPr>
          <p:cNvPr id="25614" name="Text Box 16"/>
          <p:cNvSpPr txBox="1">
            <a:spLocks noChangeArrowheads="1"/>
          </p:cNvSpPr>
          <p:nvPr/>
        </p:nvSpPr>
        <p:spPr bwMode="auto">
          <a:xfrm>
            <a:off x="12026655" y="2376176"/>
            <a:ext cx="916978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/>
              <a:t>w</a:t>
            </a:r>
          </a:p>
        </p:txBody>
      </p:sp>
      <p:sp>
        <p:nvSpPr>
          <p:cNvPr id="25615" name="Text Box 17"/>
          <p:cNvSpPr txBox="1">
            <a:spLocks noChangeArrowheads="1"/>
          </p:cNvSpPr>
          <p:nvPr/>
        </p:nvSpPr>
        <p:spPr bwMode="auto">
          <a:xfrm>
            <a:off x="20129453" y="7102076"/>
            <a:ext cx="796753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/>
              <a:t>u</a:t>
            </a:r>
          </a:p>
        </p:txBody>
      </p:sp>
      <p:sp>
        <p:nvSpPr>
          <p:cNvPr id="25616" name="Text Box 18"/>
          <p:cNvSpPr txBox="1">
            <a:spLocks noChangeArrowheads="1"/>
          </p:cNvSpPr>
          <p:nvPr/>
        </p:nvSpPr>
        <p:spPr bwMode="auto">
          <a:xfrm>
            <a:off x="18531402" y="6415695"/>
            <a:ext cx="1660772" cy="84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4200" i="1" dirty="0"/>
              <a:t>I(t)=0</a:t>
            </a:r>
            <a:endParaRPr lang="en-US" dirty="0"/>
          </a:p>
        </p:txBody>
      </p: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13478408" y="7411509"/>
            <a:ext cx="3920104" cy="3102779"/>
            <a:chOff x="3593" y="2840"/>
            <a:chExt cx="1045" cy="1103"/>
          </a:xfrm>
        </p:grpSpPr>
        <p:sp>
          <p:nvSpPr>
            <p:cNvPr id="25632" name="Line 20"/>
            <p:cNvSpPr>
              <a:spLocks noChangeShapeType="1"/>
            </p:cNvSpPr>
            <p:nvPr/>
          </p:nvSpPr>
          <p:spPr bwMode="auto">
            <a:xfrm flipH="1" flipV="1">
              <a:off x="3833" y="2840"/>
              <a:ext cx="90" cy="8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3" name="Text Box 21"/>
            <p:cNvSpPr txBox="1">
              <a:spLocks noChangeArrowheads="1"/>
            </p:cNvSpPr>
            <p:nvPr/>
          </p:nvSpPr>
          <p:spPr bwMode="auto">
            <a:xfrm>
              <a:off x="3593" y="3702"/>
              <a:ext cx="1045" cy="24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CH" sz="3800" dirty="0"/>
                <a:t>Stable </a:t>
              </a:r>
              <a:r>
                <a:rPr lang="fr-CH" sz="3800" dirty="0" err="1"/>
                <a:t>fixed</a:t>
              </a:r>
              <a:r>
                <a:rPr lang="fr-CH" sz="3800" dirty="0"/>
                <a:t> point</a:t>
              </a:r>
              <a:endParaRPr lang="fr-FR" sz="3800" dirty="0"/>
            </a:p>
          </p:txBody>
        </p:sp>
      </p:grpSp>
      <p:graphicFrame>
        <p:nvGraphicFramePr>
          <p:cNvPr id="25604" name="Object 33"/>
          <p:cNvGraphicFramePr>
            <a:graphicFrameLocks noChangeAspect="1"/>
          </p:cNvGraphicFramePr>
          <p:nvPr/>
        </p:nvGraphicFramePr>
        <p:xfrm>
          <a:off x="5870780" y="7284923"/>
          <a:ext cx="2985295" cy="978937"/>
        </p:xfrm>
        <a:graphic>
          <a:graphicData uri="http://schemas.openxmlformats.org/presentationml/2006/ole">
            <p:oleObj spid="_x0000_s284676" name="Equation" r:id="rId8" imgW="495000" imgH="190440" progId="Equation.3">
              <p:embed/>
            </p:oleObj>
          </a:graphicData>
        </a:graphic>
      </p:graphicFrame>
      <p:sp>
        <p:nvSpPr>
          <p:cNvPr id="25629" name="Line 34"/>
          <p:cNvSpPr>
            <a:spLocks noChangeShapeType="1"/>
          </p:cNvSpPr>
          <p:nvPr/>
        </p:nvSpPr>
        <p:spPr bwMode="auto">
          <a:xfrm rot="-120000" flipV="1">
            <a:off x="15422695" y="7284923"/>
            <a:ext cx="146785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25630" name="Line 35"/>
          <p:cNvSpPr>
            <a:spLocks noChangeShapeType="1"/>
          </p:cNvSpPr>
          <p:nvPr/>
        </p:nvSpPr>
        <p:spPr bwMode="auto">
          <a:xfrm flipV="1">
            <a:off x="17608582" y="6519777"/>
            <a:ext cx="0" cy="25598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7" name="Line 36"/>
          <p:cNvSpPr>
            <a:spLocks noChangeShapeType="1"/>
          </p:cNvSpPr>
          <p:nvPr/>
        </p:nvSpPr>
        <p:spPr bwMode="auto">
          <a:xfrm flipH="1" flipV="1">
            <a:off x="14716335" y="4957014"/>
            <a:ext cx="144458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8" name="Line 36"/>
          <p:cNvSpPr>
            <a:spLocks noChangeShapeType="1"/>
          </p:cNvSpPr>
          <p:nvPr/>
        </p:nvSpPr>
        <p:spPr bwMode="auto">
          <a:xfrm flipH="1" flipV="1">
            <a:off x="14579979" y="5446296"/>
            <a:ext cx="144458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40" name="Title 3"/>
          <p:cNvSpPr txBox="1">
            <a:spLocks/>
          </p:cNvSpPr>
          <p:nvPr/>
        </p:nvSpPr>
        <p:spPr>
          <a:xfrm>
            <a:off x="697827" y="179472"/>
            <a:ext cx="20861626" cy="1473200"/>
          </a:xfrm>
          <a:prstGeom prst="rect">
            <a:avLst/>
          </a:prstGeom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838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Impact" charset="0"/>
                <a:ea typeface="ＭＳ Ｐゴシック" charset="0"/>
                <a:cs typeface="Impact" charset="0"/>
              </a:rPr>
              <a:t>Neuronal Dynamics – </a:t>
            </a:r>
            <a:r>
              <a:rPr kumimoji="0" lang="en-US" sz="6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Impact" charset="0"/>
                <a:ea typeface="ＭＳ Ｐゴシック" charset="0"/>
                <a:cs typeface="Impact" charset="0"/>
              </a:rPr>
              <a:t> </a:t>
            </a:r>
            <a:r>
              <a:rPr lang="en-US" sz="6000" dirty="0" smtClean="0">
                <a:solidFill>
                  <a:srgbClr val="FF0000"/>
                </a:solidFill>
                <a:latin typeface="Impact" charset="0"/>
                <a:ea typeface="ＭＳ Ｐゴシック" charset="0"/>
                <a:cs typeface="Impact" charset="0"/>
              </a:rPr>
              <a:t>4.5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Impact" charset="0"/>
                <a:ea typeface="ＭＳ Ｐゴシック" charset="0"/>
                <a:cs typeface="Impact" charset="0"/>
              </a:rPr>
              <a:t>.  </a:t>
            </a:r>
            <a:r>
              <a:rPr kumimoji="0" lang="en-US" sz="60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Impact" charset="0"/>
                <a:ea typeface="ＭＳ Ｐゴシック" charset="0"/>
                <a:cs typeface="Impact" charset="0"/>
              </a:rPr>
              <a:t> </a:t>
            </a:r>
            <a:r>
              <a:rPr lang="en-US" sz="6000" dirty="0" smtClean="0">
                <a:solidFill>
                  <a:srgbClr val="FF0000"/>
                </a:solidFill>
                <a:latin typeface="Impact" charset="0"/>
                <a:ea typeface="ＭＳ Ｐゴシック" charset="0"/>
                <a:cs typeface="Impact" charset="0"/>
              </a:rPr>
              <a:t>Further reduction to 1 dimension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Impact" charset="0"/>
              <a:ea typeface="ＭＳ Ｐゴシック" charset="0"/>
              <a:cs typeface="Impact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-215313" y="1171412"/>
            <a:ext cx="2245092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260437" y="6132580"/>
            <a:ext cx="8400056" cy="9694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Separation of time scales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1601877" y="8444894"/>
            <a:ext cx="8058616" cy="9694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 Flux nearly horizontal</a:t>
            </a:r>
            <a:endParaRPr lang="en-US" dirty="0"/>
          </a:p>
        </p:txBody>
      </p:sp>
      <p:sp>
        <p:nvSpPr>
          <p:cNvPr id="31" name="Line 34"/>
          <p:cNvSpPr>
            <a:spLocks noChangeShapeType="1"/>
          </p:cNvSpPr>
          <p:nvPr/>
        </p:nvSpPr>
        <p:spPr bwMode="auto">
          <a:xfrm rot="120000" flipH="1" flipV="1">
            <a:off x="17992542" y="5471911"/>
            <a:ext cx="146785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2" name="Line 34"/>
          <p:cNvSpPr>
            <a:spLocks noChangeShapeType="1"/>
          </p:cNvSpPr>
          <p:nvPr/>
        </p:nvSpPr>
        <p:spPr bwMode="auto">
          <a:xfrm rot="120000" flipH="1" flipV="1">
            <a:off x="18878421" y="6038747"/>
            <a:ext cx="146785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33" name="Line 34"/>
          <p:cNvSpPr>
            <a:spLocks noChangeShapeType="1"/>
          </p:cNvSpPr>
          <p:nvPr/>
        </p:nvSpPr>
        <p:spPr bwMode="auto">
          <a:xfrm rot="120000" flipH="1" flipV="1">
            <a:off x="17608135" y="4905786"/>
            <a:ext cx="146785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45" name="Line 36"/>
          <p:cNvSpPr>
            <a:spLocks noChangeShapeType="1"/>
          </p:cNvSpPr>
          <p:nvPr/>
        </p:nvSpPr>
        <p:spPr bwMode="auto">
          <a:xfrm rot="120000" flipV="1">
            <a:off x="12512841" y="5598696"/>
            <a:ext cx="99182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46" name="Line 36"/>
          <p:cNvSpPr>
            <a:spLocks noChangeShapeType="1"/>
          </p:cNvSpPr>
          <p:nvPr/>
        </p:nvSpPr>
        <p:spPr bwMode="auto">
          <a:xfrm rot="120000" flipV="1">
            <a:off x="12641178" y="6761742"/>
            <a:ext cx="99182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ChangeArrowheads="1"/>
          </p:cNvSpPr>
          <p:nvPr/>
        </p:nvSpPr>
        <p:spPr bwMode="auto">
          <a:xfrm>
            <a:off x="0" y="0"/>
            <a:ext cx="21607463" cy="12152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pPr algn="ctr">
              <a:lnSpc>
                <a:spcPct val="110000"/>
              </a:lnSpc>
            </a:pPr>
            <a:endParaRPr lang="fr-FR" sz="5100" dirty="0"/>
          </a:p>
        </p:txBody>
      </p:sp>
      <p:pic>
        <p:nvPicPr>
          <p:cNvPr id="9224" name="Picture 3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633327" y="2247616"/>
            <a:ext cx="8657991" cy="7662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260437" y="2473718"/>
            <a:ext cx="5761991" cy="3420651"/>
            <a:chOff x="336" y="1136"/>
            <a:chExt cx="2055" cy="1216"/>
          </a:xfrm>
        </p:grpSpPr>
        <p:graphicFrame>
          <p:nvGraphicFramePr>
            <p:cNvPr id="9219" name="Object 5"/>
            <p:cNvGraphicFramePr>
              <a:graphicFrameLocks noChangeAspect="1"/>
            </p:cNvGraphicFramePr>
            <p:nvPr/>
          </p:nvGraphicFramePr>
          <p:xfrm>
            <a:off x="432" y="1136"/>
            <a:ext cx="1959" cy="592"/>
          </p:xfrm>
          <a:graphic>
            <a:graphicData uri="http://schemas.openxmlformats.org/presentationml/2006/ole">
              <p:oleObj spid="_x0000_s285700" name="Equation" r:id="rId5" imgW="1295280" imgH="393480" progId="Equation.3">
                <p:embed/>
              </p:oleObj>
            </a:graphicData>
          </a:graphic>
        </p:graphicFrame>
        <p:graphicFrame>
          <p:nvGraphicFramePr>
            <p:cNvPr id="9220" name="Object 9"/>
            <p:cNvGraphicFramePr>
              <a:graphicFrameLocks noChangeAspect="1"/>
            </p:cNvGraphicFramePr>
            <p:nvPr/>
          </p:nvGraphicFramePr>
          <p:xfrm>
            <a:off x="336" y="1760"/>
            <a:ext cx="1536" cy="592"/>
          </p:xfrm>
          <a:graphic>
            <a:graphicData uri="http://schemas.openxmlformats.org/presentationml/2006/ole">
              <p:oleObj spid="_x0000_s285701" name="Equation" r:id="rId6" imgW="1015920" imgH="393480" progId="Equation.3">
                <p:embed/>
              </p:oleObj>
            </a:graphicData>
          </a:graphic>
        </p:graphicFrame>
      </p:grpSp>
      <p:graphicFrame>
        <p:nvGraphicFramePr>
          <p:cNvPr id="9218" name="Object 16"/>
          <p:cNvGraphicFramePr>
            <a:graphicFrameLocks noChangeAspect="1"/>
          </p:cNvGraphicFramePr>
          <p:nvPr/>
        </p:nvGraphicFramePr>
        <p:xfrm>
          <a:off x="14437274" y="991940"/>
          <a:ext cx="1588789" cy="1358697"/>
        </p:xfrm>
        <a:graphic>
          <a:graphicData uri="http://schemas.openxmlformats.org/presentationml/2006/ole">
            <p:oleObj spid="_x0000_s285698" name="Equation" r:id="rId7" imgW="469800" imgH="393480" progId="Equation.3">
              <p:embed/>
            </p:oleObj>
          </a:graphicData>
        </a:graphic>
      </p:graphicFrame>
      <p:graphicFrame>
        <p:nvGraphicFramePr>
          <p:cNvPr id="9221" name="Object 15"/>
          <p:cNvGraphicFramePr>
            <a:graphicFrameLocks noChangeAspect="1"/>
          </p:cNvGraphicFramePr>
          <p:nvPr/>
        </p:nvGraphicFramePr>
        <p:xfrm>
          <a:off x="18291317" y="6076157"/>
          <a:ext cx="1777357" cy="1792495"/>
        </p:xfrm>
        <a:graphic>
          <a:graphicData uri="http://schemas.openxmlformats.org/presentationml/2006/ole">
            <p:oleObj spid="_x0000_s285699" name="Equation" r:id="rId8" imgW="406080" imgH="355320" progId="Equation.3">
              <p:embed/>
            </p:oleObj>
          </a:graphicData>
        </a:graphic>
      </p:graphicFrame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9277823" y="6585318"/>
            <a:ext cx="3920104" cy="4222365"/>
            <a:chOff x="3593" y="2442"/>
            <a:chExt cx="1045" cy="1501"/>
          </a:xfrm>
        </p:grpSpPr>
        <p:sp>
          <p:nvSpPr>
            <p:cNvPr id="9228" name="Line 32"/>
            <p:cNvSpPr>
              <a:spLocks noChangeShapeType="1"/>
            </p:cNvSpPr>
            <p:nvPr/>
          </p:nvSpPr>
          <p:spPr bwMode="auto">
            <a:xfrm flipV="1">
              <a:off x="3923" y="2442"/>
              <a:ext cx="214" cy="12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9" name="Text Box 33"/>
            <p:cNvSpPr txBox="1">
              <a:spLocks noChangeArrowheads="1"/>
            </p:cNvSpPr>
            <p:nvPr/>
          </p:nvSpPr>
          <p:spPr bwMode="auto">
            <a:xfrm>
              <a:off x="3593" y="3702"/>
              <a:ext cx="1045" cy="24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CH" sz="3800" dirty="0"/>
                <a:t>Stable </a:t>
              </a:r>
              <a:r>
                <a:rPr lang="fr-CH" sz="3800" dirty="0" err="1"/>
                <a:t>fixed</a:t>
              </a:r>
              <a:r>
                <a:rPr lang="fr-CH" sz="3800" dirty="0"/>
                <a:t> point</a:t>
              </a:r>
              <a:endParaRPr lang="fr-FR" sz="3800" dirty="0"/>
            </a:p>
          </p:txBody>
        </p:sp>
      </p:grpSp>
      <p:sp>
        <p:nvSpPr>
          <p:cNvPr id="21" name="Title 3"/>
          <p:cNvSpPr txBox="1">
            <a:spLocks/>
          </p:cNvSpPr>
          <p:nvPr/>
        </p:nvSpPr>
        <p:spPr>
          <a:xfrm>
            <a:off x="697827" y="179472"/>
            <a:ext cx="20861626" cy="1473200"/>
          </a:xfrm>
          <a:prstGeom prst="rect">
            <a:avLst/>
          </a:prstGeom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838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Impact" charset="0"/>
                <a:ea typeface="ＭＳ Ｐゴシック" charset="0"/>
                <a:cs typeface="Impact" charset="0"/>
              </a:rPr>
              <a:t>Neuronal Dynamics – </a:t>
            </a:r>
            <a:r>
              <a:rPr kumimoji="0" lang="en-US" sz="6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Impact" charset="0"/>
                <a:ea typeface="ＭＳ Ｐゴシック" charset="0"/>
                <a:cs typeface="Impact" charset="0"/>
              </a:rPr>
              <a:t> </a:t>
            </a:r>
            <a:r>
              <a:rPr lang="en-US" sz="6000" dirty="0" smtClean="0">
                <a:solidFill>
                  <a:srgbClr val="FF0000"/>
                </a:solidFill>
                <a:latin typeface="Impact" charset="0"/>
                <a:ea typeface="ＭＳ Ｐゴシック" charset="0"/>
                <a:cs typeface="Impact" charset="0"/>
              </a:rPr>
              <a:t>4.5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Impact" charset="0"/>
                <a:ea typeface="ＭＳ Ｐゴシック" charset="0"/>
                <a:cs typeface="Impact" charset="0"/>
              </a:rPr>
              <a:t>.  </a:t>
            </a:r>
            <a:r>
              <a:rPr kumimoji="0" lang="en-US" sz="60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Impact" charset="0"/>
                <a:ea typeface="ＭＳ Ｐゴシック" charset="0"/>
                <a:cs typeface="Impact" charset="0"/>
              </a:rPr>
              <a:t> </a:t>
            </a:r>
            <a:r>
              <a:rPr lang="en-US" sz="6000" dirty="0" smtClean="0">
                <a:solidFill>
                  <a:srgbClr val="FF0000"/>
                </a:solidFill>
                <a:latin typeface="Impact" charset="0"/>
                <a:ea typeface="ＭＳ Ｐゴシック" charset="0"/>
                <a:cs typeface="Impact" charset="0"/>
              </a:rPr>
              <a:t>Further reduction to 1 dimension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Impact" charset="0"/>
              <a:ea typeface="ＭＳ Ｐゴシック" charset="0"/>
              <a:cs typeface="Impact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-215313" y="1171412"/>
            <a:ext cx="2245092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97827" y="1381141"/>
            <a:ext cx="10798149" cy="9694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Hodgkin-Huxley reduced to 2dim</a:t>
            </a:r>
            <a:endParaRPr lang="en-US" dirty="0"/>
          </a:p>
        </p:txBody>
      </p:sp>
      <p:graphicFrame>
        <p:nvGraphicFramePr>
          <p:cNvPr id="285702" name="Object 33"/>
          <p:cNvGraphicFramePr>
            <a:graphicFrameLocks noChangeAspect="1"/>
          </p:cNvGraphicFramePr>
          <p:nvPr/>
        </p:nvGraphicFramePr>
        <p:xfrm>
          <a:off x="2306638" y="7048500"/>
          <a:ext cx="3216275" cy="1176338"/>
        </p:xfrm>
        <a:graphic>
          <a:graphicData uri="http://schemas.openxmlformats.org/presentationml/2006/ole">
            <p:oleObj spid="_x0000_s285702" name="Equation" r:id="rId9" imgW="533160" imgH="228600" progId="Equation.DSMT4">
              <p:embed/>
            </p:oleObj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1432582" y="6177266"/>
            <a:ext cx="8400056" cy="9694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Separation of time scales</a:t>
            </a:r>
            <a:endParaRPr lang="en-US" dirty="0"/>
          </a:p>
        </p:txBody>
      </p:sp>
      <p:graphicFrame>
        <p:nvGraphicFramePr>
          <p:cNvPr id="25" name="Object 9"/>
          <p:cNvGraphicFramePr>
            <a:graphicFrameLocks noChangeAspect="1"/>
          </p:cNvGraphicFramePr>
          <p:nvPr/>
        </p:nvGraphicFramePr>
        <p:xfrm>
          <a:off x="1827047" y="8307664"/>
          <a:ext cx="5922962" cy="1665287"/>
        </p:xfrm>
        <a:graphic>
          <a:graphicData uri="http://schemas.openxmlformats.org/presentationml/2006/ole">
            <p:oleObj spid="_x0000_s285703" name="Equation" r:id="rId10" imgW="1396800" imgH="393480" progId="Equation.DSMT4">
              <p:embed/>
            </p:oleObj>
          </a:graphicData>
        </a:graphic>
      </p:graphicFrame>
      <p:graphicFrame>
        <p:nvGraphicFramePr>
          <p:cNvPr id="285704" name="Object 5"/>
          <p:cNvGraphicFramePr>
            <a:graphicFrameLocks noChangeAspect="1"/>
          </p:cNvGraphicFramePr>
          <p:nvPr/>
        </p:nvGraphicFramePr>
        <p:xfrm>
          <a:off x="2308307" y="10085793"/>
          <a:ext cx="6353175" cy="1665288"/>
        </p:xfrm>
        <a:graphic>
          <a:graphicData uri="http://schemas.openxmlformats.org/presentationml/2006/ole">
            <p:oleObj spid="_x0000_s285704" name="Equation" r:id="rId11" imgW="153648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697827" y="323850"/>
            <a:ext cx="20861626" cy="1473200"/>
          </a:xfrm>
          <a:prstGeom prst="rect">
            <a:avLst/>
          </a:prstGeom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ts val="2838"/>
              </a:spcAft>
              <a:defRPr/>
            </a:pPr>
            <a:r>
              <a:rPr lang="en-US" dirty="0" smtClean="0">
                <a:latin typeface="Impact" charset="0"/>
                <a:cs typeface="Impact" charset="0"/>
              </a:rPr>
              <a:t>Neuronal Dynamics – </a:t>
            </a:r>
            <a:r>
              <a:rPr lang="en-US" dirty="0" smtClean="0">
                <a:solidFill>
                  <a:srgbClr val="FF0000"/>
                </a:solidFill>
                <a:latin typeface="Impact" charset="0"/>
                <a:cs typeface="Impact" charset="0"/>
              </a:rPr>
              <a:t>Review: </a:t>
            </a:r>
            <a:r>
              <a:rPr lang="en-US" dirty="0" smtClean="0">
                <a:solidFill>
                  <a:srgbClr val="FF0000"/>
                </a:solidFill>
                <a:latin typeface="Impact" charset="0"/>
                <a:cs typeface="Impact" charset="0"/>
              </a:rPr>
              <a:t>Nonlinear </a:t>
            </a:r>
            <a:r>
              <a:rPr lang="en-US" dirty="0" smtClean="0">
                <a:solidFill>
                  <a:srgbClr val="FF0000"/>
                </a:solidFill>
                <a:latin typeface="Impact" charset="0"/>
                <a:cs typeface="Impact" charset="0"/>
              </a:rPr>
              <a:t>Integrate-and Fire</a:t>
            </a:r>
            <a:endParaRPr lang="en-US" dirty="0">
              <a:solidFill>
                <a:srgbClr val="FF0000"/>
              </a:solidFill>
              <a:latin typeface="Impact" charset="0"/>
              <a:cs typeface="Impact" charset="0"/>
            </a:endParaRPr>
          </a:p>
        </p:txBody>
      </p:sp>
      <p:graphicFrame>
        <p:nvGraphicFramePr>
          <p:cNvPr id="36" name="Object 5"/>
          <p:cNvGraphicFramePr>
            <a:graphicFrameLocks noChangeAspect="1"/>
          </p:cNvGraphicFramePr>
          <p:nvPr/>
        </p:nvGraphicFramePr>
        <p:xfrm>
          <a:off x="1063374" y="5912032"/>
          <a:ext cx="6468395" cy="1865138"/>
        </p:xfrm>
        <a:graphic>
          <a:graphicData uri="http://schemas.openxmlformats.org/presentationml/2006/ole">
            <p:oleObj spid="_x0000_s313346" name="Equation" r:id="rId4" imgW="1358640" imgH="393480" progId="Equation.3">
              <p:embed/>
            </p:oleObj>
          </a:graphicData>
        </a:graphic>
      </p:graphicFrame>
      <p:graphicFrame>
        <p:nvGraphicFramePr>
          <p:cNvPr id="37" name="Object 6"/>
          <p:cNvGraphicFramePr>
            <a:graphicFrameLocks noChangeAspect="1"/>
          </p:cNvGraphicFramePr>
          <p:nvPr/>
        </p:nvGraphicFramePr>
        <p:xfrm>
          <a:off x="1063374" y="2598256"/>
          <a:ext cx="7569433" cy="1756026"/>
        </p:xfrm>
        <a:graphic>
          <a:graphicData uri="http://schemas.openxmlformats.org/presentationml/2006/ole">
            <p:oleObj spid="_x0000_s313347" name="Equation" r:id="rId5" imgW="1688760" imgH="393480" progId="Equation.3">
              <p:embed/>
            </p:oleObj>
          </a:graphicData>
        </a:graphic>
      </p:graphicFrame>
      <p:sp>
        <p:nvSpPr>
          <p:cNvPr id="38" name="Text Box 7"/>
          <p:cNvSpPr txBox="1">
            <a:spLocks noChangeArrowheads="1"/>
          </p:cNvSpPr>
          <p:nvPr/>
        </p:nvSpPr>
        <p:spPr bwMode="auto">
          <a:xfrm>
            <a:off x="371224" y="1948552"/>
            <a:ext cx="10270760" cy="969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CH" b="1" dirty="0" smtClean="0"/>
              <a:t>LIF (</a:t>
            </a:r>
            <a:r>
              <a:rPr lang="fr-CH" b="1" dirty="0" err="1" smtClean="0"/>
              <a:t>Leaky</a:t>
            </a:r>
            <a:r>
              <a:rPr lang="fr-CH" b="1" dirty="0" smtClean="0"/>
              <a:t> </a:t>
            </a:r>
            <a:r>
              <a:rPr lang="fr-CH" b="1" dirty="0" err="1" smtClean="0"/>
              <a:t>integrate</a:t>
            </a:r>
            <a:r>
              <a:rPr lang="fr-CH" b="1" dirty="0" smtClean="0"/>
              <a:t>-and-</a:t>
            </a:r>
            <a:r>
              <a:rPr lang="fr-CH" b="1" dirty="0" err="1" smtClean="0"/>
              <a:t>fire</a:t>
            </a:r>
            <a:r>
              <a:rPr lang="fr-CH" b="1" dirty="0" smtClean="0"/>
              <a:t>)</a:t>
            </a:r>
            <a:endParaRPr lang="fr-FR" b="1" dirty="0"/>
          </a:p>
        </p:txBody>
      </p:sp>
      <p:sp>
        <p:nvSpPr>
          <p:cNvPr id="39" name="Text Box 8"/>
          <p:cNvSpPr txBox="1">
            <a:spLocks noChangeArrowheads="1"/>
          </p:cNvSpPr>
          <p:nvPr/>
        </p:nvSpPr>
        <p:spPr bwMode="auto">
          <a:xfrm>
            <a:off x="371224" y="4865290"/>
            <a:ext cx="12179937" cy="969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CH" b="1" dirty="0" smtClean="0"/>
              <a:t>NLIF (</a:t>
            </a:r>
            <a:r>
              <a:rPr lang="fr-CH" b="1" dirty="0" err="1" smtClean="0"/>
              <a:t>nonlinear</a:t>
            </a:r>
            <a:r>
              <a:rPr lang="fr-CH" b="1" dirty="0" smtClean="0"/>
              <a:t> </a:t>
            </a:r>
            <a:r>
              <a:rPr lang="fr-CH" b="1" dirty="0" err="1" smtClean="0"/>
              <a:t>integrate</a:t>
            </a:r>
            <a:r>
              <a:rPr lang="fr-CH" b="1" dirty="0" smtClean="0"/>
              <a:t>-and-</a:t>
            </a:r>
            <a:r>
              <a:rPr lang="fr-CH" b="1" dirty="0" err="1" smtClean="0"/>
              <a:t>fire</a:t>
            </a:r>
            <a:r>
              <a:rPr lang="fr-CH" b="1" dirty="0" smtClean="0"/>
              <a:t>)</a:t>
            </a:r>
            <a:endParaRPr lang="fr-FR" b="1" dirty="0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697827" y="7825296"/>
            <a:ext cx="4975224" cy="2124072"/>
            <a:chOff x="1789" y="3488"/>
            <a:chExt cx="3134" cy="1338"/>
          </a:xfrm>
        </p:grpSpPr>
        <p:graphicFrame>
          <p:nvGraphicFramePr>
            <p:cNvPr id="41" name="Object 10"/>
            <p:cNvGraphicFramePr>
              <a:graphicFrameLocks noChangeAspect="1"/>
            </p:cNvGraphicFramePr>
            <p:nvPr/>
          </p:nvGraphicFramePr>
          <p:xfrm>
            <a:off x="2863" y="4111"/>
            <a:ext cx="2060" cy="715"/>
          </p:xfrm>
          <a:graphic>
            <a:graphicData uri="http://schemas.openxmlformats.org/presentationml/2006/ole">
              <p:oleObj spid="_x0000_s313348" name="Equation" r:id="rId6" imgW="545760" imgH="190440" progId="Equation.3">
                <p:embed/>
              </p:oleObj>
            </a:graphicData>
          </a:graphic>
        </p:graphicFrame>
        <p:sp>
          <p:nvSpPr>
            <p:cNvPr id="42" name="Text Box 11"/>
            <p:cNvSpPr txBox="1">
              <a:spLocks noChangeArrowheads="1"/>
            </p:cNvSpPr>
            <p:nvPr/>
          </p:nvSpPr>
          <p:spPr bwMode="auto">
            <a:xfrm>
              <a:off x="1789" y="3488"/>
              <a:ext cx="81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CH" dirty="0"/>
                <a:t>If  </a:t>
              </a:r>
              <a:r>
                <a:rPr lang="fr-CH" dirty="0" err="1"/>
                <a:t>firing</a:t>
              </a:r>
              <a:r>
                <a:rPr lang="fr-CH" dirty="0"/>
                <a:t>:</a:t>
              </a:r>
              <a:endParaRPr lang="fr-FR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4787" name="Object 4"/>
          <p:cNvGraphicFramePr>
            <a:graphicFrameLocks noChangeAspect="1"/>
          </p:cNvGraphicFramePr>
          <p:nvPr/>
        </p:nvGraphicFramePr>
        <p:xfrm>
          <a:off x="15444395" y="1361630"/>
          <a:ext cx="4751363" cy="1665317"/>
        </p:xfrm>
        <a:graphic>
          <a:graphicData uri="http://schemas.openxmlformats.org/presentationml/2006/ole">
            <p:oleObj spid="_x0000_s304130" name="Equation" r:id="rId3" imgW="1257120" imgH="393480" progId="Equation.DSMT4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00019" y="1361630"/>
            <a:ext cx="13565685" cy="1102735"/>
          </a:xfrm>
          <a:prstGeom prst="rect">
            <a:avLst/>
          </a:prstGeom>
          <a:noFill/>
        </p:spPr>
        <p:txBody>
          <a:bodyPr wrap="square" lIns="192911" tIns="96455" rIns="192911" bIns="96455" rtlCol="0">
            <a:spAutoFit/>
          </a:bodyPr>
          <a:lstStyle/>
          <a:p>
            <a:r>
              <a:rPr lang="en-US" sz="5900" dirty="0" smtClean="0"/>
              <a:t>(</a:t>
            </a:r>
            <a:r>
              <a:rPr lang="en-US" sz="5900" dirty="0" err="1" smtClean="0"/>
              <a:t>i</a:t>
            </a:r>
            <a:r>
              <a:rPr lang="en-US" sz="5900" dirty="0" smtClean="0"/>
              <a:t>) Extract </a:t>
            </a:r>
            <a:r>
              <a:rPr lang="en-US" sz="5900" i="1" dirty="0" smtClean="0"/>
              <a:t>f</a:t>
            </a:r>
            <a:r>
              <a:rPr lang="en-US" sz="5900" dirty="0" smtClean="0"/>
              <a:t>  from more complex models</a:t>
            </a:r>
            <a:endParaRPr lang="en-US" sz="5900" dirty="0"/>
          </a:p>
        </p:txBody>
      </p:sp>
      <p:graphicFrame>
        <p:nvGraphicFramePr>
          <p:cNvPr id="376836" name="Object 4"/>
          <p:cNvGraphicFramePr>
            <a:graphicFrameLocks noChangeAspect="1"/>
          </p:cNvGraphicFramePr>
          <p:nvPr/>
        </p:nvGraphicFramePr>
        <p:xfrm>
          <a:off x="7132922" y="8628107"/>
          <a:ext cx="6029625" cy="1665317"/>
        </p:xfrm>
        <a:graphic>
          <a:graphicData uri="http://schemas.openxmlformats.org/presentationml/2006/ole">
            <p:oleObj spid="_x0000_s304131" name="Equation" r:id="rId4" imgW="1422360" imgH="393480" progId="Equation.DSMT4">
              <p:embed/>
            </p:oleObj>
          </a:graphicData>
        </a:graphic>
      </p:graphicFrame>
      <p:graphicFrame>
        <p:nvGraphicFramePr>
          <p:cNvPr id="376837" name="Object 8"/>
          <p:cNvGraphicFramePr>
            <a:graphicFrameLocks noChangeAspect="1"/>
          </p:cNvGraphicFramePr>
          <p:nvPr/>
        </p:nvGraphicFramePr>
        <p:xfrm>
          <a:off x="6362906" y="10293424"/>
          <a:ext cx="5194411" cy="1665317"/>
        </p:xfrm>
        <a:graphic>
          <a:graphicData uri="http://schemas.openxmlformats.org/presentationml/2006/ole">
            <p:oleObj spid="_x0000_s304132" name="Equation" r:id="rId5" imgW="1015920" imgH="39348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24191" y="8880282"/>
            <a:ext cx="5275543" cy="2687784"/>
          </a:xfrm>
          <a:prstGeom prst="rect">
            <a:avLst/>
          </a:prstGeom>
          <a:noFill/>
        </p:spPr>
        <p:txBody>
          <a:bodyPr wrap="none" lIns="192911" tIns="96455" rIns="192911" bIns="96455" rtlCol="0">
            <a:spAutoFit/>
          </a:bodyPr>
          <a:lstStyle/>
          <a:p>
            <a:r>
              <a:rPr lang="en-US" sz="5400" i="1" dirty="0" smtClean="0">
                <a:solidFill>
                  <a:srgbClr val="FF0000"/>
                </a:solidFill>
              </a:rPr>
              <a:t>See week 3:</a:t>
            </a:r>
          </a:p>
          <a:p>
            <a:r>
              <a:rPr lang="en-US" sz="5400" i="1" dirty="0" smtClean="0">
                <a:solidFill>
                  <a:srgbClr val="FF0000"/>
                </a:solidFill>
              </a:rPr>
              <a:t>2dim version of </a:t>
            </a:r>
          </a:p>
          <a:p>
            <a:r>
              <a:rPr lang="en-US" sz="5400" i="1" dirty="0" smtClean="0">
                <a:solidFill>
                  <a:srgbClr val="FF0000"/>
                </a:solidFill>
              </a:rPr>
              <a:t>Hodgkin-Huxley</a:t>
            </a:r>
            <a:endParaRPr lang="en-US" sz="5400" i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509191" y="5746168"/>
            <a:ext cx="9440784" cy="1856787"/>
          </a:xfrm>
          <a:prstGeom prst="rect">
            <a:avLst/>
          </a:prstGeom>
          <a:noFill/>
        </p:spPr>
        <p:txBody>
          <a:bodyPr wrap="square" lIns="192911" tIns="96455" rIns="192911" bIns="96455" rtlCol="0">
            <a:spAutoFit/>
          </a:bodyPr>
          <a:lstStyle/>
          <a:p>
            <a:r>
              <a:rPr lang="en-US" sz="5400" dirty="0" smtClean="0"/>
              <a:t>Separation of time scales:</a:t>
            </a:r>
          </a:p>
          <a:p>
            <a:r>
              <a:rPr lang="en-US" sz="5400" dirty="0" smtClean="0"/>
              <a:t>Arrows are nearly horizontal</a:t>
            </a:r>
            <a:endParaRPr lang="en-US" sz="5400" dirty="0"/>
          </a:p>
        </p:txBody>
      </p:sp>
      <p:pic>
        <p:nvPicPr>
          <p:cNvPr id="376839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67119" y="2254813"/>
            <a:ext cx="8662403" cy="6447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8"/>
          <p:cNvGrpSpPr/>
          <p:nvPr/>
        </p:nvGrpSpPr>
        <p:grpSpPr>
          <a:xfrm>
            <a:off x="3716823" y="4352926"/>
            <a:ext cx="12872093" cy="2367804"/>
            <a:chOff x="1979712" y="2524810"/>
            <a:chExt cx="6326788" cy="1336239"/>
          </a:xfrm>
        </p:grpSpPr>
        <p:cxnSp>
          <p:nvCxnSpPr>
            <p:cNvPr id="16" name="Straight Arrow Connector 15"/>
            <p:cNvCxnSpPr/>
            <p:nvPr/>
          </p:nvCxnSpPr>
          <p:spPr bwMode="auto">
            <a:xfrm flipH="1">
              <a:off x="1979712" y="2811399"/>
              <a:ext cx="4176464" cy="104965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8" name="TextBox 17"/>
            <p:cNvSpPr txBox="1"/>
            <p:nvPr/>
          </p:nvSpPr>
          <p:spPr>
            <a:xfrm>
              <a:off x="6156176" y="2524810"/>
              <a:ext cx="2150324" cy="5731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 dirty="0" smtClean="0">
                  <a:solidFill>
                    <a:srgbClr val="FF0000"/>
                  </a:solidFill>
                </a:rPr>
                <a:t>resting state</a:t>
              </a:r>
              <a:endParaRPr lang="en-US" sz="6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" name="Group 20"/>
          <p:cNvGrpSpPr/>
          <p:nvPr/>
        </p:nvGrpSpPr>
        <p:grpSpPr>
          <a:xfrm>
            <a:off x="12755104" y="7995779"/>
            <a:ext cx="8194871" cy="1769005"/>
            <a:chOff x="5840275" y="5661248"/>
            <a:chExt cx="3467964" cy="998315"/>
          </a:xfrm>
        </p:grpSpPr>
        <p:graphicFrame>
          <p:nvGraphicFramePr>
            <p:cNvPr id="376838" name="Object 8"/>
            <p:cNvGraphicFramePr>
              <a:graphicFrameLocks noChangeAspect="1"/>
            </p:cNvGraphicFramePr>
            <p:nvPr/>
          </p:nvGraphicFramePr>
          <p:xfrm>
            <a:off x="6880225" y="6115050"/>
            <a:ext cx="812706" cy="544513"/>
          </p:xfrm>
          <a:graphic>
            <a:graphicData uri="http://schemas.openxmlformats.org/presentationml/2006/ole">
              <p:oleObj spid="_x0000_s304133" name="Equation" r:id="rId7" imgW="533160" imgH="228600" progId="Equation.DSMT4">
                <p:embed/>
              </p:oleObj>
            </a:graphicData>
          </a:graphic>
        </p:graphicFrame>
        <p:sp>
          <p:nvSpPr>
            <p:cNvPr id="20" name="TextBox 19"/>
            <p:cNvSpPr txBox="1"/>
            <p:nvPr/>
          </p:nvSpPr>
          <p:spPr>
            <a:xfrm>
              <a:off x="5840275" y="5661248"/>
              <a:ext cx="3467964" cy="5471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Spike initiation, from rest</a:t>
              </a:r>
              <a:endParaRPr lang="en-US" dirty="0"/>
            </a:p>
          </p:txBody>
        </p:sp>
      </p:grpSp>
      <p:sp>
        <p:nvSpPr>
          <p:cNvPr id="22" name="Rectangle 21"/>
          <p:cNvSpPr/>
          <p:nvPr/>
        </p:nvSpPr>
        <p:spPr bwMode="auto">
          <a:xfrm>
            <a:off x="6170590" y="2382410"/>
            <a:ext cx="4834600" cy="5614291"/>
          </a:xfrm>
          <a:prstGeom prst="rect">
            <a:avLst/>
          </a:prstGeom>
          <a:solidFill>
            <a:srgbClr val="CCCCCC">
              <a:alpha val="30196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92911" tIns="96455" rIns="192911" bIns="96455" numCol="1" rtlCol="0" anchor="t" anchorCtr="0" compatLnSpc="1">
            <a:prstTxWarp prst="textNoShape">
              <a:avLst/>
            </a:prstTxWarp>
          </a:bodyPr>
          <a:lstStyle/>
          <a:p>
            <a:pPr defTabSz="1929110" eaLnBrk="0" hangingPunct="0"/>
            <a:endParaRPr lang="en-US" sz="5100" i="1" dirty="0" smtClean="0">
              <a:latin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505295" y="3208487"/>
            <a:ext cx="8444680" cy="1071957"/>
          </a:xfrm>
          <a:prstGeom prst="rect">
            <a:avLst/>
          </a:prstGeom>
          <a:noFill/>
        </p:spPr>
        <p:txBody>
          <a:bodyPr wrap="none" lIns="192911" tIns="96455" rIns="192911" bIns="96455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A. detect spike and reset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3162547" y="10496109"/>
            <a:ext cx="6501584" cy="1071957"/>
          </a:xfrm>
          <a:prstGeom prst="rect">
            <a:avLst/>
          </a:prstGeom>
          <a:noFill/>
        </p:spPr>
        <p:txBody>
          <a:bodyPr wrap="none" lIns="192911" tIns="96455" rIns="192911" bIns="96455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B.  Assume </a:t>
            </a:r>
            <a:r>
              <a:rPr lang="en-US" i="1" dirty="0" smtClean="0">
                <a:solidFill>
                  <a:srgbClr val="FF0000"/>
                </a:solidFill>
              </a:rPr>
              <a:t>w=w</a:t>
            </a:r>
            <a:r>
              <a:rPr lang="en-US" sz="3400" i="1" dirty="0" smtClean="0">
                <a:solidFill>
                  <a:srgbClr val="FF0000"/>
                </a:solidFill>
              </a:rPr>
              <a:t>rest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19" name="Title 3"/>
          <p:cNvSpPr txBox="1">
            <a:spLocks/>
          </p:cNvSpPr>
          <p:nvPr/>
        </p:nvSpPr>
        <p:spPr>
          <a:xfrm>
            <a:off x="697827" y="-38773"/>
            <a:ext cx="20861626" cy="1473200"/>
          </a:xfrm>
          <a:prstGeom prst="rect">
            <a:avLst/>
          </a:prstGeom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838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Impact" charset="0"/>
                <a:ea typeface="ＭＳ Ｐゴシック" charset="0"/>
                <a:cs typeface="Impact" charset="0"/>
              </a:rPr>
              <a:t>Neuronal Dynamics – </a:t>
            </a:r>
            <a:r>
              <a:rPr lang="en-US" sz="6000" dirty="0" smtClean="0">
                <a:solidFill>
                  <a:srgbClr val="FF0000"/>
                </a:solidFill>
                <a:latin typeface="Impact" charset="0"/>
                <a:ea typeface="ＭＳ Ｐゴシック" charset="0"/>
                <a:cs typeface="Impact" charset="0"/>
              </a:rPr>
              <a:t>Review</a:t>
            </a:r>
            <a:r>
              <a:rPr lang="en-US" sz="6600" dirty="0" smtClean="0">
                <a:solidFill>
                  <a:srgbClr val="FF0000"/>
                </a:solidFill>
                <a:latin typeface="Impact" charset="0"/>
                <a:ea typeface="ＭＳ Ｐゴシック" charset="0"/>
                <a:cs typeface="Impact" charset="0"/>
              </a:rPr>
              <a:t>: </a:t>
            </a:r>
            <a:r>
              <a:rPr lang="en-US" sz="6000" dirty="0" smtClean="0">
                <a:solidFill>
                  <a:srgbClr val="FF0000"/>
                </a:solidFill>
                <a:latin typeface="Impact" charset="0"/>
                <a:ea typeface="ＭＳ Ｐゴシック" charset="0"/>
                <a:cs typeface="Impact" charset="0"/>
              </a:rPr>
              <a:t>Nonlinear Integrate-and-fire</a:t>
            </a:r>
            <a:endParaRPr kumimoji="0" lang="en-US" sz="7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Impact" charset="0"/>
              <a:ea typeface="ＭＳ Ｐゴシック" charset="0"/>
              <a:cs typeface="Impact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-215313" y="1171412"/>
            <a:ext cx="2245092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/>
      <p:bldP spid="2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4191" y="1113949"/>
            <a:ext cx="14010897" cy="1102735"/>
          </a:xfrm>
          <a:prstGeom prst="rect">
            <a:avLst/>
          </a:prstGeom>
          <a:noFill/>
        </p:spPr>
        <p:txBody>
          <a:bodyPr wrap="square" lIns="192911" tIns="96455" rIns="192911" bIns="96455" rtlCol="0">
            <a:spAutoFit/>
          </a:bodyPr>
          <a:lstStyle/>
          <a:p>
            <a:r>
              <a:rPr lang="en-US" sz="5900" dirty="0" smtClean="0"/>
              <a:t>(</a:t>
            </a:r>
            <a:r>
              <a:rPr lang="en-US" sz="5900" dirty="0" err="1" smtClean="0"/>
              <a:t>i</a:t>
            </a:r>
            <a:r>
              <a:rPr lang="en-US" sz="5900" dirty="0" smtClean="0"/>
              <a:t>) Extract f  from more complex models</a:t>
            </a:r>
            <a:endParaRPr lang="en-US" sz="5900" dirty="0"/>
          </a:p>
        </p:txBody>
      </p:sp>
      <p:pic>
        <p:nvPicPr>
          <p:cNvPr id="3768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30968" y="2375828"/>
            <a:ext cx="19418969" cy="6927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76836" name="Object 4"/>
          <p:cNvGraphicFramePr>
            <a:graphicFrameLocks noChangeAspect="1"/>
          </p:cNvGraphicFramePr>
          <p:nvPr/>
        </p:nvGraphicFramePr>
        <p:xfrm>
          <a:off x="7787691" y="8652897"/>
          <a:ext cx="8860560" cy="1665317"/>
        </p:xfrm>
        <a:graphic>
          <a:graphicData uri="http://schemas.openxmlformats.org/presentationml/2006/ole">
            <p:oleObj spid="_x0000_s305155" name="Equation" r:id="rId4" imgW="1562040" imgH="393480" progId="Equation.DSMT4">
              <p:embed/>
            </p:oleObj>
          </a:graphicData>
        </a:graphic>
      </p:graphicFrame>
      <p:grpSp>
        <p:nvGrpSpPr>
          <p:cNvPr id="2" name="Group 14"/>
          <p:cNvGrpSpPr/>
          <p:nvPr/>
        </p:nvGrpSpPr>
        <p:grpSpPr>
          <a:xfrm>
            <a:off x="7875845" y="9247099"/>
            <a:ext cx="13558824" cy="2826158"/>
            <a:chOff x="3332956" y="5218472"/>
            <a:chExt cx="5737921" cy="1594904"/>
          </a:xfrm>
        </p:grpSpPr>
        <p:graphicFrame>
          <p:nvGraphicFramePr>
            <p:cNvPr id="376837" name="Object 8"/>
            <p:cNvGraphicFramePr>
              <a:graphicFrameLocks noChangeAspect="1"/>
            </p:cNvGraphicFramePr>
            <p:nvPr/>
          </p:nvGraphicFramePr>
          <p:xfrm>
            <a:off x="3332956" y="5873576"/>
            <a:ext cx="2438400" cy="939800"/>
          </p:xfrm>
          <a:graphic>
            <a:graphicData uri="http://schemas.openxmlformats.org/presentationml/2006/ole">
              <p:oleObj spid="_x0000_s305156" name="Equation" r:id="rId5" imgW="1015920" imgH="393480" progId="Equation.3">
                <p:embed/>
              </p:oleObj>
            </a:graphicData>
          </a:graphic>
        </p:graphicFrame>
        <p:sp>
          <p:nvSpPr>
            <p:cNvPr id="12" name="TextBox 11"/>
            <p:cNvSpPr txBox="1"/>
            <p:nvPr/>
          </p:nvSpPr>
          <p:spPr>
            <a:xfrm>
              <a:off x="7064122" y="5218472"/>
              <a:ext cx="2006755" cy="10421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Separation of </a:t>
              </a:r>
            </a:p>
            <a:p>
              <a:r>
                <a:rPr lang="en-US" dirty="0" smtClean="0"/>
                <a:t>time scales</a:t>
              </a:r>
              <a:endParaRPr lang="en-US" dirty="0"/>
            </a:p>
          </p:txBody>
        </p:sp>
        <p:graphicFrame>
          <p:nvGraphicFramePr>
            <p:cNvPr id="376838" name="Object 8"/>
            <p:cNvGraphicFramePr>
              <a:graphicFrameLocks noChangeAspect="1"/>
            </p:cNvGraphicFramePr>
            <p:nvPr/>
          </p:nvGraphicFramePr>
          <p:xfrm>
            <a:off x="6300192" y="6093296"/>
            <a:ext cx="1279525" cy="544513"/>
          </p:xfrm>
          <a:graphic>
            <a:graphicData uri="http://schemas.openxmlformats.org/presentationml/2006/ole">
              <p:oleObj spid="_x0000_s305157" name="Equation" r:id="rId6" imgW="533160" imgH="228600" progId="Equation.DSMT4">
                <p:embed/>
              </p:oleObj>
            </a:graphicData>
          </a:graphic>
        </p:graphicFrame>
        <p:cxnSp>
          <p:nvCxnSpPr>
            <p:cNvPr id="14" name="Straight Arrow Connector 13"/>
            <p:cNvCxnSpPr/>
            <p:nvPr/>
          </p:nvCxnSpPr>
          <p:spPr bwMode="auto">
            <a:xfrm>
              <a:off x="5796136" y="6309320"/>
              <a:ext cx="504056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17" name="Straight Arrow Connector 16"/>
          <p:cNvCxnSpPr/>
          <p:nvPr/>
        </p:nvCxnSpPr>
        <p:spPr bwMode="auto">
          <a:xfrm flipH="1" flipV="1">
            <a:off x="13015765" y="9904082"/>
            <a:ext cx="2892659" cy="10207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aphicFrame>
        <p:nvGraphicFramePr>
          <p:cNvPr id="377862" name="Object 4"/>
          <p:cNvGraphicFramePr>
            <a:graphicFrameLocks noChangeAspect="1"/>
          </p:cNvGraphicFramePr>
          <p:nvPr/>
        </p:nvGraphicFramePr>
        <p:xfrm>
          <a:off x="7740917" y="8628107"/>
          <a:ext cx="8864313" cy="1665317"/>
        </p:xfrm>
        <a:graphic>
          <a:graphicData uri="http://schemas.openxmlformats.org/presentationml/2006/ole">
            <p:oleObj spid="_x0000_s305158" name="Equation" r:id="rId7" imgW="1562040" imgH="393480" progId="Equation.DSMT4">
              <p:embed/>
            </p:oleObj>
          </a:graphicData>
        </a:graphic>
      </p:graphicFrame>
      <p:grpSp>
        <p:nvGrpSpPr>
          <p:cNvPr id="3" name="Group 24"/>
          <p:cNvGrpSpPr/>
          <p:nvPr/>
        </p:nvGrpSpPr>
        <p:grpSpPr>
          <a:xfrm>
            <a:off x="14196817" y="3269011"/>
            <a:ext cx="6068589" cy="2934743"/>
            <a:chOff x="5868144" y="1844824"/>
            <a:chExt cx="2857576" cy="1656184"/>
          </a:xfrm>
        </p:grpSpPr>
        <p:cxnSp>
          <p:nvCxnSpPr>
            <p:cNvPr id="20" name="Straight Arrow Connector 19"/>
            <p:cNvCxnSpPr/>
            <p:nvPr/>
          </p:nvCxnSpPr>
          <p:spPr bwMode="auto">
            <a:xfrm flipH="1">
              <a:off x="6156176" y="2420888"/>
              <a:ext cx="216024" cy="108012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1" name="TextBox 20"/>
            <p:cNvSpPr txBox="1"/>
            <p:nvPr/>
          </p:nvSpPr>
          <p:spPr>
            <a:xfrm>
              <a:off x="5868144" y="2060848"/>
              <a:ext cx="929336" cy="5471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linear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 bwMode="auto">
            <a:xfrm>
              <a:off x="7452320" y="2348880"/>
              <a:ext cx="466920" cy="74729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4" name="TextBox 23"/>
            <p:cNvSpPr txBox="1"/>
            <p:nvPr/>
          </p:nvSpPr>
          <p:spPr>
            <a:xfrm>
              <a:off x="6876256" y="1844824"/>
              <a:ext cx="1849464" cy="5471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exponential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26" name="Straight Arrow Connector 25"/>
          <p:cNvCxnSpPr/>
          <p:nvPr/>
        </p:nvCxnSpPr>
        <p:spPr bwMode="auto">
          <a:xfrm flipV="1">
            <a:off x="10973888" y="2375828"/>
            <a:ext cx="3222928" cy="6635071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Rectangle 27"/>
          <p:cNvSpPr/>
          <p:nvPr/>
        </p:nvSpPr>
        <p:spPr bwMode="auto">
          <a:xfrm>
            <a:off x="5652634" y="2758621"/>
            <a:ext cx="5046434" cy="5614291"/>
          </a:xfrm>
          <a:prstGeom prst="rect">
            <a:avLst/>
          </a:prstGeom>
          <a:solidFill>
            <a:srgbClr val="CCCCCC">
              <a:alpha val="30196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92911" tIns="96455" rIns="192911" bIns="96455" numCol="1" rtlCol="0" anchor="t" anchorCtr="0" compatLnSpc="1">
            <a:prstTxWarp prst="textNoShape">
              <a:avLst/>
            </a:prstTxWarp>
          </a:bodyPr>
          <a:lstStyle/>
          <a:p>
            <a:pPr defTabSz="1929110" eaLnBrk="0" hangingPunct="0"/>
            <a:endParaRPr lang="en-US" sz="5100" i="1" dirty="0" smtClean="0">
              <a:latin typeface="Times New Roman" pitchFamily="18" charset="0"/>
            </a:endParaRPr>
          </a:p>
        </p:txBody>
      </p:sp>
      <p:sp>
        <p:nvSpPr>
          <p:cNvPr id="29" name="Rounded Rectangle 28"/>
          <p:cNvSpPr/>
          <p:nvPr/>
        </p:nvSpPr>
        <p:spPr bwMode="auto">
          <a:xfrm>
            <a:off x="3609367" y="6714144"/>
            <a:ext cx="1835067" cy="637988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92911" tIns="96455" rIns="192911" bIns="96455" numCol="1" rtlCol="0" anchor="t" anchorCtr="0" compatLnSpc="1">
            <a:prstTxWarp prst="textNoShape">
              <a:avLst/>
            </a:prstTxWarp>
          </a:bodyPr>
          <a:lstStyle/>
          <a:p>
            <a:pPr defTabSz="1929110" eaLnBrk="0" hangingPunct="0"/>
            <a:endParaRPr lang="en-US" sz="5100" i="1" dirty="0" smtClean="0">
              <a:latin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4191" y="8711841"/>
            <a:ext cx="5275543" cy="2687784"/>
          </a:xfrm>
          <a:prstGeom prst="rect">
            <a:avLst/>
          </a:prstGeom>
          <a:noFill/>
        </p:spPr>
        <p:txBody>
          <a:bodyPr wrap="none" lIns="192911" tIns="96455" rIns="192911" bIns="96455" rtlCol="0">
            <a:spAutoFit/>
          </a:bodyPr>
          <a:lstStyle/>
          <a:p>
            <a:r>
              <a:rPr lang="en-US" sz="5400" i="1" dirty="0" smtClean="0">
                <a:solidFill>
                  <a:srgbClr val="FF0000"/>
                </a:solidFill>
              </a:rPr>
              <a:t>See week 4:</a:t>
            </a:r>
          </a:p>
          <a:p>
            <a:r>
              <a:rPr lang="en-US" sz="5400" i="1" dirty="0" smtClean="0">
                <a:solidFill>
                  <a:srgbClr val="FF0000"/>
                </a:solidFill>
              </a:rPr>
              <a:t>2dim version of </a:t>
            </a:r>
          </a:p>
          <a:p>
            <a:r>
              <a:rPr lang="en-US" sz="5400" i="1" dirty="0" smtClean="0">
                <a:solidFill>
                  <a:srgbClr val="FF0000"/>
                </a:solidFill>
              </a:rPr>
              <a:t>Hodgkin-Huxley</a:t>
            </a:r>
            <a:endParaRPr lang="en-US" sz="5400" i="1" dirty="0">
              <a:solidFill>
                <a:srgbClr val="FF0000"/>
              </a:solidFill>
            </a:endParaRPr>
          </a:p>
        </p:txBody>
      </p:sp>
      <p:sp>
        <p:nvSpPr>
          <p:cNvPr id="27" name="Title 3"/>
          <p:cNvSpPr txBox="1">
            <a:spLocks/>
          </p:cNvSpPr>
          <p:nvPr/>
        </p:nvSpPr>
        <p:spPr>
          <a:xfrm>
            <a:off x="697827" y="-38773"/>
            <a:ext cx="20861626" cy="1473200"/>
          </a:xfrm>
          <a:prstGeom prst="rect">
            <a:avLst/>
          </a:prstGeom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838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Impact" charset="0"/>
                <a:ea typeface="ＭＳ Ｐゴシック" charset="0"/>
                <a:cs typeface="Impact" charset="0"/>
              </a:rPr>
              <a:t>Neuronal Dynamics – </a:t>
            </a:r>
            <a:r>
              <a:rPr lang="en-US" sz="6000" dirty="0" smtClean="0">
                <a:solidFill>
                  <a:srgbClr val="FF0000"/>
                </a:solidFill>
                <a:latin typeface="Impact" charset="0"/>
                <a:ea typeface="ＭＳ Ｐゴシック" charset="0"/>
                <a:cs typeface="Impact" charset="0"/>
              </a:rPr>
              <a:t>Review</a:t>
            </a:r>
            <a:r>
              <a:rPr lang="en-US" sz="6600" dirty="0" smtClean="0">
                <a:solidFill>
                  <a:srgbClr val="FF0000"/>
                </a:solidFill>
                <a:latin typeface="Impact" charset="0"/>
                <a:ea typeface="ＭＳ Ｐゴシック" charset="0"/>
                <a:cs typeface="Impact" charset="0"/>
              </a:rPr>
              <a:t>: </a:t>
            </a:r>
            <a:r>
              <a:rPr lang="en-US" sz="6000" dirty="0" smtClean="0">
                <a:solidFill>
                  <a:srgbClr val="FF0000"/>
                </a:solidFill>
                <a:latin typeface="Impact" charset="0"/>
                <a:ea typeface="ＭＳ Ｐゴシック" charset="0"/>
                <a:cs typeface="Impact" charset="0"/>
              </a:rPr>
              <a:t>Nonlinear Integrate-and-fire</a:t>
            </a:r>
            <a:endParaRPr kumimoji="0" lang="en-US" sz="7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Impact" charset="0"/>
              <a:ea typeface="ＭＳ Ｐゴシック" charset="0"/>
              <a:cs typeface="Impact" charset="0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-215313" y="1171412"/>
            <a:ext cx="2245092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74787" name="Object 4"/>
          <p:cNvGraphicFramePr>
            <a:graphicFrameLocks noChangeAspect="1"/>
          </p:cNvGraphicFramePr>
          <p:nvPr/>
        </p:nvGraphicFramePr>
        <p:xfrm>
          <a:off x="13995499" y="1171412"/>
          <a:ext cx="5543785" cy="1665317"/>
        </p:xfrm>
        <a:graphic>
          <a:graphicData uri="http://schemas.openxmlformats.org/presentationml/2006/ole">
            <p:oleObj spid="_x0000_s305154" name="Equation" r:id="rId8" imgW="125712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2"/>
          <p:cNvSpPr>
            <a:spLocks noChangeArrowheads="1"/>
          </p:cNvSpPr>
          <p:nvPr/>
        </p:nvSpPr>
        <p:spPr bwMode="auto">
          <a:xfrm>
            <a:off x="0" y="0"/>
            <a:ext cx="21607463" cy="12152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pPr algn="ctr">
              <a:lnSpc>
                <a:spcPct val="110000"/>
              </a:lnSpc>
            </a:pPr>
            <a:endParaRPr lang="fr-FR" sz="5100" dirty="0"/>
          </a:p>
        </p:txBody>
      </p:sp>
      <p:sp>
        <p:nvSpPr>
          <p:cNvPr id="32" name="Title 3"/>
          <p:cNvSpPr txBox="1">
            <a:spLocks/>
          </p:cNvSpPr>
          <p:nvPr/>
        </p:nvSpPr>
        <p:spPr>
          <a:xfrm>
            <a:off x="0" y="0"/>
            <a:ext cx="20861626" cy="1473200"/>
          </a:xfrm>
          <a:prstGeom prst="rect">
            <a:avLst/>
          </a:prstGeom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838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Impact" charset="0"/>
                <a:ea typeface="ＭＳ Ｐゴシック" charset="0"/>
                <a:cs typeface="Impact" charset="0"/>
              </a:rPr>
              <a:t>Neuronal Dynamics – </a:t>
            </a:r>
            <a:r>
              <a:rPr kumimoji="0" lang="en-US" sz="6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Impact" charset="0"/>
                <a:ea typeface="ＭＳ Ｐゴシック" charset="0"/>
                <a:cs typeface="Impact" charset="0"/>
              </a:rPr>
              <a:t> </a:t>
            </a:r>
            <a:r>
              <a:rPr lang="en-US" sz="6000" dirty="0" smtClean="0">
                <a:solidFill>
                  <a:srgbClr val="FF0000"/>
                </a:solidFill>
                <a:latin typeface="Impact" charset="0"/>
                <a:ea typeface="ＭＳ Ｐゴシック" charset="0"/>
                <a:cs typeface="Impact" charset="0"/>
              </a:rPr>
              <a:t>4.5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Impact" charset="0"/>
                <a:ea typeface="ＭＳ Ｐゴシック" charset="0"/>
                <a:cs typeface="Impact" charset="0"/>
              </a:rPr>
              <a:t>.  Nonlinear</a:t>
            </a:r>
            <a:r>
              <a:rPr kumimoji="0" lang="en-US" sz="60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Impact" charset="0"/>
                <a:ea typeface="ＭＳ Ｐゴシック" charset="0"/>
                <a:cs typeface="Impact" charset="0"/>
              </a:rPr>
              <a:t> Integrate-and-Fire Model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Impact" charset="0"/>
              <a:ea typeface="ＭＳ Ｐゴシック" charset="0"/>
              <a:cs typeface="Impact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-431880" y="991940"/>
            <a:ext cx="2245092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4530021" y="8369300"/>
            <a:ext cx="648549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smtClean="0"/>
              <a:t>Image: Neuronal Dynamics, </a:t>
            </a:r>
          </a:p>
          <a:p>
            <a:r>
              <a:rPr lang="en-US" sz="3600" i="1" dirty="0" smtClean="0"/>
              <a:t>Gerstner et al.,</a:t>
            </a:r>
          </a:p>
          <a:p>
            <a:r>
              <a:rPr lang="en-US" sz="3600" i="1" dirty="0" smtClean="0"/>
              <a:t> Cambridge Univ. Press (2014)</a:t>
            </a:r>
            <a:endParaRPr lang="en-US" sz="3600" i="1" dirty="0"/>
          </a:p>
        </p:txBody>
      </p:sp>
      <p:pic>
        <p:nvPicPr>
          <p:cNvPr id="263176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4000" y="1164984"/>
            <a:ext cx="21097875" cy="702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Object 5"/>
          <p:cNvGraphicFramePr>
            <a:graphicFrameLocks noChangeAspect="1"/>
          </p:cNvGraphicFramePr>
          <p:nvPr/>
        </p:nvGraphicFramePr>
        <p:xfrm>
          <a:off x="1240338" y="8194434"/>
          <a:ext cx="10080626" cy="1665288"/>
        </p:xfrm>
        <a:graphic>
          <a:graphicData uri="http://schemas.openxmlformats.org/presentationml/2006/ole">
            <p:oleObj spid="_x0000_s263177" name="Equation" r:id="rId5" imgW="2438280" imgH="393480" progId="Equation.DSMT4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031959" y="9859722"/>
            <a:ext cx="10172978" cy="9694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 Nonlinear I&amp;F (see week 1!)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2"/>
          <p:cNvSpPr>
            <a:spLocks noChangeArrowheads="1"/>
          </p:cNvSpPr>
          <p:nvPr/>
        </p:nvSpPr>
        <p:spPr bwMode="auto">
          <a:xfrm>
            <a:off x="0" y="0"/>
            <a:ext cx="21607463" cy="12152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pPr algn="ctr">
              <a:lnSpc>
                <a:spcPct val="110000"/>
              </a:lnSpc>
            </a:pPr>
            <a:endParaRPr lang="fr-FR" sz="5100" dirty="0"/>
          </a:p>
        </p:txBody>
      </p:sp>
      <p:sp>
        <p:nvSpPr>
          <p:cNvPr id="32" name="Title 3"/>
          <p:cNvSpPr txBox="1">
            <a:spLocks/>
          </p:cNvSpPr>
          <p:nvPr/>
        </p:nvSpPr>
        <p:spPr>
          <a:xfrm>
            <a:off x="0" y="0"/>
            <a:ext cx="20861626" cy="1473200"/>
          </a:xfrm>
          <a:prstGeom prst="rect">
            <a:avLst/>
          </a:prstGeom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838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Impact" charset="0"/>
                <a:ea typeface="ＭＳ Ｐゴシック" charset="0"/>
                <a:cs typeface="Impact" charset="0"/>
              </a:rPr>
              <a:t>Neuronal Dynamics – </a:t>
            </a:r>
            <a:r>
              <a:rPr kumimoji="0" lang="en-US" sz="6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Impact" charset="0"/>
                <a:ea typeface="ＭＳ Ｐゴシック" charset="0"/>
                <a:cs typeface="Impact" charset="0"/>
              </a:rPr>
              <a:t> </a:t>
            </a:r>
            <a:r>
              <a:rPr lang="en-US" sz="6000" dirty="0" smtClean="0">
                <a:solidFill>
                  <a:srgbClr val="FF0000"/>
                </a:solidFill>
                <a:latin typeface="Impact" charset="0"/>
                <a:ea typeface="ＭＳ Ｐゴシック" charset="0"/>
                <a:cs typeface="Impact" charset="0"/>
              </a:rPr>
              <a:t>4.5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Impact" charset="0"/>
                <a:ea typeface="ＭＳ Ｐゴシック" charset="0"/>
                <a:cs typeface="Impact" charset="0"/>
              </a:rPr>
              <a:t>.  Nonlinear</a:t>
            </a:r>
            <a:r>
              <a:rPr kumimoji="0" lang="en-US" sz="60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Impact" charset="0"/>
                <a:ea typeface="ＭＳ Ｐゴシック" charset="0"/>
                <a:cs typeface="Impact" charset="0"/>
              </a:rPr>
              <a:t> Integrate-and-Fire Model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Impact" charset="0"/>
              <a:ea typeface="ＭＳ Ｐゴシック" charset="0"/>
              <a:cs typeface="Impact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-431880" y="991940"/>
            <a:ext cx="2245092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4530021" y="8369300"/>
            <a:ext cx="648549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smtClean="0"/>
              <a:t>Image: Neuronal Dynamics, </a:t>
            </a:r>
          </a:p>
          <a:p>
            <a:r>
              <a:rPr lang="en-US" sz="3600" i="1" dirty="0" smtClean="0"/>
              <a:t>Gerstner et al.,</a:t>
            </a:r>
          </a:p>
          <a:p>
            <a:r>
              <a:rPr lang="en-US" sz="3600" i="1" dirty="0" smtClean="0"/>
              <a:t> Cambridge Univ. Press (2014)</a:t>
            </a:r>
            <a:endParaRPr lang="en-US" sz="3600" i="1" dirty="0"/>
          </a:p>
        </p:txBody>
      </p:sp>
      <p:pic>
        <p:nvPicPr>
          <p:cNvPr id="263176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4000" y="1164984"/>
            <a:ext cx="21097875" cy="702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Object 5"/>
          <p:cNvGraphicFramePr>
            <a:graphicFrameLocks noChangeAspect="1"/>
          </p:cNvGraphicFramePr>
          <p:nvPr/>
        </p:nvGraphicFramePr>
        <p:xfrm>
          <a:off x="1240338" y="8194434"/>
          <a:ext cx="10080626" cy="1665288"/>
        </p:xfrm>
        <a:graphic>
          <a:graphicData uri="http://schemas.openxmlformats.org/presentationml/2006/ole">
            <p:oleObj spid="_x0000_s289794" name="Equation" r:id="rId5" imgW="2438280" imgH="393480" progId="Equation.DSMT4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031959" y="9859722"/>
            <a:ext cx="10172978" cy="9694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 Nonlinear I&amp;F (see week 1!)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431880" y="1164984"/>
            <a:ext cx="9816512" cy="7029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0" name="Object 20"/>
          <p:cNvGraphicFramePr>
            <a:graphicFrameLocks noChangeAspect="1"/>
          </p:cNvGraphicFramePr>
          <p:nvPr/>
        </p:nvGraphicFramePr>
        <p:xfrm>
          <a:off x="2450432" y="4692316"/>
          <a:ext cx="6934200" cy="844550"/>
        </p:xfrm>
        <a:graphic>
          <a:graphicData uri="http://schemas.openxmlformats.org/presentationml/2006/ole">
            <p:oleObj spid="_x0000_s289795" name="Equation" r:id="rId6" imgW="1879560" imgH="228600" progId="Equation.DSMT4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25642" y="2667526"/>
            <a:ext cx="12272211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602B"/>
                </a:solidFill>
              </a:rPr>
              <a:t>Exponential integrate-and-fire model</a:t>
            </a:r>
          </a:p>
          <a:p>
            <a:r>
              <a:rPr lang="en-US" dirty="0" smtClean="0">
                <a:solidFill>
                  <a:srgbClr val="00602B"/>
                </a:solidFill>
              </a:rPr>
              <a:t>                  (EIF)</a:t>
            </a:r>
            <a:endParaRPr lang="en-US" dirty="0">
              <a:solidFill>
                <a:srgbClr val="00602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2"/>
          <p:cNvSpPr>
            <a:spLocks noChangeArrowheads="1"/>
          </p:cNvSpPr>
          <p:nvPr/>
        </p:nvSpPr>
        <p:spPr bwMode="auto">
          <a:xfrm>
            <a:off x="0" y="0"/>
            <a:ext cx="21607463" cy="12152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pPr algn="ctr">
              <a:lnSpc>
                <a:spcPct val="110000"/>
              </a:lnSpc>
            </a:pPr>
            <a:endParaRPr lang="fr-FR" sz="5100" dirty="0"/>
          </a:p>
        </p:txBody>
      </p:sp>
      <p:sp>
        <p:nvSpPr>
          <p:cNvPr id="32" name="Title 3"/>
          <p:cNvSpPr txBox="1">
            <a:spLocks/>
          </p:cNvSpPr>
          <p:nvPr/>
        </p:nvSpPr>
        <p:spPr>
          <a:xfrm>
            <a:off x="0" y="0"/>
            <a:ext cx="20861626" cy="1473200"/>
          </a:xfrm>
          <a:prstGeom prst="rect">
            <a:avLst/>
          </a:prstGeom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838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Impact" charset="0"/>
                <a:ea typeface="ＭＳ Ｐゴシック" charset="0"/>
                <a:cs typeface="Impact" charset="0"/>
              </a:rPr>
              <a:t>Neuronal Dynamics – </a:t>
            </a:r>
            <a:r>
              <a:rPr kumimoji="0" lang="en-US" sz="6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Impact" charset="0"/>
                <a:ea typeface="ＭＳ Ｐゴシック" charset="0"/>
                <a:cs typeface="Impact" charset="0"/>
              </a:rPr>
              <a:t> </a:t>
            </a:r>
            <a:r>
              <a:rPr lang="en-US" sz="6000" dirty="0" smtClean="0">
                <a:solidFill>
                  <a:srgbClr val="FF0000"/>
                </a:solidFill>
                <a:latin typeface="Impact" charset="0"/>
                <a:ea typeface="ＭＳ Ｐゴシック" charset="0"/>
                <a:cs typeface="Impact" charset="0"/>
              </a:rPr>
              <a:t>4.5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Impact" charset="0"/>
                <a:ea typeface="ＭＳ Ｐゴシック" charset="0"/>
                <a:cs typeface="Impact" charset="0"/>
              </a:rPr>
              <a:t>.  </a:t>
            </a:r>
            <a:r>
              <a:rPr lang="en-US" sz="6000" dirty="0" smtClean="0">
                <a:solidFill>
                  <a:srgbClr val="FF0000"/>
                </a:solidFill>
                <a:latin typeface="Impact" charset="0"/>
                <a:ea typeface="ＭＳ Ｐゴシック" charset="0"/>
                <a:cs typeface="Impact" charset="0"/>
              </a:rPr>
              <a:t>Exponential</a:t>
            </a:r>
            <a:r>
              <a:rPr kumimoji="0" lang="en-US" sz="60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Impact" charset="0"/>
                <a:ea typeface="ＭＳ Ｐゴシック" charset="0"/>
                <a:cs typeface="Impact" charset="0"/>
              </a:rPr>
              <a:t> Integrate-and-Fire Model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Impact" charset="0"/>
              <a:ea typeface="ＭＳ Ｐゴシック" charset="0"/>
              <a:cs typeface="Impact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-431880" y="991940"/>
            <a:ext cx="2245092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4530021" y="8592981"/>
            <a:ext cx="648549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smtClean="0"/>
              <a:t>Image: Neuronal Dynamics, </a:t>
            </a:r>
          </a:p>
          <a:p>
            <a:r>
              <a:rPr lang="en-US" sz="3600" i="1" dirty="0" smtClean="0"/>
              <a:t>Gerstner et al.,</a:t>
            </a:r>
          </a:p>
          <a:p>
            <a:r>
              <a:rPr lang="en-US" sz="3600" i="1" dirty="0" smtClean="0"/>
              <a:t> Cambridge Univ. Press (2014)</a:t>
            </a:r>
            <a:endParaRPr lang="en-US" sz="3600" i="1" dirty="0"/>
          </a:p>
        </p:txBody>
      </p:sp>
      <p:pic>
        <p:nvPicPr>
          <p:cNvPr id="286725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72509" y="4535331"/>
            <a:ext cx="10858500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6" name="Object 20"/>
          <p:cNvGraphicFramePr>
            <a:graphicFrameLocks noChangeAspect="1"/>
          </p:cNvGraphicFramePr>
          <p:nvPr/>
        </p:nvGraphicFramePr>
        <p:xfrm>
          <a:off x="1608221" y="3152284"/>
          <a:ext cx="6934200" cy="844550"/>
        </p:xfrm>
        <a:graphic>
          <a:graphicData uri="http://schemas.openxmlformats.org/presentationml/2006/ole">
            <p:oleObj spid="_x0000_s286727" name="Equation" r:id="rId5" imgW="1879560" imgH="228600" progId="Equation.DSMT4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625642" y="1612242"/>
            <a:ext cx="13810191" cy="9694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602B"/>
                </a:solidFill>
              </a:rPr>
              <a:t>Exponential integrate-and-fire model (EIF)</a:t>
            </a:r>
            <a:endParaRPr lang="en-US" dirty="0">
              <a:solidFill>
                <a:srgbClr val="00602B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3801979" y="4535331"/>
            <a:ext cx="721895" cy="24911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815170" y="7091672"/>
            <a:ext cx="1973617" cy="9694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linear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2"/>
          <p:cNvSpPr>
            <a:spLocks noChangeArrowheads="1"/>
          </p:cNvSpPr>
          <p:nvPr/>
        </p:nvSpPr>
        <p:spPr bwMode="auto">
          <a:xfrm>
            <a:off x="0" y="0"/>
            <a:ext cx="21607463" cy="12152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pPr algn="ctr">
              <a:lnSpc>
                <a:spcPct val="110000"/>
              </a:lnSpc>
            </a:pPr>
            <a:endParaRPr lang="fr-FR" sz="5100" dirty="0"/>
          </a:p>
        </p:txBody>
      </p:sp>
      <p:sp>
        <p:nvSpPr>
          <p:cNvPr id="32" name="Title 3"/>
          <p:cNvSpPr txBox="1">
            <a:spLocks/>
          </p:cNvSpPr>
          <p:nvPr/>
        </p:nvSpPr>
        <p:spPr>
          <a:xfrm>
            <a:off x="0" y="0"/>
            <a:ext cx="20861626" cy="1473200"/>
          </a:xfrm>
          <a:prstGeom prst="rect">
            <a:avLst/>
          </a:prstGeom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838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Impact" charset="0"/>
                <a:ea typeface="ＭＳ Ｐゴシック" charset="0"/>
                <a:cs typeface="Impact" charset="0"/>
              </a:rPr>
              <a:t>Neuronal Dynamics – </a:t>
            </a:r>
            <a:r>
              <a:rPr kumimoji="0" lang="en-US" sz="6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Impact" charset="0"/>
                <a:ea typeface="ＭＳ Ｐゴシック" charset="0"/>
                <a:cs typeface="Impact" charset="0"/>
              </a:rPr>
              <a:t> </a:t>
            </a:r>
            <a:r>
              <a:rPr lang="en-US" sz="6000" dirty="0" smtClean="0">
                <a:solidFill>
                  <a:srgbClr val="FF0000"/>
                </a:solidFill>
                <a:latin typeface="Impact" charset="0"/>
                <a:ea typeface="ＭＳ Ｐゴシック" charset="0"/>
                <a:cs typeface="Impact" charset="0"/>
              </a:rPr>
              <a:t>4.5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Impact" charset="0"/>
                <a:ea typeface="ＭＳ Ｐゴシック" charset="0"/>
                <a:cs typeface="Impact" charset="0"/>
              </a:rPr>
              <a:t>.  </a:t>
            </a:r>
            <a:r>
              <a:rPr lang="en-US" sz="6000" dirty="0" smtClean="0">
                <a:solidFill>
                  <a:srgbClr val="FF0000"/>
                </a:solidFill>
                <a:latin typeface="Impact" charset="0"/>
                <a:ea typeface="ＭＳ Ｐゴシック" charset="0"/>
                <a:cs typeface="Impact" charset="0"/>
              </a:rPr>
              <a:t>Exponential</a:t>
            </a:r>
            <a:r>
              <a:rPr kumimoji="0" lang="en-US" sz="60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Impact" charset="0"/>
                <a:ea typeface="ＭＳ Ｐゴシック" charset="0"/>
                <a:cs typeface="Impact" charset="0"/>
              </a:rPr>
              <a:t> Integrate-and-Fire Model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Impact" charset="0"/>
              <a:ea typeface="ＭＳ Ｐゴシック" charset="0"/>
              <a:cs typeface="Impact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-431880" y="991940"/>
            <a:ext cx="2245092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86723" name="Object 4"/>
          <p:cNvGraphicFramePr>
            <a:graphicFrameLocks noChangeAspect="1"/>
          </p:cNvGraphicFramePr>
          <p:nvPr/>
        </p:nvGraphicFramePr>
        <p:xfrm>
          <a:off x="601581" y="2007189"/>
          <a:ext cx="15827375" cy="1665288"/>
        </p:xfrm>
        <a:graphic>
          <a:graphicData uri="http://schemas.openxmlformats.org/presentationml/2006/ole">
            <p:oleObj spid="_x0000_s319491" name="Equation" r:id="rId4" imgW="3720960" imgH="393480" progId="Equation.DSMT4">
              <p:embed/>
            </p:oleObj>
          </a:graphicData>
        </a:graphic>
      </p:graphicFrame>
      <p:graphicFrame>
        <p:nvGraphicFramePr>
          <p:cNvPr id="286724" name="Object 4"/>
          <p:cNvGraphicFramePr>
            <a:graphicFrameLocks noChangeAspect="1"/>
          </p:cNvGraphicFramePr>
          <p:nvPr/>
        </p:nvGraphicFramePr>
        <p:xfrm>
          <a:off x="601581" y="4398006"/>
          <a:ext cx="16844208" cy="1665288"/>
        </p:xfrm>
        <a:graphic>
          <a:graphicData uri="http://schemas.openxmlformats.org/presentationml/2006/ole">
            <p:oleObj spid="_x0000_s319492" name="Equation" r:id="rId5" imgW="4381200" imgH="393480" progId="Equation.DSMT4">
              <p:embed/>
            </p:oleObj>
          </a:graphicData>
        </a:graphic>
      </p:graphicFrame>
      <p:grpSp>
        <p:nvGrpSpPr>
          <p:cNvPr id="2" name="Group 14"/>
          <p:cNvGrpSpPr/>
          <p:nvPr/>
        </p:nvGrpSpPr>
        <p:grpSpPr>
          <a:xfrm>
            <a:off x="787400" y="7866315"/>
            <a:ext cx="18820146" cy="2968626"/>
            <a:chOff x="787400" y="8155071"/>
            <a:chExt cx="18820146" cy="2968626"/>
          </a:xfrm>
        </p:grpSpPr>
        <p:graphicFrame>
          <p:nvGraphicFramePr>
            <p:cNvPr id="11" name="Object 5"/>
            <p:cNvGraphicFramePr>
              <a:graphicFrameLocks noChangeAspect="1"/>
            </p:cNvGraphicFramePr>
            <p:nvPr/>
          </p:nvGraphicFramePr>
          <p:xfrm>
            <a:off x="787400" y="9458410"/>
            <a:ext cx="11131550" cy="1665287"/>
          </p:xfrm>
          <a:graphic>
            <a:graphicData uri="http://schemas.openxmlformats.org/presentationml/2006/ole">
              <p:oleObj spid="_x0000_s319490" name="Equation" r:id="rId6" imgW="2692080" imgH="393480" progId="Equation.DSMT4">
                <p:embed/>
              </p:oleObj>
            </a:graphicData>
          </a:graphic>
        </p:graphicFrame>
        <p:graphicFrame>
          <p:nvGraphicFramePr>
            <p:cNvPr id="286726" name="Object 20"/>
            <p:cNvGraphicFramePr>
              <a:graphicFrameLocks noChangeAspect="1"/>
            </p:cNvGraphicFramePr>
            <p:nvPr/>
          </p:nvGraphicFramePr>
          <p:xfrm>
            <a:off x="12673346" y="8155071"/>
            <a:ext cx="6934200" cy="844550"/>
          </p:xfrm>
          <a:graphic>
            <a:graphicData uri="http://schemas.openxmlformats.org/presentationml/2006/ole">
              <p:oleObj spid="_x0000_s319493" name="Equation" r:id="rId7" imgW="1879560" imgH="228600" progId="Equation.DSMT4">
                <p:embed/>
              </p:oleObj>
            </a:graphicData>
          </a:graphic>
        </p:graphicFrame>
        <p:sp>
          <p:nvSpPr>
            <p:cNvPr id="14" name="TextBox 13"/>
            <p:cNvSpPr txBox="1"/>
            <p:nvPr/>
          </p:nvSpPr>
          <p:spPr>
            <a:xfrm>
              <a:off x="13602391" y="9458410"/>
              <a:ext cx="5634876" cy="9694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gives </a:t>
              </a:r>
              <a:r>
                <a:rPr lang="en-US" dirty="0" err="1" smtClean="0"/>
                <a:t>expon</a:t>
              </a:r>
              <a:r>
                <a:rPr lang="en-US" dirty="0" smtClean="0"/>
                <a:t>. I&amp;F</a:t>
              </a:r>
              <a:endParaRPr lang="en-US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171206" y="1037693"/>
            <a:ext cx="12502140" cy="9694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Direct derivation from Hodgkin-Huxley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8676555" y="7002379"/>
            <a:ext cx="1056071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i="1" dirty="0" err="1" smtClean="0"/>
              <a:t>Fourcaud-Trocme</a:t>
            </a:r>
            <a:r>
              <a:rPr lang="en-US" sz="4400" i="1" dirty="0" smtClean="0"/>
              <a:t> et al, J. </a:t>
            </a:r>
            <a:r>
              <a:rPr lang="en-US" sz="4400" i="1" dirty="0" err="1" smtClean="0"/>
              <a:t>Neurosci</a:t>
            </a:r>
            <a:r>
              <a:rPr lang="en-US" sz="4400" i="1" dirty="0" smtClean="0"/>
              <a:t>. 2003</a:t>
            </a:r>
            <a:endParaRPr lang="en-US" sz="4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3" name="Rectangle 2"/>
          <p:cNvSpPr>
            <a:spLocks noChangeArrowheads="1"/>
          </p:cNvSpPr>
          <p:nvPr/>
        </p:nvSpPr>
        <p:spPr bwMode="auto">
          <a:xfrm>
            <a:off x="0" y="0"/>
            <a:ext cx="21607463" cy="12152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pPr algn="ctr">
              <a:lnSpc>
                <a:spcPct val="110000"/>
              </a:lnSpc>
            </a:pPr>
            <a:endParaRPr lang="fr-FR" sz="5100" dirty="0"/>
          </a:p>
        </p:txBody>
      </p:sp>
      <p:sp>
        <p:nvSpPr>
          <p:cNvPr id="32" name="Title 3"/>
          <p:cNvSpPr txBox="1">
            <a:spLocks/>
          </p:cNvSpPr>
          <p:nvPr/>
        </p:nvSpPr>
        <p:spPr>
          <a:xfrm>
            <a:off x="697827" y="179472"/>
            <a:ext cx="20861626" cy="1473200"/>
          </a:xfrm>
          <a:prstGeom prst="rect">
            <a:avLst/>
          </a:prstGeom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838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Impact" charset="0"/>
                <a:ea typeface="ＭＳ Ｐゴシック" charset="0"/>
                <a:cs typeface="Impact" charset="0"/>
              </a:rPr>
              <a:t>Neuronal Dynamics – </a:t>
            </a:r>
            <a:r>
              <a:rPr kumimoji="0" lang="en-US" sz="6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Impact" charset="0"/>
                <a:ea typeface="ＭＳ Ｐゴシック" charset="0"/>
                <a:cs typeface="Impact" charset="0"/>
              </a:rPr>
              <a:t> </a:t>
            </a:r>
            <a:r>
              <a:rPr lang="en-US" sz="6000" dirty="0" smtClean="0">
                <a:solidFill>
                  <a:srgbClr val="FF0000"/>
                </a:solidFill>
                <a:latin typeface="Impact" charset="0"/>
                <a:ea typeface="ＭＳ Ｐゴシック" charset="0"/>
                <a:cs typeface="Impact" charset="0"/>
              </a:rPr>
              <a:t>4.5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Impact" charset="0"/>
                <a:ea typeface="ＭＳ Ｐゴシック" charset="0"/>
                <a:cs typeface="Impact" charset="0"/>
              </a:rPr>
              <a:t>.  </a:t>
            </a:r>
            <a:r>
              <a:rPr kumimoji="0" lang="en-US" sz="60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Impact" charset="0"/>
                <a:ea typeface="ＭＳ Ｐゴシック" charset="0"/>
                <a:cs typeface="Impact" charset="0"/>
              </a:rPr>
              <a:t> </a:t>
            </a:r>
            <a:r>
              <a:rPr lang="en-US" sz="6000" noProof="0" dirty="0" smtClean="0">
                <a:solidFill>
                  <a:srgbClr val="FF0000"/>
                </a:solidFill>
                <a:latin typeface="Impact" charset="0"/>
                <a:ea typeface="ＭＳ Ｐゴシック" charset="0"/>
                <a:cs typeface="Impact" charset="0"/>
              </a:rPr>
              <a:t>Nonlinear Integrate-and-Fire Model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Impact" charset="0"/>
              <a:ea typeface="ＭＳ Ｐゴシック" charset="0"/>
              <a:cs typeface="Impact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-215313" y="1171412"/>
            <a:ext cx="2245092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992330" y="6301066"/>
            <a:ext cx="8400056" cy="9694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Separation of time scales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2449530" y="7270562"/>
            <a:ext cx="9131026" cy="9694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en-US" i="1" dirty="0" smtClean="0"/>
              <a:t>w</a:t>
            </a:r>
            <a:r>
              <a:rPr lang="en-US" dirty="0" smtClean="0"/>
              <a:t> is  constant (if not firing)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1992330" y="1652672"/>
            <a:ext cx="7750840" cy="9694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2-dimensional equation</a:t>
            </a:r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3331776" y="2792772"/>
            <a:ext cx="6852143" cy="3510668"/>
            <a:chOff x="253" y="1104"/>
            <a:chExt cx="2155" cy="1248"/>
          </a:xfrm>
        </p:grpSpPr>
        <p:graphicFrame>
          <p:nvGraphicFramePr>
            <p:cNvPr id="10" name="Object 5"/>
            <p:cNvGraphicFramePr>
              <a:graphicFrameLocks noChangeAspect="1"/>
            </p:cNvGraphicFramePr>
            <p:nvPr/>
          </p:nvGraphicFramePr>
          <p:xfrm>
            <a:off x="315" y="1104"/>
            <a:ext cx="2093" cy="592"/>
          </p:xfrm>
          <a:graphic>
            <a:graphicData uri="http://schemas.openxmlformats.org/presentationml/2006/ole">
              <p:oleObj spid="_x0000_s320514" name="Equation" r:id="rId4" imgW="1384200" imgH="393480" progId="Equation.DSMT4">
                <p:embed/>
              </p:oleObj>
            </a:graphicData>
          </a:graphic>
        </p:graphicFrame>
        <p:graphicFrame>
          <p:nvGraphicFramePr>
            <p:cNvPr id="12" name="Object 9"/>
            <p:cNvGraphicFramePr>
              <a:graphicFrameLocks noChangeAspect="1"/>
            </p:cNvGraphicFramePr>
            <p:nvPr/>
          </p:nvGraphicFramePr>
          <p:xfrm>
            <a:off x="253" y="1760"/>
            <a:ext cx="1479" cy="592"/>
          </p:xfrm>
          <a:graphic>
            <a:graphicData uri="http://schemas.openxmlformats.org/presentationml/2006/ole">
              <p:oleObj spid="_x0000_s320515" name="Equation" r:id="rId5" imgW="1015920" imgH="393480" progId="Equation.3">
                <p:embed/>
              </p:oleObj>
            </a:graphicData>
          </a:graphic>
        </p:graphicFrame>
      </p:grpSp>
      <p:graphicFrame>
        <p:nvGraphicFramePr>
          <p:cNvPr id="15" name="Object 5"/>
          <p:cNvGraphicFramePr>
            <a:graphicFrameLocks noChangeAspect="1"/>
          </p:cNvGraphicFramePr>
          <p:nvPr/>
        </p:nvGraphicFramePr>
        <p:xfrm>
          <a:off x="13331776" y="8240058"/>
          <a:ext cx="5092700" cy="1665287"/>
        </p:xfrm>
        <a:graphic>
          <a:graphicData uri="http://schemas.openxmlformats.org/presentationml/2006/ole">
            <p:oleObj spid="_x0000_s320516" name="Equation" r:id="rId6" imgW="1231560" imgH="393480" progId="Equation.DSMT4">
              <p:embed/>
            </p:oleObj>
          </a:graphicData>
        </a:graphic>
      </p:graphicFrame>
      <p:pic>
        <p:nvPicPr>
          <p:cNvPr id="19" name="Picture 3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975336" y="1652672"/>
            <a:ext cx="8657991" cy="7662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27"/>
          <p:cNvGrpSpPr/>
          <p:nvPr/>
        </p:nvGrpSpPr>
        <p:grpSpPr>
          <a:xfrm>
            <a:off x="975336" y="5775158"/>
            <a:ext cx="13294117" cy="5543455"/>
            <a:chOff x="975336" y="5775158"/>
            <a:chExt cx="13294117" cy="5543455"/>
          </a:xfrm>
        </p:grpSpPr>
        <p:cxnSp>
          <p:nvCxnSpPr>
            <p:cNvPr id="24" name="Straight Arrow Connector 23"/>
            <p:cNvCxnSpPr/>
            <p:nvPr/>
          </p:nvCxnSpPr>
          <p:spPr>
            <a:xfrm flipV="1">
              <a:off x="8399163" y="5775158"/>
              <a:ext cx="5870290" cy="4130188"/>
            </a:xfrm>
            <a:prstGeom prst="straightConnector1">
              <a:avLst/>
            </a:prstGeom>
            <a:ln>
              <a:solidFill>
                <a:srgbClr val="3550FE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975336" y="9471954"/>
              <a:ext cx="7423827" cy="18466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3550FE"/>
                  </a:solidFill>
                </a:rPr>
                <a:t>Relevant during spike </a:t>
              </a:r>
            </a:p>
            <a:p>
              <a:r>
                <a:rPr lang="en-US" dirty="0" smtClean="0">
                  <a:solidFill>
                    <a:srgbClr val="3550FE"/>
                  </a:solidFill>
                </a:rPr>
                <a:t>and downswing of AP</a:t>
              </a:r>
              <a:endParaRPr lang="en-US" dirty="0">
                <a:solidFill>
                  <a:srgbClr val="3550FE"/>
                </a:solidFill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12515550" y="9905346"/>
            <a:ext cx="8299067" cy="9694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threshold+reset</a:t>
            </a:r>
            <a:r>
              <a:rPr lang="en-US" dirty="0" smtClean="0">
                <a:solidFill>
                  <a:srgbClr val="FF0000"/>
                </a:solidFill>
              </a:rPr>
              <a:t> for firing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3" name="Rectangle 2"/>
          <p:cNvSpPr>
            <a:spLocks noChangeArrowheads="1"/>
          </p:cNvSpPr>
          <p:nvPr/>
        </p:nvSpPr>
        <p:spPr bwMode="auto">
          <a:xfrm>
            <a:off x="0" y="0"/>
            <a:ext cx="21607463" cy="12152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pPr algn="ctr">
              <a:lnSpc>
                <a:spcPct val="110000"/>
              </a:lnSpc>
            </a:pPr>
            <a:endParaRPr lang="fr-FR" sz="5100" dirty="0"/>
          </a:p>
        </p:txBody>
      </p:sp>
      <p:sp>
        <p:nvSpPr>
          <p:cNvPr id="32" name="Title 3"/>
          <p:cNvSpPr txBox="1">
            <a:spLocks/>
          </p:cNvSpPr>
          <p:nvPr/>
        </p:nvSpPr>
        <p:spPr>
          <a:xfrm>
            <a:off x="697827" y="179472"/>
            <a:ext cx="20861626" cy="1473200"/>
          </a:xfrm>
          <a:prstGeom prst="rect">
            <a:avLst/>
          </a:prstGeom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838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Impact" charset="0"/>
                <a:ea typeface="ＭＳ Ｐゴシック" charset="0"/>
                <a:cs typeface="Impact" charset="0"/>
              </a:rPr>
              <a:t>Neuronal Dynamics – </a:t>
            </a:r>
            <a:r>
              <a:rPr kumimoji="0" lang="en-US" sz="6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Impact" charset="0"/>
                <a:ea typeface="ＭＳ Ｐゴシック" charset="0"/>
                <a:cs typeface="Impact" charset="0"/>
              </a:rPr>
              <a:t> </a:t>
            </a:r>
            <a:r>
              <a:rPr lang="en-US" sz="6000" dirty="0" smtClean="0">
                <a:solidFill>
                  <a:srgbClr val="FF0000"/>
                </a:solidFill>
                <a:latin typeface="Impact" charset="0"/>
                <a:ea typeface="ＭＳ Ｐゴシック" charset="0"/>
                <a:cs typeface="Impact" charset="0"/>
              </a:rPr>
              <a:t>4.5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Impact" charset="0"/>
                <a:ea typeface="ＭＳ Ｐゴシック" charset="0"/>
                <a:cs typeface="Impact" charset="0"/>
              </a:rPr>
              <a:t>.  </a:t>
            </a:r>
            <a:r>
              <a:rPr kumimoji="0" lang="en-US" sz="60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Impact" charset="0"/>
                <a:ea typeface="ＭＳ Ｐゴシック" charset="0"/>
                <a:cs typeface="Impact" charset="0"/>
              </a:rPr>
              <a:t> </a:t>
            </a:r>
            <a:r>
              <a:rPr lang="en-US" sz="6000" noProof="0" dirty="0" smtClean="0">
                <a:solidFill>
                  <a:srgbClr val="FF0000"/>
                </a:solidFill>
                <a:latin typeface="Impact" charset="0"/>
                <a:ea typeface="ＭＳ Ｐゴシック" charset="0"/>
                <a:cs typeface="Impact" charset="0"/>
              </a:rPr>
              <a:t>Nonlinear Integrate-and-Fire Model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Impact" charset="0"/>
              <a:ea typeface="ＭＳ Ｐゴシック" charset="0"/>
              <a:cs typeface="Impact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-215313" y="1171412"/>
            <a:ext cx="2245092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992330" y="6301066"/>
            <a:ext cx="8400056" cy="9694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Separation of time scales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2449530" y="7270562"/>
            <a:ext cx="9131026" cy="9694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en-US" i="1" dirty="0" smtClean="0"/>
              <a:t>w</a:t>
            </a:r>
            <a:r>
              <a:rPr lang="en-US" dirty="0" smtClean="0"/>
              <a:t> is  constant (if not firing)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1992330" y="1652672"/>
            <a:ext cx="7750840" cy="9694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2-dimensional equation</a:t>
            </a:r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3331776" y="2792772"/>
            <a:ext cx="6852143" cy="3510668"/>
            <a:chOff x="253" y="1104"/>
            <a:chExt cx="2155" cy="1248"/>
          </a:xfrm>
        </p:grpSpPr>
        <p:graphicFrame>
          <p:nvGraphicFramePr>
            <p:cNvPr id="10" name="Object 5"/>
            <p:cNvGraphicFramePr>
              <a:graphicFrameLocks noChangeAspect="1"/>
            </p:cNvGraphicFramePr>
            <p:nvPr/>
          </p:nvGraphicFramePr>
          <p:xfrm>
            <a:off x="315" y="1104"/>
            <a:ext cx="2093" cy="592"/>
          </p:xfrm>
          <a:graphic>
            <a:graphicData uri="http://schemas.openxmlformats.org/presentationml/2006/ole">
              <p:oleObj spid="_x0000_s321538" name="Equation" r:id="rId4" imgW="1384200" imgH="393480" progId="Equation.DSMT4">
                <p:embed/>
              </p:oleObj>
            </a:graphicData>
          </a:graphic>
        </p:graphicFrame>
        <p:graphicFrame>
          <p:nvGraphicFramePr>
            <p:cNvPr id="12" name="Object 9"/>
            <p:cNvGraphicFramePr>
              <a:graphicFrameLocks noChangeAspect="1"/>
            </p:cNvGraphicFramePr>
            <p:nvPr/>
          </p:nvGraphicFramePr>
          <p:xfrm>
            <a:off x="253" y="1760"/>
            <a:ext cx="1479" cy="592"/>
          </p:xfrm>
          <a:graphic>
            <a:graphicData uri="http://schemas.openxmlformats.org/presentationml/2006/ole">
              <p:oleObj spid="_x0000_s321539" name="Equation" r:id="rId5" imgW="1015920" imgH="393480" progId="Equation.3">
                <p:embed/>
              </p:oleObj>
            </a:graphicData>
          </a:graphic>
        </p:graphicFrame>
      </p:grpSp>
      <p:graphicFrame>
        <p:nvGraphicFramePr>
          <p:cNvPr id="15" name="Object 5"/>
          <p:cNvGraphicFramePr>
            <a:graphicFrameLocks noChangeAspect="1"/>
          </p:cNvGraphicFramePr>
          <p:nvPr/>
        </p:nvGraphicFramePr>
        <p:xfrm>
          <a:off x="13331776" y="8240058"/>
          <a:ext cx="5092700" cy="1665287"/>
        </p:xfrm>
        <a:graphic>
          <a:graphicData uri="http://schemas.openxmlformats.org/presentationml/2006/ole">
            <p:oleObj spid="_x0000_s321540" name="Equation" r:id="rId6" imgW="1231560" imgH="393480" progId="Equation.DSMT4">
              <p:embed/>
            </p:oleObj>
          </a:graphicData>
        </a:graphic>
      </p:graphicFrame>
      <p:cxnSp>
        <p:nvCxnSpPr>
          <p:cNvPr id="17" name="Straight Arrow Connector 16"/>
          <p:cNvCxnSpPr/>
          <p:nvPr/>
        </p:nvCxnSpPr>
        <p:spPr>
          <a:xfrm flipH="1" flipV="1">
            <a:off x="15448547" y="9577137"/>
            <a:ext cx="192506" cy="81814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2449530" y="10274969"/>
            <a:ext cx="7710765" cy="9694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Linear plus exponential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340" y="3382981"/>
            <a:ext cx="9250439" cy="2921566"/>
          </a:xfrm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>
                <a:latin typeface="Impact" charset="0"/>
                <a:cs typeface="Impact" charset="0"/>
              </a:rPr>
              <a:t>Neuronal Dynamics:</a:t>
            </a:r>
            <a:br>
              <a:rPr lang="en-US" dirty="0" smtClean="0">
                <a:latin typeface="Impact" charset="0"/>
                <a:cs typeface="Impact" charset="0"/>
              </a:rPr>
            </a:br>
            <a:r>
              <a:rPr lang="en-US" sz="5400" dirty="0" smtClean="0">
                <a:latin typeface="Impact" charset="0"/>
                <a:cs typeface="Impact" charset="0"/>
              </a:rPr>
              <a:t>Computational Neuroscience</a:t>
            </a:r>
            <a:br>
              <a:rPr lang="en-US" sz="5400" dirty="0" smtClean="0">
                <a:latin typeface="Impact" charset="0"/>
                <a:cs typeface="Impact" charset="0"/>
              </a:rPr>
            </a:br>
            <a:r>
              <a:rPr lang="en-US" sz="5400" dirty="0" smtClean="0">
                <a:latin typeface="Impact" charset="0"/>
                <a:cs typeface="Impact" charset="0"/>
              </a:rPr>
              <a:t>of Single Neurons</a:t>
            </a:r>
            <a:endParaRPr dirty="0">
              <a:latin typeface="Impact" charset="0"/>
              <a:cs typeface="Impact" charset="0"/>
            </a:endParaRPr>
          </a:p>
        </p:txBody>
      </p:sp>
      <p:sp>
        <p:nvSpPr>
          <p:cNvPr id="9219" name="Text Placeholder 2"/>
          <p:cNvSpPr>
            <a:spLocks noGrp="1"/>
          </p:cNvSpPr>
          <p:nvPr>
            <p:ph type="body" sz="quarter" idx="12"/>
          </p:nvPr>
        </p:nvSpPr>
        <p:spPr bwMode="auto">
          <a:xfrm>
            <a:off x="1024529" y="6761752"/>
            <a:ext cx="10160829" cy="2136186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5400" dirty="0" smtClean="0">
                <a:latin typeface="Arial Narrow" pitchFamily="34" charset="0"/>
                <a:ea typeface="ＭＳ Ｐゴシック" pitchFamily="34" charset="-128"/>
              </a:rPr>
              <a:t>Week </a:t>
            </a:r>
            <a:r>
              <a:rPr lang="en-US" sz="5400" dirty="0">
                <a:latin typeface="Arial Narrow" pitchFamily="34" charset="0"/>
                <a:ea typeface="ＭＳ Ｐゴシック" pitchFamily="34" charset="-128"/>
              </a:rPr>
              <a:t>1</a:t>
            </a:r>
            <a:r>
              <a:rPr lang="en-US" sz="5400" dirty="0" smtClean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sz="5400" dirty="0" smtClean="0">
                <a:latin typeface="Arial Narrow" pitchFamily="34" charset="0"/>
                <a:ea typeface="ＭＳ Ｐゴシック" pitchFamily="34" charset="-128"/>
              </a:rPr>
              <a:t>and Week 4</a:t>
            </a:r>
            <a:r>
              <a:rPr lang="en-US" dirty="0" smtClean="0">
                <a:latin typeface="Arial Narrow" pitchFamily="34" charset="0"/>
                <a:ea typeface="ＭＳ Ｐゴシック" pitchFamily="34" charset="-128"/>
              </a:rPr>
              <a:t>:</a:t>
            </a:r>
            <a:endParaRPr lang="en-US" dirty="0" smtClean="0">
              <a:latin typeface="Arial Narrow" pitchFamily="34" charset="0"/>
              <a:ea typeface="ＭＳ Ｐゴシック" pitchFamily="34" charset="-128"/>
            </a:endParaRPr>
          </a:p>
          <a:p>
            <a:r>
              <a:rPr lang="en-US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dirty="0" smtClean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sz="5400" dirty="0" smtClean="0">
                <a:latin typeface="Arial Narrow" pitchFamily="34" charset="0"/>
                <a:ea typeface="ＭＳ Ｐゴシック" pitchFamily="34" charset="-128"/>
              </a:rPr>
              <a:t>Nonlinear Integrate-and-fire</a:t>
            </a:r>
            <a:r>
              <a:rPr lang="en-US" sz="5400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sz="5400" dirty="0" smtClean="0">
                <a:latin typeface="Arial Narrow" pitchFamily="34" charset="0"/>
                <a:ea typeface="ＭＳ Ｐゴシック" pitchFamily="34" charset="-128"/>
              </a:rPr>
              <a:t>Model</a:t>
            </a:r>
            <a:endParaRPr lang="en-US" dirty="0">
              <a:latin typeface="Arial Narrow" pitchFamily="34" charset="0"/>
              <a:ea typeface="ＭＳ Ｐゴシック" pitchFamily="34" charset="-128"/>
            </a:endParaRPr>
          </a:p>
        </p:txBody>
      </p:sp>
      <p:sp>
        <p:nvSpPr>
          <p:cNvPr id="9220" name="Text Placeholder 3"/>
          <p:cNvSpPr>
            <a:spLocks noGrp="1"/>
          </p:cNvSpPr>
          <p:nvPr>
            <p:ph type="body" sz="quarter" idx="13"/>
          </p:nvPr>
        </p:nvSpPr>
        <p:spPr bwMode="auto">
          <a:xfrm>
            <a:off x="1120782" y="8897938"/>
            <a:ext cx="7638207" cy="190642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err="1" smtClean="0">
                <a:latin typeface="Arial Narrow" pitchFamily="34" charset="0"/>
                <a:ea typeface="ＭＳ Ｐゴシック" pitchFamily="34" charset="-128"/>
              </a:rPr>
              <a:t>Wulfram</a:t>
            </a:r>
            <a:r>
              <a:rPr lang="en-US" dirty="0" smtClean="0">
                <a:latin typeface="Arial Narrow" pitchFamily="34" charset="0"/>
                <a:ea typeface="ＭＳ Ｐゴシック" pitchFamily="34" charset="-128"/>
              </a:rPr>
              <a:t> Gerstner</a:t>
            </a:r>
          </a:p>
          <a:p>
            <a:r>
              <a:rPr lang="en-US" sz="4000" dirty="0" smtClean="0">
                <a:latin typeface="Arial Narrow" pitchFamily="34" charset="0"/>
                <a:ea typeface="ＭＳ Ｐゴシック" pitchFamily="34" charset="-128"/>
              </a:rPr>
              <a:t>EPFL, Lausanne, Switzerland</a:t>
            </a:r>
            <a:endParaRPr lang="en-US" sz="4000" dirty="0">
              <a:latin typeface="Arial Narrow" pitchFamily="34" charset="0"/>
              <a:ea typeface="ＭＳ Ｐゴシック" pitchFamily="34" charset="-128"/>
            </a:endParaRPr>
          </a:p>
        </p:txBody>
      </p:sp>
      <p:sp>
        <p:nvSpPr>
          <p:cNvPr id="7" name="Espace réservé du contenu 1"/>
          <p:cNvSpPr txBox="1">
            <a:spLocks/>
          </p:cNvSpPr>
          <p:nvPr/>
        </p:nvSpPr>
        <p:spPr bwMode="auto">
          <a:xfrm>
            <a:off x="10539663" y="1828799"/>
            <a:ext cx="11067799" cy="976964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numCol="1" anchor="ctr" anchorCtr="0" compatLnSpc="1">
            <a:prstTxWarp prst="textNoShape">
              <a:avLst/>
            </a:prstTxWarp>
          </a:bodyPr>
          <a:lstStyle/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kumimoji="0" lang="fr-CH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</a:t>
            </a:r>
            <a:r>
              <a:rPr lang="fr-CH" sz="6000" b="1" noProof="0" dirty="0" err="1" smtClean="0">
                <a:latin typeface="Arial Narrow" pitchFamily="34" charset="0"/>
                <a:cs typeface="ＭＳ Ｐゴシック" charset="0"/>
              </a:rPr>
              <a:t>Nonlinear</a:t>
            </a:r>
            <a:r>
              <a:rPr lang="fr-CH" sz="6000" b="1" noProof="0" dirty="0" smtClean="0">
                <a:latin typeface="Arial Narrow" pitchFamily="34" charset="0"/>
                <a:cs typeface="ＭＳ Ｐゴシック" charset="0"/>
              </a:rPr>
              <a:t> </a:t>
            </a:r>
            <a:r>
              <a:rPr lang="fr-CH" sz="6000" b="1" noProof="0" dirty="0" err="1" smtClean="0">
                <a:latin typeface="Arial Narrow" pitchFamily="34" charset="0"/>
                <a:cs typeface="ＭＳ Ｐゴシック" charset="0"/>
              </a:rPr>
              <a:t>Integrate</a:t>
            </a:r>
            <a:r>
              <a:rPr lang="fr-CH" sz="6000" b="1" noProof="0" dirty="0" smtClean="0">
                <a:latin typeface="Arial Narrow" pitchFamily="34" charset="0"/>
                <a:cs typeface="ＭＳ Ｐゴシック" charset="0"/>
              </a:rPr>
              <a:t>-and-</a:t>
            </a:r>
            <a:r>
              <a:rPr lang="fr-CH" sz="6000" b="1" noProof="0" dirty="0" err="1" smtClean="0">
                <a:latin typeface="Arial Narrow" pitchFamily="34" charset="0"/>
                <a:cs typeface="ＭＳ Ｐゴシック" charset="0"/>
              </a:rPr>
              <a:t>fire</a:t>
            </a:r>
            <a:r>
              <a:rPr lang="fr-CH" sz="6000" b="1" noProof="0" dirty="0" smtClean="0">
                <a:latin typeface="Arial Narrow" pitchFamily="34" charset="0"/>
                <a:cs typeface="ＭＳ Ｐゴシック" charset="0"/>
              </a:rPr>
              <a:t> (NLIF)</a:t>
            </a:r>
            <a:endParaRPr lang="fr-CH" sz="5400" b="1" noProof="0" dirty="0" smtClean="0">
              <a:latin typeface="Arial Narrow" pitchFamily="34" charset="0"/>
              <a:cs typeface="ＭＳ Ｐゴシック" charset="0"/>
            </a:endParaRP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kumimoji="0" lang="fr-CH" sz="54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</a:t>
            </a:r>
            <a:r>
              <a:rPr kumimoji="0" lang="fr-CH" sz="54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- </a:t>
            </a:r>
            <a:r>
              <a:rPr kumimoji="0" lang="fr-CH" sz="5400" b="1" i="0" u="none" strike="noStrike" kern="120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Definition</a:t>
            </a:r>
            <a:endParaRPr kumimoji="0" lang="fr-CH" sz="5400" b="1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ＭＳ Ｐゴシック" charset="0"/>
            </a:endParaRP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lang="fr-CH" sz="5400" b="1" dirty="0" smtClean="0">
                <a:latin typeface="Arial Narrow" pitchFamily="34" charset="0"/>
                <a:cs typeface="ＭＳ Ｐゴシック" charset="0"/>
              </a:rPr>
              <a:t> </a:t>
            </a:r>
            <a:r>
              <a:rPr lang="fr-CH" sz="5400" b="1" dirty="0" smtClean="0">
                <a:latin typeface="Arial Narrow" pitchFamily="34" charset="0"/>
                <a:cs typeface="ＭＳ Ｐゴシック" charset="0"/>
              </a:rPr>
              <a:t>        </a:t>
            </a:r>
            <a:r>
              <a:rPr lang="fr-CH" sz="4800" dirty="0" smtClean="0">
                <a:latin typeface="Arial Narrow" pitchFamily="34" charset="0"/>
                <a:cs typeface="ＭＳ Ｐゴシック" charset="0"/>
              </a:rPr>
              <a:t>- </a:t>
            </a:r>
            <a:r>
              <a:rPr lang="fr-CH" sz="4800" dirty="0" err="1" smtClean="0">
                <a:latin typeface="Arial Narrow" pitchFamily="34" charset="0"/>
                <a:cs typeface="ＭＳ Ｐゴシック" charset="0"/>
              </a:rPr>
              <a:t>quadratic</a:t>
            </a:r>
            <a:r>
              <a:rPr lang="fr-CH" sz="4800" dirty="0" smtClean="0">
                <a:latin typeface="Arial Narrow" pitchFamily="34" charset="0"/>
                <a:cs typeface="ＭＳ Ｐゴシック" charset="0"/>
              </a:rPr>
              <a:t> and </a:t>
            </a:r>
            <a:r>
              <a:rPr lang="fr-CH" sz="4800" dirty="0" err="1" smtClean="0">
                <a:latin typeface="Arial Narrow" pitchFamily="34" charset="0"/>
                <a:cs typeface="ＭＳ Ｐゴシック" charset="0"/>
              </a:rPr>
              <a:t>expon</a:t>
            </a:r>
            <a:r>
              <a:rPr lang="fr-CH" sz="4800" dirty="0" smtClean="0">
                <a:latin typeface="Arial Narrow" pitchFamily="34" charset="0"/>
                <a:cs typeface="ＭＳ Ｐゴシック" charset="0"/>
              </a:rPr>
              <a:t>. IF</a:t>
            </a:r>
            <a:endParaRPr kumimoji="0" lang="fr-CH" sz="540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ＭＳ Ｐゴシック" charset="0"/>
            </a:endParaRP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lang="fr-CH" sz="5400" b="1" noProof="0" dirty="0" smtClean="0">
                <a:latin typeface="Arial Narrow" pitchFamily="34" charset="0"/>
                <a:cs typeface="ＭＳ Ｐゴシック" charset="0"/>
              </a:rPr>
              <a:t> </a:t>
            </a:r>
            <a:r>
              <a:rPr lang="fr-CH" sz="5400" b="1" noProof="0" dirty="0" smtClean="0">
                <a:latin typeface="Arial Narrow" pitchFamily="34" charset="0"/>
                <a:cs typeface="ＭＳ Ｐゴシック" charset="0"/>
              </a:rPr>
              <a:t> - </a:t>
            </a:r>
            <a:r>
              <a:rPr lang="fr-CH" sz="5400" b="1" noProof="0" dirty="0" err="1" smtClean="0">
                <a:latin typeface="Arial Narrow" pitchFamily="34" charset="0"/>
                <a:cs typeface="ＭＳ Ｐゴシック" charset="0"/>
              </a:rPr>
              <a:t>Extracting</a:t>
            </a:r>
            <a:r>
              <a:rPr lang="fr-CH" sz="5400" b="1" noProof="0" dirty="0" smtClean="0">
                <a:latin typeface="Arial Narrow" pitchFamily="34" charset="0"/>
                <a:cs typeface="ＭＳ Ｐゴシック" charset="0"/>
              </a:rPr>
              <a:t> NLIF model </a:t>
            </a:r>
            <a:r>
              <a:rPr lang="fr-CH" sz="5400" b="1" noProof="0" dirty="0" err="1" smtClean="0">
                <a:latin typeface="Arial Narrow" pitchFamily="34" charset="0"/>
                <a:cs typeface="ＭＳ Ｐゴシック" charset="0"/>
              </a:rPr>
              <a:t>from</a:t>
            </a:r>
            <a:r>
              <a:rPr lang="fr-CH" sz="5400" b="1" noProof="0" dirty="0" smtClean="0">
                <a:latin typeface="Arial Narrow" pitchFamily="34" charset="0"/>
                <a:cs typeface="ＭＳ Ｐゴシック" charset="0"/>
              </a:rPr>
              <a:t> data</a:t>
            </a: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lang="fr-CH" sz="5400" b="1" dirty="0" smtClean="0">
                <a:latin typeface="Arial Narrow" pitchFamily="34" charset="0"/>
                <a:cs typeface="ＭＳ Ｐゴシック" charset="0"/>
              </a:rPr>
              <a:t> </a:t>
            </a:r>
            <a:r>
              <a:rPr lang="fr-CH" sz="5400" b="1" dirty="0" smtClean="0">
                <a:latin typeface="Arial Narrow" pitchFamily="34" charset="0"/>
                <a:cs typeface="ＭＳ Ｐゴシック" charset="0"/>
              </a:rPr>
              <a:t>       </a:t>
            </a:r>
            <a:r>
              <a:rPr lang="fr-CH" sz="4400" dirty="0" smtClean="0">
                <a:latin typeface="Arial Narrow" pitchFamily="34" charset="0"/>
                <a:cs typeface="ＭＳ Ｐゴシック" charset="0"/>
              </a:rPr>
              <a:t>-   </a:t>
            </a:r>
            <a:r>
              <a:rPr lang="fr-CH" sz="4400" dirty="0" err="1" smtClean="0">
                <a:latin typeface="Arial Narrow" pitchFamily="34" charset="0"/>
                <a:cs typeface="ＭＳ Ｐゴシック" charset="0"/>
              </a:rPr>
              <a:t>exponential</a:t>
            </a:r>
            <a:r>
              <a:rPr lang="fr-CH" sz="4400" dirty="0" smtClean="0">
                <a:latin typeface="Arial Narrow" pitchFamily="34" charset="0"/>
                <a:cs typeface="ＭＳ Ｐゴシック" charset="0"/>
              </a:rPr>
              <a:t> </a:t>
            </a:r>
            <a:r>
              <a:rPr lang="fr-CH" sz="4400" dirty="0" err="1" smtClean="0">
                <a:latin typeface="Arial Narrow" pitchFamily="34" charset="0"/>
                <a:cs typeface="ＭＳ Ｐゴシック" charset="0"/>
              </a:rPr>
              <a:t>Integrate</a:t>
            </a:r>
            <a:r>
              <a:rPr lang="fr-CH" sz="4400" dirty="0" smtClean="0">
                <a:latin typeface="Arial Narrow" pitchFamily="34" charset="0"/>
                <a:cs typeface="ＭＳ Ｐゴシック" charset="0"/>
              </a:rPr>
              <a:t>-and-</a:t>
            </a:r>
            <a:r>
              <a:rPr lang="fr-CH" sz="4400" dirty="0" err="1" smtClean="0">
                <a:latin typeface="Arial Narrow" pitchFamily="34" charset="0"/>
                <a:cs typeface="ＭＳ Ｐゴシック" charset="0"/>
              </a:rPr>
              <a:t>fire</a:t>
            </a:r>
            <a:endParaRPr lang="fr-CH" sz="5400" noProof="0" dirty="0" smtClean="0">
              <a:latin typeface="Arial Narrow" pitchFamily="34" charset="0"/>
              <a:cs typeface="ＭＳ Ｐゴシック" charset="0"/>
            </a:endParaRP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kumimoji="0" lang="fr-CH" sz="54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</a:t>
            </a:r>
            <a:r>
              <a:rPr kumimoji="0" lang="fr-CH" sz="54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-</a:t>
            </a:r>
            <a:r>
              <a:rPr kumimoji="0" lang="fr-CH" sz="5400" b="1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</a:t>
            </a:r>
            <a:r>
              <a:rPr kumimoji="0" lang="fr-CH" sz="5400" b="1" i="0" u="none" strike="noStrike" kern="1200" cap="none" spc="0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Extracting</a:t>
            </a:r>
            <a:r>
              <a:rPr kumimoji="0" lang="fr-CH" sz="5400" b="1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NLIF </a:t>
            </a:r>
            <a:r>
              <a:rPr kumimoji="0" lang="fr-CH" sz="5400" b="1" i="0" u="none" strike="noStrike" kern="1200" cap="none" spc="0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from</a:t>
            </a:r>
            <a:r>
              <a:rPr kumimoji="0" lang="fr-CH" sz="5400" b="1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</a:t>
            </a:r>
            <a:r>
              <a:rPr kumimoji="0" lang="fr-CH" sz="5400" b="1" i="0" u="none" strike="noStrike" kern="1200" cap="none" spc="0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detailed</a:t>
            </a:r>
            <a:r>
              <a:rPr kumimoji="0" lang="fr-CH" sz="5400" b="1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model</a:t>
            </a:r>
            <a:endParaRPr kumimoji="0" lang="fr-CH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ＭＳ Ｐゴシック" charset="0"/>
            </a:endParaRPr>
          </a:p>
          <a:p>
            <a:pPr marL="1079500" lvl="0" indent="-568325" eaLnBrk="0" hangingPunct="0">
              <a:buClr>
                <a:srgbClr val="FF0000"/>
              </a:buClr>
              <a:buSzPct val="150000"/>
              <a:defRPr/>
            </a:pPr>
            <a:r>
              <a:rPr lang="fr-CH" sz="4400" dirty="0" smtClean="0">
                <a:latin typeface="Arial Narrow" pitchFamily="34" charset="0"/>
                <a:cs typeface="ＭＳ Ｐゴシック" charset="0"/>
              </a:rPr>
              <a:t>         - </a:t>
            </a:r>
            <a:r>
              <a:rPr lang="fr-CH" sz="4400" dirty="0" err="1" smtClean="0">
                <a:latin typeface="Arial Narrow" pitchFamily="34" charset="0"/>
                <a:cs typeface="ＭＳ Ｐゴシック" charset="0"/>
              </a:rPr>
              <a:t>from</a:t>
            </a:r>
            <a:r>
              <a:rPr lang="fr-CH" sz="4400" dirty="0" smtClean="0">
                <a:latin typeface="Arial Narrow" pitchFamily="34" charset="0"/>
                <a:cs typeface="ＭＳ Ｐゴシック" charset="0"/>
              </a:rPr>
              <a:t> </a:t>
            </a:r>
            <a:r>
              <a:rPr lang="fr-CH" sz="4400" dirty="0" err="1" smtClean="0">
                <a:latin typeface="Arial Narrow" pitchFamily="34" charset="0"/>
                <a:cs typeface="ＭＳ Ｐゴシック" charset="0"/>
              </a:rPr>
              <a:t>two</a:t>
            </a:r>
            <a:r>
              <a:rPr lang="fr-CH" sz="4400" dirty="0" smtClean="0">
                <a:latin typeface="Arial Narrow" pitchFamily="34" charset="0"/>
                <a:cs typeface="ＭＳ Ｐゴシック" charset="0"/>
              </a:rPr>
              <a:t> to one </a:t>
            </a:r>
            <a:r>
              <a:rPr lang="fr-CH" sz="4400" dirty="0" smtClean="0">
                <a:latin typeface="Arial Narrow" pitchFamily="34" charset="0"/>
                <a:cs typeface="ＭＳ Ｐゴシック" charset="0"/>
              </a:rPr>
              <a:t>dimension</a:t>
            </a:r>
          </a:p>
          <a:p>
            <a:pPr marL="1079500" lvl="0" indent="-568325" eaLnBrk="0" hangingPunct="0">
              <a:buClr>
                <a:srgbClr val="FF0000"/>
              </a:buClr>
              <a:buSzPct val="150000"/>
              <a:defRPr/>
            </a:pPr>
            <a:r>
              <a:rPr kumimoji="0" lang="fr-CH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</a:t>
            </a:r>
            <a:r>
              <a:rPr kumimoji="0" lang="fr-CH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- </a:t>
            </a:r>
            <a:r>
              <a:rPr kumimoji="0" lang="fr-CH" sz="4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 </a:t>
            </a:r>
            <a:r>
              <a:rPr kumimoji="0" lang="fr-CH" sz="6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Quality</a:t>
            </a:r>
            <a:r>
              <a:rPr kumimoji="0" lang="fr-CH" sz="6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of </a:t>
            </a:r>
            <a:r>
              <a:rPr kumimoji="0" lang="fr-CH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NLIF?</a:t>
            </a:r>
            <a:endParaRPr kumimoji="0" lang="fr-CH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ＭＳ Ｐゴシック" charset="0"/>
            </a:endParaRPr>
          </a:p>
        </p:txBody>
      </p:sp>
      <p:sp>
        <p:nvSpPr>
          <p:cNvPr id="8" name="Text Placeholder 2"/>
          <p:cNvSpPr txBox="1">
            <a:spLocks/>
          </p:cNvSpPr>
          <p:nvPr/>
        </p:nvSpPr>
        <p:spPr bwMode="auto">
          <a:xfrm>
            <a:off x="1925053" y="368884"/>
            <a:ext cx="19346777" cy="9064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85800" marR="0" lvl="0" indent="-685800" algn="l" defTabSz="1079500" rtl="0" eaLnBrk="0" fontAlgn="base" latinLnBrk="0" hangingPunct="0">
              <a:lnSpc>
                <a:spcPct val="100000"/>
              </a:lnSpc>
              <a:spcBef>
                <a:spcPts val="1413"/>
              </a:spcBef>
              <a:spcAft>
                <a:spcPct val="0"/>
              </a:spcAft>
              <a:buClr>
                <a:srgbClr val="FF0000"/>
              </a:buClr>
              <a:buSzPct val="150000"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30000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Arial Narrow" charset="0"/>
              </a:rPr>
              <a:t> </a:t>
            </a:r>
            <a:r>
              <a:rPr lang="en-US" sz="5400" b="1" dirty="0" smtClean="0">
                <a:solidFill>
                  <a:srgbClr val="C30000"/>
                </a:solidFill>
                <a:latin typeface="Arial Narrow" pitchFamily="34" charset="0"/>
                <a:cs typeface="Arial Narrow" charset="0"/>
              </a:rPr>
              <a:t> </a:t>
            </a:r>
            <a:r>
              <a:rPr lang="en-US" sz="5400" b="1" dirty="0" smtClean="0">
                <a:solidFill>
                  <a:srgbClr val="C30000"/>
                </a:solidFill>
                <a:latin typeface="Arial Narrow" pitchFamily="34" charset="0"/>
                <a:cs typeface="Arial Narrow" charset="0"/>
              </a:rPr>
              <a:t>Nonlinear Integrate-and-Fire Model</a:t>
            </a: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30000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Arial Narrow" charset="0"/>
              </a:rPr>
              <a:t> 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10849726" y="9085948"/>
            <a:ext cx="10422104" cy="1333399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2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79608" y="2987823"/>
            <a:ext cx="13593264" cy="4388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22" name="TextBox 109"/>
          <p:cNvSpPr txBox="1">
            <a:spLocks noChangeArrowheads="1"/>
          </p:cNvSpPr>
          <p:nvPr/>
        </p:nvSpPr>
        <p:spPr bwMode="auto">
          <a:xfrm>
            <a:off x="14568841" y="6916134"/>
            <a:ext cx="6723293" cy="1071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02" tIns="96451" rIns="192902" bIns="96451">
            <a:spAutoFit/>
          </a:bodyPr>
          <a:lstStyle/>
          <a:p>
            <a:r>
              <a:rPr lang="en-US" i="1" dirty="0"/>
              <a:t>Crochet et al., 2011</a:t>
            </a:r>
          </a:p>
        </p:txBody>
      </p:sp>
      <p:sp>
        <p:nvSpPr>
          <p:cNvPr id="38923" name="TextBox 110"/>
          <p:cNvSpPr txBox="1">
            <a:spLocks noChangeArrowheads="1"/>
          </p:cNvSpPr>
          <p:nvPr/>
        </p:nvSpPr>
        <p:spPr bwMode="auto">
          <a:xfrm>
            <a:off x="6071754" y="2344852"/>
            <a:ext cx="12913834" cy="1071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02" tIns="96451" rIns="192902" bIns="96451">
            <a:spAutoFit/>
          </a:bodyPr>
          <a:lstStyle/>
          <a:p>
            <a:r>
              <a:rPr lang="en-US" dirty="0"/>
              <a:t>awake mouse, cortex, freely whisking, </a:t>
            </a:r>
          </a:p>
        </p:txBody>
      </p:sp>
      <p:pic>
        <p:nvPicPr>
          <p:cNvPr id="3892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8879" y="12232450"/>
            <a:ext cx="15308793" cy="2582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673219" y="1434427"/>
            <a:ext cx="9212778" cy="9694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Spontaneous activity </a:t>
            </a:r>
            <a:r>
              <a:rPr lang="en-US" i="1" dirty="0" smtClean="0"/>
              <a:t>in vivo</a:t>
            </a:r>
            <a:endParaRPr lang="en-US" i="1" dirty="0"/>
          </a:p>
        </p:txBody>
      </p:sp>
      <p:sp>
        <p:nvSpPr>
          <p:cNvPr id="14" name="Title 3"/>
          <p:cNvSpPr txBox="1">
            <a:spLocks/>
          </p:cNvSpPr>
          <p:nvPr/>
        </p:nvSpPr>
        <p:spPr>
          <a:xfrm>
            <a:off x="697827" y="-38773"/>
            <a:ext cx="20861626" cy="1473200"/>
          </a:xfrm>
          <a:prstGeom prst="rect">
            <a:avLst/>
          </a:prstGeom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838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Impact" charset="0"/>
                <a:ea typeface="ＭＳ Ｐゴシック" charset="0"/>
                <a:cs typeface="Impact" charset="0"/>
              </a:rPr>
              <a:t>Neuronal Dynamics – </a:t>
            </a:r>
            <a:r>
              <a:rPr kumimoji="0" lang="en-US" sz="6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Impact" charset="0"/>
                <a:ea typeface="ＭＳ Ｐゴシック" charset="0"/>
                <a:cs typeface="Impact" charset="0"/>
              </a:rPr>
              <a:t>4.5 sparse</a:t>
            </a:r>
            <a:r>
              <a:rPr kumimoji="0" lang="en-US" sz="66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Impact" charset="0"/>
                <a:ea typeface="ＭＳ Ｐゴシック" charset="0"/>
                <a:cs typeface="Impact" charset="0"/>
              </a:rPr>
              <a:t> </a:t>
            </a:r>
            <a:r>
              <a:rPr lang="en-US" sz="6600" noProof="0" dirty="0" smtClean="0">
                <a:solidFill>
                  <a:srgbClr val="FF0000"/>
                </a:solidFill>
                <a:latin typeface="Impact" charset="0"/>
                <a:ea typeface="ＭＳ Ｐゴシック" charset="0"/>
                <a:cs typeface="Impact" charset="0"/>
              </a:rPr>
              <a:t>activity in vivo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Impact" charset="0"/>
              <a:ea typeface="ＭＳ Ｐゴシック" charset="0"/>
              <a:cs typeface="Impact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-215313" y="1171412"/>
            <a:ext cx="2245092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323474" y="6916134"/>
            <a:ext cx="14462614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-spikes are rare events</a:t>
            </a:r>
          </a:p>
          <a:p>
            <a:r>
              <a:rPr lang="en-US" dirty="0" smtClean="0"/>
              <a:t>-membrane potential fluctuates around ‘rest’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093096" y="8762793"/>
            <a:ext cx="15892492" cy="1846659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Aims of Modeling: - predict spike </a:t>
            </a:r>
            <a:r>
              <a:rPr lang="en-US" dirty="0" err="1" smtClean="0">
                <a:solidFill>
                  <a:srgbClr val="FF0000"/>
                </a:solidFill>
              </a:rPr>
              <a:t>initation</a:t>
            </a:r>
            <a:r>
              <a:rPr lang="en-US" dirty="0" smtClean="0">
                <a:solidFill>
                  <a:srgbClr val="FF0000"/>
                </a:solidFill>
              </a:rPr>
              <a:t> times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                           - predict </a:t>
            </a:r>
            <a:r>
              <a:rPr lang="en-US" dirty="0" err="1" smtClean="0">
                <a:solidFill>
                  <a:srgbClr val="FF0000"/>
                </a:solidFill>
              </a:rPr>
              <a:t>subthreshold</a:t>
            </a:r>
            <a:r>
              <a:rPr lang="en-US" dirty="0" smtClean="0">
                <a:solidFill>
                  <a:srgbClr val="FF0000"/>
                </a:solidFill>
              </a:rPr>
              <a:t> voltage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697827" y="179472"/>
            <a:ext cx="20861626" cy="1473200"/>
          </a:xfrm>
          <a:prstGeom prst="rect">
            <a:avLst/>
          </a:prstGeom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ts val="2838"/>
              </a:spcAft>
              <a:defRPr/>
            </a:pPr>
            <a:r>
              <a:rPr lang="en-US" dirty="0" smtClean="0">
                <a:latin typeface="Impact" charset="0"/>
                <a:cs typeface="Impact" charset="0"/>
              </a:rPr>
              <a:t>Neuronal Dynamics – </a:t>
            </a:r>
            <a:r>
              <a:rPr lang="en-US" dirty="0" smtClean="0">
                <a:solidFill>
                  <a:srgbClr val="FF0000"/>
                </a:solidFill>
                <a:latin typeface="Impact" charset="0"/>
                <a:cs typeface="Impact" charset="0"/>
              </a:rPr>
              <a:t>1.4. Leaky Integrate-and Fire revisited</a:t>
            </a:r>
            <a:endParaRPr lang="en-US" dirty="0">
              <a:solidFill>
                <a:srgbClr val="FF0000"/>
              </a:solidFill>
              <a:latin typeface="Impact" charset="0"/>
              <a:cs typeface="Impact" charset="0"/>
            </a:endParaRPr>
          </a:p>
        </p:txBody>
      </p:sp>
      <p:sp>
        <p:nvSpPr>
          <p:cNvPr id="36" name="Text Box 6"/>
          <p:cNvSpPr txBox="1">
            <a:spLocks noChangeArrowheads="1"/>
          </p:cNvSpPr>
          <p:nvPr/>
        </p:nvSpPr>
        <p:spPr bwMode="auto">
          <a:xfrm>
            <a:off x="38140" y="2834086"/>
            <a:ext cx="2118398" cy="969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CH" b="1" dirty="0"/>
              <a:t>LIF</a:t>
            </a:r>
            <a:endParaRPr lang="fr-FR" b="1" dirty="0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36984" y="5814144"/>
            <a:ext cx="2582069" cy="2245449"/>
            <a:chOff x="1789" y="3488"/>
            <a:chExt cx="1304" cy="825"/>
          </a:xfrm>
        </p:grpSpPr>
        <p:graphicFrame>
          <p:nvGraphicFramePr>
            <p:cNvPr id="38" name="Object 8"/>
            <p:cNvGraphicFramePr>
              <a:graphicFrameLocks noChangeAspect="1"/>
            </p:cNvGraphicFramePr>
            <p:nvPr/>
          </p:nvGraphicFramePr>
          <p:xfrm>
            <a:off x="2095" y="3923"/>
            <a:ext cx="998" cy="390"/>
          </p:xfrm>
          <a:graphic>
            <a:graphicData uri="http://schemas.openxmlformats.org/presentationml/2006/ole">
              <p:oleObj spid="_x0000_s312322" name="Equation" r:id="rId4" imgW="457200" imgH="228600" progId="Equation.DSMT4">
                <p:embed/>
              </p:oleObj>
            </a:graphicData>
          </a:graphic>
        </p:graphicFrame>
        <p:sp>
          <p:nvSpPr>
            <p:cNvPr id="39" name="Text Box 9"/>
            <p:cNvSpPr txBox="1">
              <a:spLocks noChangeArrowheads="1"/>
            </p:cNvSpPr>
            <p:nvPr/>
          </p:nvSpPr>
          <p:spPr bwMode="auto">
            <a:xfrm>
              <a:off x="1789" y="3488"/>
              <a:ext cx="81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CH" dirty="0"/>
                <a:t>If  </a:t>
              </a:r>
              <a:r>
                <a:rPr lang="fr-CH" dirty="0" err="1"/>
                <a:t>firing</a:t>
              </a:r>
              <a:r>
                <a:rPr lang="fr-CH" dirty="0"/>
                <a:t>:</a:t>
              </a:r>
              <a:endParaRPr lang="fr-FR" dirty="0"/>
            </a:p>
          </p:txBody>
        </p:sp>
      </p:grpSp>
      <p:sp>
        <p:nvSpPr>
          <p:cNvPr id="40" name="Line 10"/>
          <p:cNvSpPr>
            <a:spLocks noChangeShapeType="1"/>
          </p:cNvSpPr>
          <p:nvPr/>
        </p:nvSpPr>
        <p:spPr bwMode="auto">
          <a:xfrm>
            <a:off x="7654561" y="6290030"/>
            <a:ext cx="448098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" name="Line 11"/>
          <p:cNvSpPr>
            <a:spLocks noChangeShapeType="1"/>
          </p:cNvSpPr>
          <p:nvPr/>
        </p:nvSpPr>
        <p:spPr bwMode="auto">
          <a:xfrm flipH="1" flipV="1">
            <a:off x="7624633" y="2248870"/>
            <a:ext cx="1587" cy="458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" name="Text Box 12"/>
          <p:cNvSpPr txBox="1">
            <a:spLocks noChangeArrowheads="1"/>
          </p:cNvSpPr>
          <p:nvPr/>
        </p:nvSpPr>
        <p:spPr bwMode="auto">
          <a:xfrm>
            <a:off x="9191824" y="1642071"/>
            <a:ext cx="2179638" cy="969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CH" i="1" dirty="0"/>
              <a:t>I=0</a:t>
            </a:r>
            <a:endParaRPr lang="fr-FR" i="1" dirty="0"/>
          </a:p>
        </p:txBody>
      </p:sp>
      <p:graphicFrame>
        <p:nvGraphicFramePr>
          <p:cNvPr id="43" name="Object 13"/>
          <p:cNvGraphicFramePr>
            <a:graphicFrameLocks noChangeAspect="1"/>
          </p:cNvGraphicFramePr>
          <p:nvPr/>
        </p:nvGraphicFramePr>
        <p:xfrm>
          <a:off x="6298728" y="1791670"/>
          <a:ext cx="1256383" cy="1617732"/>
        </p:xfrm>
        <a:graphic>
          <a:graphicData uri="http://schemas.openxmlformats.org/presentationml/2006/ole">
            <p:oleObj spid="_x0000_s312323" name="Equation" r:id="rId5" imgW="304560" imgH="393480" progId="Equation.3">
              <p:embed/>
            </p:oleObj>
          </a:graphicData>
        </a:graphic>
      </p:graphicFrame>
      <p:sp>
        <p:nvSpPr>
          <p:cNvPr id="44" name="Text Box 14"/>
          <p:cNvSpPr txBox="1">
            <a:spLocks noChangeArrowheads="1"/>
          </p:cNvSpPr>
          <p:nvPr/>
        </p:nvSpPr>
        <p:spPr bwMode="auto">
          <a:xfrm>
            <a:off x="6832636" y="7824086"/>
            <a:ext cx="336550" cy="969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CH" i="1" dirty="0"/>
              <a:t>u</a:t>
            </a:r>
            <a:endParaRPr lang="fr-FR" i="1" dirty="0"/>
          </a:p>
        </p:txBody>
      </p:sp>
      <p:graphicFrame>
        <p:nvGraphicFramePr>
          <p:cNvPr id="45" name="Object 15"/>
          <p:cNvGraphicFramePr>
            <a:graphicFrameLocks noChangeAspect="1"/>
          </p:cNvGraphicFramePr>
          <p:nvPr/>
        </p:nvGraphicFramePr>
        <p:xfrm>
          <a:off x="10147499" y="5538396"/>
          <a:ext cx="667106" cy="847780"/>
        </p:xfrm>
        <a:graphic>
          <a:graphicData uri="http://schemas.openxmlformats.org/presentationml/2006/ole">
            <p:oleObj spid="_x0000_s312324" name="Equation" r:id="rId6" imgW="139680" imgH="177480" progId="Equation.3">
              <p:embed/>
            </p:oleObj>
          </a:graphicData>
        </a:graphic>
      </p:graphicFrame>
      <p:sp>
        <p:nvSpPr>
          <p:cNvPr id="46" name="Line 16"/>
          <p:cNvSpPr>
            <a:spLocks noChangeShapeType="1"/>
          </p:cNvSpPr>
          <p:nvPr/>
        </p:nvSpPr>
        <p:spPr bwMode="auto">
          <a:xfrm>
            <a:off x="7289921" y="4582350"/>
            <a:ext cx="2930603" cy="2833416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" name="Line 17"/>
          <p:cNvSpPr>
            <a:spLocks noChangeShapeType="1"/>
          </p:cNvSpPr>
          <p:nvPr/>
        </p:nvSpPr>
        <p:spPr bwMode="auto">
          <a:xfrm>
            <a:off x="10220524" y="3293791"/>
            <a:ext cx="0" cy="4286156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" name="Line 18"/>
          <p:cNvSpPr>
            <a:spLocks noChangeShapeType="1"/>
          </p:cNvSpPr>
          <p:nvPr/>
        </p:nvSpPr>
        <p:spPr bwMode="auto">
          <a:xfrm flipH="1">
            <a:off x="9426773" y="6285970"/>
            <a:ext cx="608694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9" name="Line 19"/>
          <p:cNvSpPr>
            <a:spLocks noChangeShapeType="1"/>
          </p:cNvSpPr>
          <p:nvPr/>
        </p:nvSpPr>
        <p:spPr bwMode="auto">
          <a:xfrm>
            <a:off x="7963432" y="6290031"/>
            <a:ext cx="636586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14432654" y="2248870"/>
            <a:ext cx="6096328" cy="5093955"/>
            <a:chOff x="2862" y="1344"/>
            <a:chExt cx="2558" cy="2177"/>
          </a:xfrm>
        </p:grpSpPr>
        <p:sp>
          <p:nvSpPr>
            <p:cNvPr id="51" name="Line 20"/>
            <p:cNvSpPr>
              <a:spLocks noChangeShapeType="1"/>
            </p:cNvSpPr>
            <p:nvPr/>
          </p:nvSpPr>
          <p:spPr bwMode="auto">
            <a:xfrm>
              <a:off x="3407" y="3009"/>
              <a:ext cx="185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Line 21"/>
            <p:cNvSpPr>
              <a:spLocks noChangeShapeType="1"/>
            </p:cNvSpPr>
            <p:nvPr/>
          </p:nvSpPr>
          <p:spPr bwMode="auto">
            <a:xfrm flipV="1">
              <a:off x="3407" y="1467"/>
              <a:ext cx="0" cy="18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Text Box 22"/>
            <p:cNvSpPr txBox="1">
              <a:spLocks noChangeArrowheads="1"/>
            </p:cNvSpPr>
            <p:nvPr/>
          </p:nvSpPr>
          <p:spPr bwMode="auto">
            <a:xfrm>
              <a:off x="3893" y="1344"/>
              <a:ext cx="40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CH" i="1"/>
                <a:t>I&gt;0</a:t>
              </a:r>
              <a:endParaRPr lang="fr-FR" i="1"/>
            </a:p>
          </p:txBody>
        </p:sp>
        <p:graphicFrame>
          <p:nvGraphicFramePr>
            <p:cNvPr id="54" name="Object 23"/>
            <p:cNvGraphicFramePr>
              <a:graphicFrameLocks noChangeAspect="1"/>
            </p:cNvGraphicFramePr>
            <p:nvPr/>
          </p:nvGraphicFramePr>
          <p:xfrm>
            <a:off x="2862" y="1467"/>
            <a:ext cx="452" cy="582"/>
          </p:xfrm>
          <a:graphic>
            <a:graphicData uri="http://schemas.openxmlformats.org/presentationml/2006/ole">
              <p:oleObj spid="_x0000_s312325" name="Equation" r:id="rId7" imgW="304560" imgH="393480" progId="Equation.3">
                <p:embed/>
              </p:oleObj>
            </a:graphicData>
          </a:graphic>
        </p:graphicFrame>
        <p:sp>
          <p:nvSpPr>
            <p:cNvPr id="55" name="Text Box 24"/>
            <p:cNvSpPr txBox="1">
              <a:spLocks noChangeArrowheads="1"/>
            </p:cNvSpPr>
            <p:nvPr/>
          </p:nvSpPr>
          <p:spPr bwMode="auto">
            <a:xfrm>
              <a:off x="5208" y="302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CH" i="1"/>
                <a:t>u</a:t>
              </a:r>
              <a:endParaRPr lang="fr-FR" i="1"/>
            </a:p>
          </p:txBody>
        </p:sp>
        <p:graphicFrame>
          <p:nvGraphicFramePr>
            <p:cNvPr id="56" name="Object 25"/>
            <p:cNvGraphicFramePr>
              <a:graphicFrameLocks noChangeAspect="1"/>
            </p:cNvGraphicFramePr>
            <p:nvPr/>
          </p:nvGraphicFramePr>
          <p:xfrm>
            <a:off x="4468" y="3216"/>
            <a:ext cx="240" cy="305"/>
          </p:xfrm>
          <a:graphic>
            <a:graphicData uri="http://schemas.openxmlformats.org/presentationml/2006/ole">
              <p:oleObj spid="_x0000_s312326" name="Equation" r:id="rId8" imgW="139680" imgH="177480" progId="Equation.3">
                <p:embed/>
              </p:oleObj>
            </a:graphicData>
          </a:graphic>
        </p:graphicFrame>
        <p:sp>
          <p:nvSpPr>
            <p:cNvPr id="57" name="Line 26"/>
            <p:cNvSpPr>
              <a:spLocks noChangeShapeType="1"/>
            </p:cNvSpPr>
            <p:nvPr/>
          </p:nvSpPr>
          <p:spPr bwMode="auto">
            <a:xfrm>
              <a:off x="3180" y="2069"/>
              <a:ext cx="1361" cy="86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Line 27"/>
            <p:cNvSpPr>
              <a:spLocks noChangeShapeType="1"/>
            </p:cNvSpPr>
            <p:nvPr/>
          </p:nvSpPr>
          <p:spPr bwMode="auto">
            <a:xfrm>
              <a:off x="4541" y="1707"/>
              <a:ext cx="0" cy="154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Line 28"/>
            <p:cNvSpPr>
              <a:spLocks noChangeShapeType="1"/>
            </p:cNvSpPr>
            <p:nvPr/>
          </p:nvSpPr>
          <p:spPr bwMode="auto">
            <a:xfrm>
              <a:off x="4041" y="2996"/>
              <a:ext cx="318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Line 29"/>
            <p:cNvSpPr>
              <a:spLocks noChangeShapeType="1"/>
            </p:cNvSpPr>
            <p:nvPr/>
          </p:nvSpPr>
          <p:spPr bwMode="auto">
            <a:xfrm>
              <a:off x="3406" y="2996"/>
              <a:ext cx="318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Freeform 30"/>
            <p:cNvSpPr>
              <a:spLocks/>
            </p:cNvSpPr>
            <p:nvPr/>
          </p:nvSpPr>
          <p:spPr bwMode="auto">
            <a:xfrm>
              <a:off x="3470" y="1972"/>
              <a:ext cx="1043" cy="233"/>
            </a:xfrm>
            <a:custGeom>
              <a:avLst/>
              <a:gdLst>
                <a:gd name="T0" fmla="*/ 1043 w 1043"/>
                <a:gd name="T1" fmla="*/ 188 h 233"/>
                <a:gd name="T2" fmla="*/ 544 w 1043"/>
                <a:gd name="T3" fmla="*/ 7 h 233"/>
                <a:gd name="T4" fmla="*/ 0 w 1043"/>
                <a:gd name="T5" fmla="*/ 233 h 233"/>
                <a:gd name="T6" fmla="*/ 0 60000 65536"/>
                <a:gd name="T7" fmla="*/ 0 60000 65536"/>
                <a:gd name="T8" fmla="*/ 0 60000 65536"/>
                <a:gd name="T9" fmla="*/ 0 w 1043"/>
                <a:gd name="T10" fmla="*/ 0 h 233"/>
                <a:gd name="T11" fmla="*/ 1043 w 1043"/>
                <a:gd name="T12" fmla="*/ 233 h 23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43" h="233">
                  <a:moveTo>
                    <a:pt x="1043" y="188"/>
                  </a:moveTo>
                  <a:cubicBezTo>
                    <a:pt x="880" y="94"/>
                    <a:pt x="718" y="0"/>
                    <a:pt x="544" y="7"/>
                  </a:cubicBezTo>
                  <a:cubicBezTo>
                    <a:pt x="370" y="14"/>
                    <a:pt x="185" y="123"/>
                    <a:pt x="0" y="233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3" name="Line 31"/>
          <p:cNvSpPr>
            <a:spLocks noChangeShapeType="1"/>
          </p:cNvSpPr>
          <p:nvPr/>
        </p:nvSpPr>
        <p:spPr bwMode="auto">
          <a:xfrm flipV="1">
            <a:off x="9066496" y="6406769"/>
            <a:ext cx="0" cy="100899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4" name="Text Box 32"/>
          <p:cNvSpPr txBox="1">
            <a:spLocks noChangeArrowheads="1"/>
          </p:cNvSpPr>
          <p:nvPr/>
        </p:nvSpPr>
        <p:spPr bwMode="auto">
          <a:xfrm>
            <a:off x="7654561" y="7289573"/>
            <a:ext cx="2851173" cy="969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CH" dirty="0" err="1"/>
              <a:t>resting</a:t>
            </a:r>
            <a:endParaRPr lang="fr-FR" dirty="0"/>
          </a:p>
        </p:txBody>
      </p:sp>
      <p:sp>
        <p:nvSpPr>
          <p:cNvPr id="65" name="Line 34"/>
          <p:cNvSpPr>
            <a:spLocks noChangeShapeType="1"/>
          </p:cNvSpPr>
          <p:nvPr/>
        </p:nvSpPr>
        <p:spPr bwMode="auto">
          <a:xfrm flipV="1">
            <a:off x="7578592" y="8161052"/>
            <a:ext cx="0" cy="1106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6" name="Line 35"/>
          <p:cNvSpPr>
            <a:spLocks noChangeShapeType="1"/>
          </p:cNvSpPr>
          <p:nvPr/>
        </p:nvSpPr>
        <p:spPr bwMode="auto">
          <a:xfrm>
            <a:off x="7578592" y="8980202"/>
            <a:ext cx="422116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7" name="Text Box 36"/>
          <p:cNvSpPr txBox="1">
            <a:spLocks noChangeArrowheads="1"/>
          </p:cNvSpPr>
          <p:nvPr/>
        </p:nvSpPr>
        <p:spPr bwMode="auto">
          <a:xfrm>
            <a:off x="12168419" y="8619005"/>
            <a:ext cx="323487" cy="969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CH" i="1" dirty="0"/>
              <a:t>t</a:t>
            </a:r>
            <a:endParaRPr lang="fr-FR" i="1" dirty="0"/>
          </a:p>
        </p:txBody>
      </p:sp>
      <p:sp>
        <p:nvSpPr>
          <p:cNvPr id="68" name="Freeform 37"/>
          <p:cNvSpPr>
            <a:spLocks/>
          </p:cNvSpPr>
          <p:nvPr/>
        </p:nvSpPr>
        <p:spPr bwMode="auto">
          <a:xfrm>
            <a:off x="7865930" y="8764302"/>
            <a:ext cx="936625" cy="215900"/>
          </a:xfrm>
          <a:custGeom>
            <a:avLst/>
            <a:gdLst>
              <a:gd name="T0" fmla="*/ 0 w 590"/>
              <a:gd name="T1" fmla="*/ 0 h 136"/>
              <a:gd name="T2" fmla="*/ 2147483647 w 590"/>
              <a:gd name="T3" fmla="*/ 2147483647 h 136"/>
              <a:gd name="T4" fmla="*/ 2147483647 w 590"/>
              <a:gd name="T5" fmla="*/ 2147483647 h 136"/>
              <a:gd name="T6" fmla="*/ 0 60000 65536"/>
              <a:gd name="T7" fmla="*/ 0 60000 65536"/>
              <a:gd name="T8" fmla="*/ 0 60000 65536"/>
              <a:gd name="T9" fmla="*/ 0 w 590"/>
              <a:gd name="T10" fmla="*/ 0 h 136"/>
              <a:gd name="T11" fmla="*/ 590 w 590"/>
              <a:gd name="T12" fmla="*/ 136 h 1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90" h="136">
                <a:moveTo>
                  <a:pt x="0" y="0"/>
                </a:moveTo>
                <a:cubicBezTo>
                  <a:pt x="19" y="34"/>
                  <a:pt x="38" y="68"/>
                  <a:pt x="136" y="91"/>
                </a:cubicBezTo>
                <a:cubicBezTo>
                  <a:pt x="234" y="114"/>
                  <a:pt x="412" y="125"/>
                  <a:pt x="590" y="136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" name="Freeform 38"/>
          <p:cNvSpPr>
            <a:spLocks/>
          </p:cNvSpPr>
          <p:nvPr/>
        </p:nvSpPr>
        <p:spPr bwMode="auto">
          <a:xfrm flipV="1">
            <a:off x="9666155" y="8980202"/>
            <a:ext cx="936625" cy="215900"/>
          </a:xfrm>
          <a:custGeom>
            <a:avLst/>
            <a:gdLst>
              <a:gd name="T0" fmla="*/ 0 w 590"/>
              <a:gd name="T1" fmla="*/ 0 h 136"/>
              <a:gd name="T2" fmla="*/ 2147483647 w 590"/>
              <a:gd name="T3" fmla="*/ 2147483647 h 136"/>
              <a:gd name="T4" fmla="*/ 2147483647 w 590"/>
              <a:gd name="T5" fmla="*/ 2147483647 h 136"/>
              <a:gd name="T6" fmla="*/ 0 60000 65536"/>
              <a:gd name="T7" fmla="*/ 0 60000 65536"/>
              <a:gd name="T8" fmla="*/ 0 60000 65536"/>
              <a:gd name="T9" fmla="*/ 0 w 590"/>
              <a:gd name="T10" fmla="*/ 0 h 136"/>
              <a:gd name="T11" fmla="*/ 590 w 590"/>
              <a:gd name="T12" fmla="*/ 136 h 1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90" h="136">
                <a:moveTo>
                  <a:pt x="0" y="0"/>
                </a:moveTo>
                <a:cubicBezTo>
                  <a:pt x="19" y="34"/>
                  <a:pt x="38" y="68"/>
                  <a:pt x="136" y="91"/>
                </a:cubicBezTo>
                <a:cubicBezTo>
                  <a:pt x="234" y="114"/>
                  <a:pt x="412" y="125"/>
                  <a:pt x="590" y="136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" name="Line 39"/>
          <p:cNvSpPr>
            <a:spLocks noChangeShapeType="1"/>
          </p:cNvSpPr>
          <p:nvPr/>
        </p:nvSpPr>
        <p:spPr bwMode="auto">
          <a:xfrm>
            <a:off x="7578592" y="8980202"/>
            <a:ext cx="28733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" name="Line 40"/>
          <p:cNvSpPr>
            <a:spLocks noChangeShapeType="1"/>
          </p:cNvSpPr>
          <p:nvPr/>
        </p:nvSpPr>
        <p:spPr bwMode="auto">
          <a:xfrm>
            <a:off x="8802555" y="8980202"/>
            <a:ext cx="863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" name="Group 64"/>
          <p:cNvGrpSpPr>
            <a:grpSpLocks/>
          </p:cNvGrpSpPr>
          <p:nvPr/>
        </p:nvGrpSpPr>
        <p:grpSpPr bwMode="auto">
          <a:xfrm>
            <a:off x="14938194" y="7151909"/>
            <a:ext cx="5881651" cy="2351335"/>
            <a:chOff x="2811" y="3249"/>
            <a:chExt cx="2654" cy="1088"/>
          </a:xfrm>
        </p:grpSpPr>
        <p:sp>
          <p:nvSpPr>
            <p:cNvPr id="79" name="Text Box 41"/>
            <p:cNvSpPr txBox="1">
              <a:spLocks noChangeArrowheads="1"/>
            </p:cNvSpPr>
            <p:nvPr/>
          </p:nvSpPr>
          <p:spPr bwMode="auto">
            <a:xfrm>
              <a:off x="2811" y="346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CH" i="1" dirty="0"/>
                <a:t>u</a:t>
              </a:r>
              <a:endParaRPr lang="fr-FR" i="1" dirty="0"/>
            </a:p>
          </p:txBody>
        </p:sp>
        <p:graphicFrame>
          <p:nvGraphicFramePr>
            <p:cNvPr id="85" name="Object 42"/>
            <p:cNvGraphicFramePr>
              <a:graphicFrameLocks noChangeAspect="1"/>
            </p:cNvGraphicFramePr>
            <p:nvPr/>
          </p:nvGraphicFramePr>
          <p:xfrm>
            <a:off x="5225" y="3669"/>
            <a:ext cx="240" cy="305"/>
          </p:xfrm>
          <a:graphic>
            <a:graphicData uri="http://schemas.openxmlformats.org/presentationml/2006/ole">
              <p:oleObj spid="_x0000_s312327" name="Equation" r:id="rId9" imgW="139680" imgH="177480" progId="Equation.3">
                <p:embed/>
              </p:oleObj>
            </a:graphicData>
          </a:graphic>
        </p:graphicFrame>
        <p:sp>
          <p:nvSpPr>
            <p:cNvPr id="86" name="Text Box 43"/>
            <p:cNvSpPr txBox="1">
              <a:spLocks noChangeArrowheads="1"/>
            </p:cNvSpPr>
            <p:nvPr/>
          </p:nvSpPr>
          <p:spPr bwMode="auto">
            <a:xfrm>
              <a:off x="3515" y="3249"/>
              <a:ext cx="83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CH"/>
                <a:t>repetitive</a:t>
              </a:r>
              <a:endParaRPr lang="fr-FR"/>
            </a:p>
          </p:txBody>
        </p:sp>
        <p:sp>
          <p:nvSpPr>
            <p:cNvPr id="99" name="Line 44"/>
            <p:cNvSpPr>
              <a:spLocks noChangeShapeType="1"/>
            </p:cNvSpPr>
            <p:nvPr/>
          </p:nvSpPr>
          <p:spPr bwMode="auto">
            <a:xfrm flipV="1">
              <a:off x="3177" y="3640"/>
              <a:ext cx="0" cy="6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Line 45"/>
            <p:cNvSpPr>
              <a:spLocks noChangeShapeType="1"/>
            </p:cNvSpPr>
            <p:nvPr/>
          </p:nvSpPr>
          <p:spPr bwMode="auto">
            <a:xfrm>
              <a:off x="3177" y="4069"/>
              <a:ext cx="21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Text Box 46"/>
            <p:cNvSpPr txBox="1">
              <a:spLocks noChangeArrowheads="1"/>
            </p:cNvSpPr>
            <p:nvPr/>
          </p:nvSpPr>
          <p:spPr bwMode="auto">
            <a:xfrm>
              <a:off x="5296" y="3991"/>
              <a:ext cx="1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CH" i="1"/>
                <a:t>t</a:t>
              </a:r>
              <a:endParaRPr lang="fr-FR" i="1"/>
            </a:p>
          </p:txBody>
        </p:sp>
        <p:sp>
          <p:nvSpPr>
            <p:cNvPr id="106" name="Freeform 51"/>
            <p:cNvSpPr>
              <a:spLocks/>
            </p:cNvSpPr>
            <p:nvPr/>
          </p:nvSpPr>
          <p:spPr bwMode="auto">
            <a:xfrm>
              <a:off x="3197" y="3835"/>
              <a:ext cx="318" cy="317"/>
            </a:xfrm>
            <a:custGeom>
              <a:avLst/>
              <a:gdLst>
                <a:gd name="T0" fmla="*/ 0 w 318"/>
                <a:gd name="T1" fmla="*/ 317 h 317"/>
                <a:gd name="T2" fmla="*/ 136 w 318"/>
                <a:gd name="T3" fmla="*/ 90 h 317"/>
                <a:gd name="T4" fmla="*/ 318 w 318"/>
                <a:gd name="T5" fmla="*/ 0 h 317"/>
                <a:gd name="T6" fmla="*/ 0 60000 65536"/>
                <a:gd name="T7" fmla="*/ 0 60000 65536"/>
                <a:gd name="T8" fmla="*/ 0 60000 65536"/>
                <a:gd name="T9" fmla="*/ 0 w 318"/>
                <a:gd name="T10" fmla="*/ 0 h 317"/>
                <a:gd name="T11" fmla="*/ 318 w 318"/>
                <a:gd name="T12" fmla="*/ 317 h 3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8" h="317">
                  <a:moveTo>
                    <a:pt x="0" y="317"/>
                  </a:moveTo>
                  <a:cubicBezTo>
                    <a:pt x="41" y="230"/>
                    <a:pt x="83" y="143"/>
                    <a:pt x="136" y="90"/>
                  </a:cubicBezTo>
                  <a:cubicBezTo>
                    <a:pt x="189" y="37"/>
                    <a:pt x="253" y="18"/>
                    <a:pt x="318" y="0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Freeform 52"/>
            <p:cNvSpPr>
              <a:spLocks/>
            </p:cNvSpPr>
            <p:nvPr/>
          </p:nvSpPr>
          <p:spPr bwMode="auto">
            <a:xfrm>
              <a:off x="3515" y="3835"/>
              <a:ext cx="318" cy="317"/>
            </a:xfrm>
            <a:custGeom>
              <a:avLst/>
              <a:gdLst>
                <a:gd name="T0" fmla="*/ 0 w 318"/>
                <a:gd name="T1" fmla="*/ 317 h 317"/>
                <a:gd name="T2" fmla="*/ 136 w 318"/>
                <a:gd name="T3" fmla="*/ 90 h 317"/>
                <a:gd name="T4" fmla="*/ 318 w 318"/>
                <a:gd name="T5" fmla="*/ 0 h 317"/>
                <a:gd name="T6" fmla="*/ 0 60000 65536"/>
                <a:gd name="T7" fmla="*/ 0 60000 65536"/>
                <a:gd name="T8" fmla="*/ 0 60000 65536"/>
                <a:gd name="T9" fmla="*/ 0 w 318"/>
                <a:gd name="T10" fmla="*/ 0 h 317"/>
                <a:gd name="T11" fmla="*/ 318 w 318"/>
                <a:gd name="T12" fmla="*/ 317 h 3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8" h="317">
                  <a:moveTo>
                    <a:pt x="0" y="317"/>
                  </a:moveTo>
                  <a:cubicBezTo>
                    <a:pt x="41" y="230"/>
                    <a:pt x="83" y="143"/>
                    <a:pt x="136" y="90"/>
                  </a:cubicBezTo>
                  <a:cubicBezTo>
                    <a:pt x="189" y="37"/>
                    <a:pt x="253" y="18"/>
                    <a:pt x="318" y="0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Freeform 53"/>
            <p:cNvSpPr>
              <a:spLocks/>
            </p:cNvSpPr>
            <p:nvPr/>
          </p:nvSpPr>
          <p:spPr bwMode="auto">
            <a:xfrm>
              <a:off x="3833" y="3835"/>
              <a:ext cx="318" cy="317"/>
            </a:xfrm>
            <a:custGeom>
              <a:avLst/>
              <a:gdLst>
                <a:gd name="T0" fmla="*/ 0 w 318"/>
                <a:gd name="T1" fmla="*/ 317 h 317"/>
                <a:gd name="T2" fmla="*/ 136 w 318"/>
                <a:gd name="T3" fmla="*/ 90 h 317"/>
                <a:gd name="T4" fmla="*/ 318 w 318"/>
                <a:gd name="T5" fmla="*/ 0 h 317"/>
                <a:gd name="T6" fmla="*/ 0 60000 65536"/>
                <a:gd name="T7" fmla="*/ 0 60000 65536"/>
                <a:gd name="T8" fmla="*/ 0 60000 65536"/>
                <a:gd name="T9" fmla="*/ 0 w 318"/>
                <a:gd name="T10" fmla="*/ 0 h 317"/>
                <a:gd name="T11" fmla="*/ 318 w 318"/>
                <a:gd name="T12" fmla="*/ 317 h 3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8" h="317">
                  <a:moveTo>
                    <a:pt x="0" y="317"/>
                  </a:moveTo>
                  <a:cubicBezTo>
                    <a:pt x="41" y="230"/>
                    <a:pt x="83" y="143"/>
                    <a:pt x="136" y="90"/>
                  </a:cubicBezTo>
                  <a:cubicBezTo>
                    <a:pt x="189" y="37"/>
                    <a:pt x="253" y="18"/>
                    <a:pt x="318" y="0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Freeform 54"/>
            <p:cNvSpPr>
              <a:spLocks/>
            </p:cNvSpPr>
            <p:nvPr/>
          </p:nvSpPr>
          <p:spPr bwMode="auto">
            <a:xfrm>
              <a:off x="4150" y="3835"/>
              <a:ext cx="318" cy="317"/>
            </a:xfrm>
            <a:custGeom>
              <a:avLst/>
              <a:gdLst>
                <a:gd name="T0" fmla="*/ 0 w 318"/>
                <a:gd name="T1" fmla="*/ 317 h 317"/>
                <a:gd name="T2" fmla="*/ 136 w 318"/>
                <a:gd name="T3" fmla="*/ 90 h 317"/>
                <a:gd name="T4" fmla="*/ 318 w 318"/>
                <a:gd name="T5" fmla="*/ 0 h 317"/>
                <a:gd name="T6" fmla="*/ 0 60000 65536"/>
                <a:gd name="T7" fmla="*/ 0 60000 65536"/>
                <a:gd name="T8" fmla="*/ 0 60000 65536"/>
                <a:gd name="T9" fmla="*/ 0 w 318"/>
                <a:gd name="T10" fmla="*/ 0 h 317"/>
                <a:gd name="T11" fmla="*/ 318 w 318"/>
                <a:gd name="T12" fmla="*/ 317 h 3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8" h="317">
                  <a:moveTo>
                    <a:pt x="0" y="317"/>
                  </a:moveTo>
                  <a:cubicBezTo>
                    <a:pt x="41" y="230"/>
                    <a:pt x="83" y="143"/>
                    <a:pt x="136" y="90"/>
                  </a:cubicBezTo>
                  <a:cubicBezTo>
                    <a:pt x="189" y="37"/>
                    <a:pt x="253" y="18"/>
                    <a:pt x="318" y="0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Freeform 55"/>
            <p:cNvSpPr>
              <a:spLocks/>
            </p:cNvSpPr>
            <p:nvPr/>
          </p:nvSpPr>
          <p:spPr bwMode="auto">
            <a:xfrm>
              <a:off x="4468" y="3835"/>
              <a:ext cx="318" cy="317"/>
            </a:xfrm>
            <a:custGeom>
              <a:avLst/>
              <a:gdLst>
                <a:gd name="T0" fmla="*/ 0 w 318"/>
                <a:gd name="T1" fmla="*/ 317 h 317"/>
                <a:gd name="T2" fmla="*/ 136 w 318"/>
                <a:gd name="T3" fmla="*/ 90 h 317"/>
                <a:gd name="T4" fmla="*/ 318 w 318"/>
                <a:gd name="T5" fmla="*/ 0 h 317"/>
                <a:gd name="T6" fmla="*/ 0 60000 65536"/>
                <a:gd name="T7" fmla="*/ 0 60000 65536"/>
                <a:gd name="T8" fmla="*/ 0 60000 65536"/>
                <a:gd name="T9" fmla="*/ 0 w 318"/>
                <a:gd name="T10" fmla="*/ 0 h 317"/>
                <a:gd name="T11" fmla="*/ 318 w 318"/>
                <a:gd name="T12" fmla="*/ 317 h 3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8" h="317">
                  <a:moveTo>
                    <a:pt x="0" y="317"/>
                  </a:moveTo>
                  <a:cubicBezTo>
                    <a:pt x="41" y="230"/>
                    <a:pt x="83" y="143"/>
                    <a:pt x="136" y="90"/>
                  </a:cubicBezTo>
                  <a:cubicBezTo>
                    <a:pt x="189" y="37"/>
                    <a:pt x="253" y="18"/>
                    <a:pt x="318" y="0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Freeform 56"/>
            <p:cNvSpPr>
              <a:spLocks/>
            </p:cNvSpPr>
            <p:nvPr/>
          </p:nvSpPr>
          <p:spPr bwMode="auto">
            <a:xfrm>
              <a:off x="4785" y="3835"/>
              <a:ext cx="318" cy="317"/>
            </a:xfrm>
            <a:custGeom>
              <a:avLst/>
              <a:gdLst>
                <a:gd name="T0" fmla="*/ 0 w 318"/>
                <a:gd name="T1" fmla="*/ 317 h 317"/>
                <a:gd name="T2" fmla="*/ 136 w 318"/>
                <a:gd name="T3" fmla="*/ 90 h 317"/>
                <a:gd name="T4" fmla="*/ 318 w 318"/>
                <a:gd name="T5" fmla="*/ 0 h 317"/>
                <a:gd name="T6" fmla="*/ 0 60000 65536"/>
                <a:gd name="T7" fmla="*/ 0 60000 65536"/>
                <a:gd name="T8" fmla="*/ 0 60000 65536"/>
                <a:gd name="T9" fmla="*/ 0 w 318"/>
                <a:gd name="T10" fmla="*/ 0 h 317"/>
                <a:gd name="T11" fmla="*/ 318 w 318"/>
                <a:gd name="T12" fmla="*/ 317 h 3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8" h="317">
                  <a:moveTo>
                    <a:pt x="0" y="317"/>
                  </a:moveTo>
                  <a:cubicBezTo>
                    <a:pt x="41" y="230"/>
                    <a:pt x="83" y="143"/>
                    <a:pt x="136" y="90"/>
                  </a:cubicBezTo>
                  <a:cubicBezTo>
                    <a:pt x="189" y="37"/>
                    <a:pt x="253" y="18"/>
                    <a:pt x="318" y="0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Line 57"/>
            <p:cNvSpPr>
              <a:spLocks noChangeShapeType="1"/>
            </p:cNvSpPr>
            <p:nvPr/>
          </p:nvSpPr>
          <p:spPr bwMode="auto">
            <a:xfrm>
              <a:off x="3152" y="3838"/>
              <a:ext cx="204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Line 58"/>
            <p:cNvSpPr>
              <a:spLocks noChangeShapeType="1"/>
            </p:cNvSpPr>
            <p:nvPr/>
          </p:nvSpPr>
          <p:spPr bwMode="auto">
            <a:xfrm flipV="1">
              <a:off x="3515" y="3653"/>
              <a:ext cx="0" cy="182"/>
            </a:xfrm>
            <a:prstGeom prst="line">
              <a:avLst/>
            </a:prstGeom>
            <a:noFill/>
            <a:ln w="9525">
              <a:solidFill>
                <a:srgbClr val="00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Line 59"/>
            <p:cNvSpPr>
              <a:spLocks noChangeShapeType="1"/>
            </p:cNvSpPr>
            <p:nvPr/>
          </p:nvSpPr>
          <p:spPr bwMode="auto">
            <a:xfrm flipV="1">
              <a:off x="3833" y="3653"/>
              <a:ext cx="0" cy="182"/>
            </a:xfrm>
            <a:prstGeom prst="line">
              <a:avLst/>
            </a:prstGeom>
            <a:noFill/>
            <a:ln w="9525">
              <a:solidFill>
                <a:srgbClr val="00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Line 60"/>
            <p:cNvSpPr>
              <a:spLocks noChangeShapeType="1"/>
            </p:cNvSpPr>
            <p:nvPr/>
          </p:nvSpPr>
          <p:spPr bwMode="auto">
            <a:xfrm flipV="1">
              <a:off x="4195" y="3653"/>
              <a:ext cx="0" cy="182"/>
            </a:xfrm>
            <a:prstGeom prst="line">
              <a:avLst/>
            </a:prstGeom>
            <a:noFill/>
            <a:ln w="9525">
              <a:solidFill>
                <a:srgbClr val="00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Line 61"/>
            <p:cNvSpPr>
              <a:spLocks noChangeShapeType="1"/>
            </p:cNvSpPr>
            <p:nvPr/>
          </p:nvSpPr>
          <p:spPr bwMode="auto">
            <a:xfrm flipV="1">
              <a:off x="4513" y="3653"/>
              <a:ext cx="0" cy="182"/>
            </a:xfrm>
            <a:prstGeom prst="line">
              <a:avLst/>
            </a:prstGeom>
            <a:noFill/>
            <a:ln w="9525">
              <a:solidFill>
                <a:srgbClr val="00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Line 62"/>
            <p:cNvSpPr>
              <a:spLocks noChangeShapeType="1"/>
            </p:cNvSpPr>
            <p:nvPr/>
          </p:nvSpPr>
          <p:spPr bwMode="auto">
            <a:xfrm flipV="1">
              <a:off x="4830" y="3653"/>
              <a:ext cx="0" cy="182"/>
            </a:xfrm>
            <a:prstGeom prst="line">
              <a:avLst/>
            </a:prstGeom>
            <a:noFill/>
            <a:ln w="9525">
              <a:solidFill>
                <a:srgbClr val="00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Line 63"/>
            <p:cNvSpPr>
              <a:spLocks noChangeShapeType="1"/>
            </p:cNvSpPr>
            <p:nvPr/>
          </p:nvSpPr>
          <p:spPr bwMode="auto">
            <a:xfrm flipV="1">
              <a:off x="5148" y="3653"/>
              <a:ext cx="0" cy="182"/>
            </a:xfrm>
            <a:prstGeom prst="line">
              <a:avLst/>
            </a:prstGeom>
            <a:noFill/>
            <a:ln w="9525">
              <a:solidFill>
                <a:srgbClr val="00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89098" name="Object 5"/>
          <p:cNvGraphicFramePr>
            <a:graphicFrameLocks noChangeAspect="1"/>
          </p:cNvGraphicFramePr>
          <p:nvPr/>
        </p:nvGraphicFramePr>
        <p:xfrm>
          <a:off x="0" y="3983754"/>
          <a:ext cx="6701356" cy="1554642"/>
        </p:xfrm>
        <a:graphic>
          <a:graphicData uri="http://schemas.openxmlformats.org/presentationml/2006/ole">
            <p:oleObj spid="_x0000_s312328" name="Equation" r:id="rId10" imgW="168876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63" grpId="0" animBg="1"/>
      <p:bldP spid="6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227598"/>
            <a:ext cx="21559453" cy="1473200"/>
          </a:xfrm>
          <a:prstGeom prst="rect">
            <a:avLst/>
          </a:prstGeom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ts val="2838"/>
              </a:spcAft>
              <a:defRPr/>
            </a:pPr>
            <a:r>
              <a:rPr lang="en-US" sz="5400" dirty="0" smtClean="0">
                <a:latin typeface="Impact" charset="0"/>
                <a:cs typeface="Impact" charset="0"/>
              </a:rPr>
              <a:t>Neuronal Dynamics – </a:t>
            </a:r>
            <a:r>
              <a:rPr lang="en-US" dirty="0" smtClean="0">
                <a:solidFill>
                  <a:srgbClr val="FF0000"/>
                </a:solidFill>
                <a:latin typeface="Impact" charset="0"/>
                <a:cs typeface="Impact" charset="0"/>
              </a:rPr>
              <a:t>4.5.How good are integrate-and-fire models?</a:t>
            </a:r>
            <a:endParaRPr lang="en-US" dirty="0">
              <a:solidFill>
                <a:srgbClr val="FF0000"/>
              </a:solidFill>
              <a:latin typeface="Impact" charset="0"/>
              <a:cs typeface="Impact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-215313" y="1508294"/>
            <a:ext cx="2245092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82697" y="2213811"/>
            <a:ext cx="10362904" cy="551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47337" y="8422105"/>
            <a:ext cx="11820865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Aims: - predict spike </a:t>
            </a:r>
            <a:r>
              <a:rPr lang="en-US" dirty="0" err="1" smtClean="0"/>
              <a:t>initation</a:t>
            </a:r>
            <a:r>
              <a:rPr lang="en-US" dirty="0" smtClean="0"/>
              <a:t> times</a:t>
            </a:r>
          </a:p>
          <a:p>
            <a:r>
              <a:rPr lang="en-US" dirty="0" smtClean="0"/>
              <a:t>          - predict </a:t>
            </a:r>
            <a:r>
              <a:rPr lang="en-US" dirty="0" err="1" smtClean="0"/>
              <a:t>subthreshold</a:t>
            </a:r>
            <a:r>
              <a:rPr lang="en-US" dirty="0" smtClean="0"/>
              <a:t> voltage</a:t>
            </a:r>
            <a:endParaRPr lang="en-US" dirty="0"/>
          </a:p>
        </p:txBody>
      </p:sp>
      <p:pic>
        <p:nvPicPr>
          <p:cNvPr id="30003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10938" y="2213811"/>
            <a:ext cx="14986045" cy="5511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109"/>
          <p:cNvSpPr txBox="1">
            <a:spLocks noChangeArrowheads="1"/>
          </p:cNvSpPr>
          <p:nvPr/>
        </p:nvSpPr>
        <p:spPr bwMode="auto">
          <a:xfrm>
            <a:off x="15603557" y="7767867"/>
            <a:ext cx="5188962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02" tIns="96451" rIns="192902" bIns="96451">
            <a:spAutoFit/>
          </a:bodyPr>
          <a:lstStyle/>
          <a:p>
            <a:r>
              <a:rPr lang="en-US" sz="4800" i="1" dirty="0" err="1" smtClean="0"/>
              <a:t>Badel</a:t>
            </a:r>
            <a:r>
              <a:rPr lang="en-US" sz="4800" i="1" dirty="0" smtClean="0"/>
              <a:t> et </a:t>
            </a:r>
            <a:r>
              <a:rPr lang="en-US" sz="4800" i="1" dirty="0"/>
              <a:t>al., </a:t>
            </a:r>
            <a:r>
              <a:rPr lang="en-US" sz="4800" i="1" dirty="0" smtClean="0"/>
              <a:t>2008</a:t>
            </a:r>
            <a:endParaRPr lang="en-US" sz="48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13306926" y="8701317"/>
            <a:ext cx="8252527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Add adaptation and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refractoriness (week 7)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0" y="0"/>
            <a:ext cx="21607463" cy="12152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pPr algn="ctr">
              <a:lnSpc>
                <a:spcPct val="110000"/>
              </a:lnSpc>
            </a:pPr>
            <a:endParaRPr lang="fr-FR"/>
          </a:p>
        </p:txBody>
      </p:sp>
      <p:sp>
        <p:nvSpPr>
          <p:cNvPr id="30" name="Title 3"/>
          <p:cNvSpPr txBox="1">
            <a:spLocks/>
          </p:cNvSpPr>
          <p:nvPr/>
        </p:nvSpPr>
        <p:spPr>
          <a:xfrm>
            <a:off x="697827" y="83220"/>
            <a:ext cx="20861626" cy="1473200"/>
          </a:xfrm>
          <a:prstGeom prst="rect">
            <a:avLst/>
          </a:prstGeom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838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Impact" charset="0"/>
                <a:ea typeface="ＭＳ Ｐゴシック" charset="0"/>
                <a:cs typeface="Impact" charset="0"/>
              </a:rPr>
              <a:t>Neuronal Dynamics – </a:t>
            </a:r>
            <a:r>
              <a:rPr kumimoji="0" lang="en-US" sz="6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Impact" charset="0"/>
                <a:ea typeface="ＭＳ Ｐゴシック" charset="0"/>
                <a:cs typeface="Impact" charset="0"/>
              </a:rPr>
              <a:t> </a:t>
            </a:r>
            <a:r>
              <a:rPr lang="en-US" sz="6600" dirty="0" smtClean="0">
                <a:solidFill>
                  <a:srgbClr val="FF0000"/>
                </a:solidFill>
                <a:latin typeface="Impact" charset="0"/>
                <a:ea typeface="ＭＳ Ｐゴシック" charset="0"/>
                <a:cs typeface="Impact" charset="0"/>
              </a:rPr>
              <a:t>Quiz 4.7.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Impact" charset="0"/>
              <a:ea typeface="ＭＳ Ｐゴシック" charset="0"/>
              <a:cs typeface="Impact" charset="0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-215313" y="1075160"/>
            <a:ext cx="2182277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97827" y="1179434"/>
            <a:ext cx="19802842" cy="11787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lphaUcPeriod"/>
            </a:pPr>
            <a:r>
              <a:rPr lang="en-US" sz="4000" b="1" dirty="0" smtClean="0"/>
              <a:t>Exponential integrate-and-fire model.  </a:t>
            </a:r>
          </a:p>
          <a:p>
            <a:pPr marL="742950" indent="-742950"/>
            <a:r>
              <a:rPr lang="en-US" sz="4000" dirty="0" smtClean="0"/>
              <a:t>The model can be derived</a:t>
            </a:r>
          </a:p>
          <a:p>
            <a:pPr marL="742950" indent="-742950"/>
            <a:r>
              <a:rPr lang="en-US" sz="4000" dirty="0" smtClean="0"/>
              <a:t>[ ] from a 2-dimensional model, assuming that the auxiliary variable w is constant.</a:t>
            </a:r>
          </a:p>
          <a:p>
            <a:pPr marL="742950" indent="-742950"/>
            <a:r>
              <a:rPr lang="en-US" sz="4000" dirty="0" smtClean="0"/>
              <a:t>[ ] from the HH model, assuming that the gating variables h and n are constant.</a:t>
            </a:r>
          </a:p>
          <a:p>
            <a:pPr marL="742950" indent="-742950"/>
            <a:r>
              <a:rPr lang="en-US" sz="4000" dirty="0" smtClean="0"/>
              <a:t>[ ] from the HH model, assuming that the gating variables m is constant.</a:t>
            </a:r>
          </a:p>
          <a:p>
            <a:pPr marL="742950" indent="-742950"/>
            <a:r>
              <a:rPr lang="en-US" sz="4000" dirty="0" smtClean="0"/>
              <a:t>[ ] from the HH model, assuming that the gating variables m is instantaneous.</a:t>
            </a:r>
          </a:p>
          <a:p>
            <a:pPr marL="742950" indent="-742950"/>
            <a:endParaRPr lang="en-US" sz="4000" dirty="0" smtClean="0"/>
          </a:p>
          <a:p>
            <a:pPr marL="742950" indent="-742950"/>
            <a:endParaRPr lang="en-US" sz="4000" dirty="0" smtClean="0"/>
          </a:p>
          <a:p>
            <a:pPr marL="742950" indent="-742950"/>
            <a:r>
              <a:rPr lang="en-US" sz="4000" b="1" dirty="0" smtClean="0"/>
              <a:t>B.  Reset. </a:t>
            </a:r>
            <a:endParaRPr lang="en-US" sz="4000" dirty="0" smtClean="0"/>
          </a:p>
          <a:p>
            <a:r>
              <a:rPr lang="en-US" sz="4000" dirty="0" smtClean="0"/>
              <a:t>[ ] In a 2-dimensional model, the auxiliary variable w is necessary to implement a </a:t>
            </a:r>
          </a:p>
          <a:p>
            <a:r>
              <a:rPr lang="en-US" sz="4000" dirty="0" smtClean="0"/>
              <a:t>    reset of the voltage after a spike</a:t>
            </a:r>
          </a:p>
          <a:p>
            <a:r>
              <a:rPr lang="en-US" sz="4000" dirty="0" smtClean="0"/>
              <a:t>[ ] In a nonlinear integrate-and-fire model, the auxiliary variable w is necessary to implement a  reset of the voltage after a spike</a:t>
            </a:r>
          </a:p>
          <a:p>
            <a:r>
              <a:rPr lang="en-US" sz="4000" dirty="0" smtClean="0"/>
              <a:t>[ ] In a nonlinear integrate-and-fire model,  a  reset of the voltage after a spike is implemented algorithmically/explicitly</a:t>
            </a:r>
          </a:p>
          <a:p>
            <a:endParaRPr lang="en-US" sz="4000" dirty="0" smtClean="0"/>
          </a:p>
          <a:p>
            <a:endParaRPr lang="en-US" sz="4000" dirty="0" smtClean="0"/>
          </a:p>
          <a:p>
            <a:endParaRPr lang="en-US" sz="4000" dirty="0" smtClean="0"/>
          </a:p>
          <a:p>
            <a:endParaRPr lang="en-US" sz="4000" dirty="0" smtClean="0"/>
          </a:p>
        </p:txBody>
      </p:sp>
      <p:sp>
        <p:nvSpPr>
          <p:cNvPr id="36" name="Rectangle 46"/>
          <p:cNvSpPr>
            <a:spLocks noChangeArrowheads="1"/>
          </p:cNvSpPr>
          <p:nvPr/>
        </p:nvSpPr>
        <p:spPr bwMode="auto">
          <a:xfrm>
            <a:off x="0" y="1179434"/>
            <a:ext cx="21607463" cy="10547346"/>
          </a:xfrm>
          <a:prstGeom prst="rect">
            <a:avLst/>
          </a:prstGeom>
          <a:solidFill>
            <a:srgbClr val="FF9900">
              <a:alpha val="27843"/>
            </a:srgbClr>
          </a:solidFill>
          <a:ln w="5715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3" name="Rectangle 2"/>
          <p:cNvSpPr>
            <a:spLocks noChangeArrowheads="1"/>
          </p:cNvSpPr>
          <p:nvPr/>
        </p:nvSpPr>
        <p:spPr bwMode="auto">
          <a:xfrm>
            <a:off x="0" y="0"/>
            <a:ext cx="21607463" cy="12152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pPr algn="ctr">
              <a:lnSpc>
                <a:spcPct val="110000"/>
              </a:lnSpc>
            </a:pPr>
            <a:endParaRPr lang="fr-FR" sz="5100" dirty="0"/>
          </a:p>
        </p:txBody>
      </p:sp>
      <p:sp>
        <p:nvSpPr>
          <p:cNvPr id="32" name="Title 3"/>
          <p:cNvSpPr txBox="1">
            <a:spLocks/>
          </p:cNvSpPr>
          <p:nvPr/>
        </p:nvSpPr>
        <p:spPr>
          <a:xfrm>
            <a:off x="697827" y="179472"/>
            <a:ext cx="20861626" cy="1473200"/>
          </a:xfrm>
          <a:prstGeom prst="rect">
            <a:avLst/>
          </a:prstGeom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838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Impact" charset="0"/>
                <a:ea typeface="ＭＳ Ｐゴシック" charset="0"/>
                <a:cs typeface="Impact" charset="0"/>
              </a:rPr>
              <a:t>Neuronal Dynamics – </a:t>
            </a:r>
            <a:r>
              <a:rPr kumimoji="0" lang="en-US" sz="6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Impact" charset="0"/>
                <a:ea typeface="ＭＳ Ｐゴシック" charset="0"/>
                <a:cs typeface="Impact" charset="0"/>
              </a:rPr>
              <a:t> </a:t>
            </a:r>
            <a:r>
              <a:rPr lang="en-US" sz="6000" noProof="0" dirty="0" smtClean="0">
                <a:solidFill>
                  <a:srgbClr val="FF0000"/>
                </a:solidFill>
                <a:latin typeface="Impact" charset="0"/>
                <a:ea typeface="ＭＳ Ｐゴシック" charset="0"/>
                <a:cs typeface="Impact" charset="0"/>
              </a:rPr>
              <a:t>Nonlinear Integrate-and-Fire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Impact" charset="0"/>
              <a:ea typeface="ＭＳ Ｐゴシック" charset="0"/>
              <a:cs typeface="Impact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-215313" y="1171412"/>
            <a:ext cx="2245092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697827" y="1395663"/>
            <a:ext cx="1903617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Reading</a:t>
            </a:r>
            <a:r>
              <a:rPr lang="en-US" sz="3600" dirty="0" smtClean="0"/>
              <a:t>: W. Gerstner, W.M. </a:t>
            </a:r>
            <a:r>
              <a:rPr lang="en-US" sz="3600" dirty="0" err="1" smtClean="0"/>
              <a:t>Kistler</a:t>
            </a:r>
            <a:r>
              <a:rPr lang="en-US" sz="3600" dirty="0" smtClean="0"/>
              <a:t>, R. </a:t>
            </a:r>
            <a:r>
              <a:rPr lang="en-US" sz="3600" dirty="0" err="1" smtClean="0"/>
              <a:t>Naud</a:t>
            </a:r>
            <a:r>
              <a:rPr lang="en-US" sz="3600" dirty="0" smtClean="0"/>
              <a:t> and L. </a:t>
            </a:r>
            <a:r>
              <a:rPr lang="en-US" sz="3600" dirty="0" err="1" smtClean="0"/>
              <a:t>Paninski</a:t>
            </a:r>
            <a:r>
              <a:rPr lang="en-US" sz="3600" dirty="0" smtClean="0"/>
              <a:t>,</a:t>
            </a:r>
          </a:p>
          <a:p>
            <a:r>
              <a:rPr lang="en-US" sz="3600" i="1" dirty="0" smtClean="0"/>
              <a:t>Neuronal Dynamics: from single neurons to networks and </a:t>
            </a:r>
          </a:p>
          <a:p>
            <a:r>
              <a:rPr lang="en-US" sz="3600" i="1" dirty="0" smtClean="0"/>
              <a:t>models of cognition.</a:t>
            </a:r>
            <a:r>
              <a:rPr lang="en-US" sz="3600" dirty="0" smtClean="0"/>
              <a:t> Chapter 4</a:t>
            </a:r>
            <a:r>
              <a:rPr lang="en-US" sz="3600" i="1" dirty="0" smtClean="0"/>
              <a:t>: Introduction</a:t>
            </a:r>
            <a:r>
              <a:rPr lang="en-US" sz="3600" dirty="0" smtClean="0"/>
              <a:t>.  Cambridge Univ. Press, 2014</a:t>
            </a:r>
          </a:p>
          <a:p>
            <a:r>
              <a:rPr lang="en-US" sz="3600" dirty="0" smtClean="0"/>
              <a:t>OR W. Gerstner and W.M. </a:t>
            </a:r>
            <a:r>
              <a:rPr lang="en-US" sz="3600" dirty="0" err="1" smtClean="0"/>
              <a:t>Kistler</a:t>
            </a:r>
            <a:r>
              <a:rPr lang="en-US" sz="3600" dirty="0" smtClean="0"/>
              <a:t>, </a:t>
            </a:r>
            <a:r>
              <a:rPr lang="en-US" sz="3600" i="1" dirty="0" smtClean="0"/>
              <a:t>Spiking Neuron Models</a:t>
            </a:r>
            <a:r>
              <a:rPr lang="en-US" sz="3600" dirty="0" smtClean="0"/>
              <a:t>, Ch.3. Cambridge 2002</a:t>
            </a:r>
          </a:p>
          <a:p>
            <a:r>
              <a:rPr lang="en-US" sz="3600" dirty="0" smtClean="0"/>
              <a:t>OR J. </a:t>
            </a:r>
            <a:r>
              <a:rPr lang="en-US" sz="3600" dirty="0" err="1" smtClean="0"/>
              <a:t>Rinzel</a:t>
            </a:r>
            <a:r>
              <a:rPr lang="en-US" sz="3600" dirty="0" smtClean="0"/>
              <a:t> and G.B. </a:t>
            </a:r>
            <a:r>
              <a:rPr lang="en-US" sz="3600" dirty="0" err="1" smtClean="0"/>
              <a:t>Ermentrout</a:t>
            </a:r>
            <a:r>
              <a:rPr lang="en-US" sz="3600" dirty="0" smtClean="0"/>
              <a:t>,  (1989). Analysis of neuronal excitability and oscillations. </a:t>
            </a:r>
            <a:br>
              <a:rPr lang="en-US" sz="3600" dirty="0" smtClean="0"/>
            </a:br>
            <a:r>
              <a:rPr lang="en-US" sz="3600" dirty="0" smtClean="0"/>
              <a:t>In Koch, C. </a:t>
            </a:r>
            <a:r>
              <a:rPr lang="en-US" sz="3600" dirty="0" err="1" smtClean="0"/>
              <a:t>Segev</a:t>
            </a:r>
            <a:r>
              <a:rPr lang="en-US" sz="3600" dirty="0" smtClean="0"/>
              <a:t>, I., editors, </a:t>
            </a:r>
            <a:r>
              <a:rPr lang="en-US" sz="3600" i="1" dirty="0" smtClean="0"/>
              <a:t>Methods in neuronal modeling</a:t>
            </a:r>
            <a:r>
              <a:rPr lang="en-US" sz="3600" dirty="0" smtClean="0"/>
              <a:t>. MIT Press, Cambridge, MA. 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385011" y="5288896"/>
            <a:ext cx="2117444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 err="1" smtClean="0"/>
              <a:t>Selected</a:t>
            </a:r>
            <a:r>
              <a:rPr lang="fr-FR" sz="4000" b="1" dirty="0" smtClean="0"/>
              <a:t> </a:t>
            </a:r>
            <a:r>
              <a:rPr lang="fr-FR" sz="4000" b="1" dirty="0" err="1" smtClean="0"/>
              <a:t>references</a:t>
            </a:r>
            <a:r>
              <a:rPr lang="fr-FR" sz="4000" b="1" dirty="0" smtClean="0"/>
              <a:t>.</a:t>
            </a:r>
            <a:endParaRPr lang="en-US" sz="4000" dirty="0" smtClean="0"/>
          </a:p>
          <a:p>
            <a:r>
              <a:rPr lang="en-US" sz="4000" dirty="0" smtClean="0"/>
              <a:t>-</a:t>
            </a:r>
            <a:r>
              <a:rPr lang="en-US" sz="4000" dirty="0" err="1" smtClean="0"/>
              <a:t>Ermentrout</a:t>
            </a:r>
            <a:r>
              <a:rPr lang="en-US" sz="4000" dirty="0" smtClean="0"/>
              <a:t>, G. B. (1996). </a:t>
            </a:r>
            <a:r>
              <a:rPr lang="en-US" sz="4000" i="1" dirty="0" smtClean="0"/>
              <a:t>Type I membranes, phase resetting curves, and synchrony</a:t>
            </a:r>
            <a:r>
              <a:rPr lang="en-US" sz="4000" dirty="0" smtClean="0"/>
              <a:t>. </a:t>
            </a:r>
          </a:p>
          <a:p>
            <a:r>
              <a:rPr lang="en-US" sz="4000" dirty="0" smtClean="0"/>
              <a:t>Neural Computation, 8(5):979-1001.</a:t>
            </a:r>
          </a:p>
          <a:p>
            <a:pPr>
              <a:buFontTx/>
              <a:buChar char="-"/>
            </a:pPr>
            <a:r>
              <a:rPr lang="en-US" sz="4000" dirty="0" err="1" smtClean="0"/>
              <a:t>Fourcaud-Trocme</a:t>
            </a:r>
            <a:r>
              <a:rPr lang="en-US" sz="4000" dirty="0" smtClean="0"/>
              <a:t>, N., Hansel, D., van </a:t>
            </a:r>
            <a:r>
              <a:rPr lang="en-US" sz="4000" dirty="0" err="1" smtClean="0"/>
              <a:t>Vreeswijk</a:t>
            </a:r>
            <a:r>
              <a:rPr lang="en-US" sz="4000" dirty="0" smtClean="0"/>
              <a:t>, C., and Brunel, N. (2003). </a:t>
            </a:r>
            <a:r>
              <a:rPr lang="en-US" sz="4000" i="1" dirty="0" smtClean="0"/>
              <a:t>How spike generation mechanisms determine the neuronal response to fluctuating input. </a:t>
            </a:r>
          </a:p>
          <a:p>
            <a:r>
              <a:rPr lang="en-US" sz="4000" dirty="0" smtClean="0"/>
              <a:t>J. Neuroscience, 23:11628-11640.</a:t>
            </a:r>
          </a:p>
          <a:p>
            <a:pPr>
              <a:buFontTx/>
              <a:buChar char="-"/>
            </a:pPr>
            <a:r>
              <a:rPr lang="en-US" sz="4000" dirty="0" err="1" smtClean="0"/>
              <a:t>Badel</a:t>
            </a:r>
            <a:r>
              <a:rPr lang="en-US" sz="4000" dirty="0" smtClean="0"/>
              <a:t>, L., </a:t>
            </a:r>
            <a:r>
              <a:rPr lang="en-US" sz="4000" dirty="0" err="1" smtClean="0"/>
              <a:t>Lefort</a:t>
            </a:r>
            <a:r>
              <a:rPr lang="en-US" sz="4000" dirty="0" smtClean="0"/>
              <a:t>, S., Berger, T., Petersen, C., Gerstner, W., and Richardson, M. (2008). Biological Cybernetics,  99(4-5):361-370.</a:t>
            </a:r>
          </a:p>
          <a:p>
            <a:r>
              <a:rPr lang="en-US" sz="4000" dirty="0" smtClean="0"/>
              <a:t>- E.M. </a:t>
            </a:r>
            <a:r>
              <a:rPr lang="en-US" sz="4000" dirty="0" err="1" smtClean="0"/>
              <a:t>Izhikevich</a:t>
            </a:r>
            <a:r>
              <a:rPr lang="en-US" sz="4000" dirty="0" smtClean="0"/>
              <a:t>, Dynamical Systems in Neuroscience, MIT Press (2007)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697827" y="323850"/>
            <a:ext cx="20861626" cy="1473200"/>
          </a:xfrm>
          <a:prstGeom prst="rect">
            <a:avLst/>
          </a:prstGeom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ts val="2838"/>
              </a:spcAft>
              <a:defRPr/>
            </a:pPr>
            <a:r>
              <a:rPr lang="en-US" dirty="0" smtClean="0">
                <a:latin typeface="Impact" charset="0"/>
                <a:cs typeface="Impact" charset="0"/>
              </a:rPr>
              <a:t>Neuronal Dynamics – </a:t>
            </a:r>
            <a:r>
              <a:rPr lang="en-US" dirty="0" smtClean="0">
                <a:solidFill>
                  <a:srgbClr val="FF0000"/>
                </a:solidFill>
                <a:latin typeface="Impact" charset="0"/>
                <a:cs typeface="Impact" charset="0"/>
              </a:rPr>
              <a:t>1.4. Nonlinear Integrate-and Fire</a:t>
            </a:r>
            <a:endParaRPr lang="en-US" dirty="0">
              <a:solidFill>
                <a:srgbClr val="FF0000"/>
              </a:solidFill>
              <a:latin typeface="Impact" charset="0"/>
              <a:cs typeface="Impact" charset="0"/>
            </a:endParaRPr>
          </a:p>
        </p:txBody>
      </p:sp>
      <p:graphicFrame>
        <p:nvGraphicFramePr>
          <p:cNvPr id="36" name="Object 5"/>
          <p:cNvGraphicFramePr>
            <a:graphicFrameLocks noChangeAspect="1"/>
          </p:cNvGraphicFramePr>
          <p:nvPr/>
        </p:nvGraphicFramePr>
        <p:xfrm>
          <a:off x="1063374" y="5912032"/>
          <a:ext cx="6468395" cy="1865138"/>
        </p:xfrm>
        <a:graphic>
          <a:graphicData uri="http://schemas.openxmlformats.org/presentationml/2006/ole">
            <p:oleObj spid="_x0000_s314370" name="Equation" r:id="rId4" imgW="1358640" imgH="393480" progId="Equation.3">
              <p:embed/>
            </p:oleObj>
          </a:graphicData>
        </a:graphic>
      </p:graphicFrame>
      <p:sp>
        <p:nvSpPr>
          <p:cNvPr id="39" name="Text Box 8"/>
          <p:cNvSpPr txBox="1">
            <a:spLocks noChangeArrowheads="1"/>
          </p:cNvSpPr>
          <p:nvPr/>
        </p:nvSpPr>
        <p:spPr bwMode="auto">
          <a:xfrm>
            <a:off x="371224" y="4865290"/>
            <a:ext cx="912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CH" b="1" dirty="0"/>
              <a:t>NLIF</a:t>
            </a:r>
            <a:endParaRPr lang="fr-FR" b="1" dirty="0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697827" y="7825291"/>
            <a:ext cx="6686558" cy="2316157"/>
            <a:chOff x="1789" y="3488"/>
            <a:chExt cx="4212" cy="1459"/>
          </a:xfrm>
        </p:grpSpPr>
        <p:graphicFrame>
          <p:nvGraphicFramePr>
            <p:cNvPr id="41" name="Object 10"/>
            <p:cNvGraphicFramePr>
              <a:graphicFrameLocks noChangeAspect="1"/>
            </p:cNvGraphicFramePr>
            <p:nvPr/>
          </p:nvGraphicFramePr>
          <p:xfrm>
            <a:off x="4277" y="4089"/>
            <a:ext cx="1724" cy="858"/>
          </p:xfrm>
          <a:graphic>
            <a:graphicData uri="http://schemas.openxmlformats.org/presentationml/2006/ole">
              <p:oleObj spid="_x0000_s314371" name="Equation" r:id="rId5" imgW="457200" imgH="228600" progId="Equation.DSMT4">
                <p:embed/>
              </p:oleObj>
            </a:graphicData>
          </a:graphic>
        </p:graphicFrame>
        <p:sp>
          <p:nvSpPr>
            <p:cNvPr id="42" name="Text Box 11"/>
            <p:cNvSpPr txBox="1">
              <a:spLocks noChangeArrowheads="1"/>
            </p:cNvSpPr>
            <p:nvPr/>
          </p:nvSpPr>
          <p:spPr bwMode="auto">
            <a:xfrm>
              <a:off x="1789" y="3488"/>
              <a:ext cx="1243" cy="6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CH" dirty="0" err="1" smtClean="0"/>
                <a:t>firing</a:t>
              </a:r>
              <a:r>
                <a:rPr lang="fr-CH" dirty="0"/>
                <a:t>:</a:t>
              </a:r>
              <a:endParaRPr lang="fr-FR" dirty="0"/>
            </a:p>
          </p:txBody>
        </p:sp>
      </p:grpSp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10089768" y="6808740"/>
            <a:ext cx="400628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 flipV="1">
            <a:off x="10302687" y="3863901"/>
            <a:ext cx="0" cy="34496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" name="Freeform 13"/>
          <p:cNvSpPr>
            <a:spLocks/>
          </p:cNvSpPr>
          <p:nvPr/>
        </p:nvSpPr>
        <p:spPr bwMode="auto">
          <a:xfrm>
            <a:off x="10346880" y="4809680"/>
            <a:ext cx="3030037" cy="2383235"/>
          </a:xfrm>
          <a:custGeom>
            <a:avLst/>
            <a:gdLst>
              <a:gd name="T0" fmla="*/ 0 w 1406"/>
              <a:gd name="T1" fmla="*/ 2147483647 h 1285"/>
              <a:gd name="T2" fmla="*/ 2147483647 w 1406"/>
              <a:gd name="T3" fmla="*/ 2147483647 h 1285"/>
              <a:gd name="T4" fmla="*/ 2147483647 w 1406"/>
              <a:gd name="T5" fmla="*/ 2147483647 h 1285"/>
              <a:gd name="T6" fmla="*/ 2147483647 w 1406"/>
              <a:gd name="T7" fmla="*/ 2147483647 h 1285"/>
              <a:gd name="T8" fmla="*/ 2147483647 w 1406"/>
              <a:gd name="T9" fmla="*/ 0 h 12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06"/>
              <a:gd name="T16" fmla="*/ 0 h 1285"/>
              <a:gd name="T17" fmla="*/ 1406 w 1406"/>
              <a:gd name="T18" fmla="*/ 1285 h 128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06" h="1285">
                <a:moveTo>
                  <a:pt x="0" y="726"/>
                </a:moveTo>
                <a:cubicBezTo>
                  <a:pt x="83" y="794"/>
                  <a:pt x="166" y="862"/>
                  <a:pt x="317" y="953"/>
                </a:cubicBezTo>
                <a:cubicBezTo>
                  <a:pt x="468" y="1044"/>
                  <a:pt x="756" y="1285"/>
                  <a:pt x="907" y="1270"/>
                </a:cubicBezTo>
                <a:cubicBezTo>
                  <a:pt x="1058" y="1255"/>
                  <a:pt x="1141" y="1074"/>
                  <a:pt x="1224" y="862"/>
                </a:cubicBezTo>
                <a:cubicBezTo>
                  <a:pt x="1307" y="650"/>
                  <a:pt x="1356" y="325"/>
                  <a:pt x="1406" y="0"/>
                </a:cubicBezTo>
              </a:path>
            </a:pathLst>
          </a:custGeom>
          <a:noFill/>
          <a:ln w="38100">
            <a:solidFill>
              <a:srgbClr val="0099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11061240" y="3379153"/>
            <a:ext cx="1676400" cy="969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CH" i="1" dirty="0"/>
              <a:t>I=0</a:t>
            </a:r>
            <a:endParaRPr lang="fr-FR" i="1" dirty="0"/>
          </a:p>
        </p:txBody>
      </p:sp>
      <p:sp>
        <p:nvSpPr>
          <p:cNvPr id="14" name="Line 16"/>
          <p:cNvSpPr>
            <a:spLocks noChangeShapeType="1"/>
          </p:cNvSpPr>
          <p:nvPr/>
        </p:nvSpPr>
        <p:spPr bwMode="auto">
          <a:xfrm>
            <a:off x="13232454" y="3863902"/>
            <a:ext cx="0" cy="3449664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14304951" y="682937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CH" i="1" dirty="0"/>
              <a:t>u</a:t>
            </a:r>
            <a:endParaRPr lang="fr-FR" i="1" dirty="0"/>
          </a:p>
        </p:txBody>
      </p:sp>
      <p:sp>
        <p:nvSpPr>
          <p:cNvPr id="16" name="Line 18"/>
          <p:cNvSpPr>
            <a:spLocks noChangeShapeType="1"/>
          </p:cNvSpPr>
          <p:nvPr/>
        </p:nvSpPr>
        <p:spPr bwMode="auto">
          <a:xfrm flipH="1">
            <a:off x="11899440" y="6808740"/>
            <a:ext cx="685314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" name="Line 19"/>
          <p:cNvSpPr>
            <a:spLocks noChangeShapeType="1"/>
          </p:cNvSpPr>
          <p:nvPr/>
        </p:nvSpPr>
        <p:spPr bwMode="auto">
          <a:xfrm>
            <a:off x="10361993" y="6808740"/>
            <a:ext cx="685314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" name="Line 20"/>
          <p:cNvSpPr>
            <a:spLocks noChangeShapeType="1"/>
          </p:cNvSpPr>
          <p:nvPr/>
        </p:nvSpPr>
        <p:spPr bwMode="auto">
          <a:xfrm>
            <a:off x="12907504" y="6808740"/>
            <a:ext cx="685314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9" name="Object 33"/>
          <p:cNvGraphicFramePr>
            <a:graphicFrameLocks noChangeAspect="1"/>
          </p:cNvGraphicFramePr>
          <p:nvPr/>
        </p:nvGraphicFramePr>
        <p:xfrm>
          <a:off x="12837167" y="7100969"/>
          <a:ext cx="1079500" cy="1482725"/>
        </p:xfrm>
        <a:graphic>
          <a:graphicData uri="http://schemas.openxmlformats.org/presentationml/2006/ole">
            <p:oleObj spid="_x0000_s314372" name="Equation" r:id="rId6" imgW="164880" imgH="228600" progId="Equation.DSMT4">
              <p:embed/>
            </p:oleObj>
          </a:graphicData>
        </a:graphic>
      </p:graphicFrame>
      <p:graphicFrame>
        <p:nvGraphicFramePr>
          <p:cNvPr id="91142" name="Object 15"/>
          <p:cNvGraphicFramePr>
            <a:graphicFrameLocks noChangeAspect="1"/>
          </p:cNvGraphicFramePr>
          <p:nvPr/>
        </p:nvGraphicFramePr>
        <p:xfrm>
          <a:off x="9061319" y="3201780"/>
          <a:ext cx="1028449" cy="1324242"/>
        </p:xfrm>
        <a:graphic>
          <a:graphicData uri="http://schemas.openxmlformats.org/presentationml/2006/ole">
            <p:oleObj spid="_x0000_s314373" name="Equation" r:id="rId7" imgW="304560" imgH="393480" progId="Equation.3">
              <p:embed/>
            </p:oleObj>
          </a:graphicData>
        </a:graphic>
      </p:graphicFrame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4809942" y="3434763"/>
            <a:ext cx="6060726" cy="4199195"/>
            <a:chOff x="2585" y="618"/>
            <a:chExt cx="2654" cy="1983"/>
          </a:xfrm>
        </p:grpSpPr>
        <p:sp>
          <p:nvSpPr>
            <p:cNvPr id="22" name="Freeform 22"/>
            <p:cNvSpPr>
              <a:spLocks/>
            </p:cNvSpPr>
            <p:nvPr/>
          </p:nvSpPr>
          <p:spPr bwMode="auto">
            <a:xfrm>
              <a:off x="3226" y="935"/>
              <a:ext cx="1406" cy="1285"/>
            </a:xfrm>
            <a:custGeom>
              <a:avLst/>
              <a:gdLst>
                <a:gd name="T0" fmla="*/ 0 w 1406"/>
                <a:gd name="T1" fmla="*/ 726 h 1285"/>
                <a:gd name="T2" fmla="*/ 317 w 1406"/>
                <a:gd name="T3" fmla="*/ 953 h 1285"/>
                <a:gd name="T4" fmla="*/ 907 w 1406"/>
                <a:gd name="T5" fmla="*/ 1270 h 1285"/>
                <a:gd name="T6" fmla="*/ 1224 w 1406"/>
                <a:gd name="T7" fmla="*/ 862 h 1285"/>
                <a:gd name="T8" fmla="*/ 1406 w 1406"/>
                <a:gd name="T9" fmla="*/ 0 h 12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06"/>
                <a:gd name="T16" fmla="*/ 0 h 1285"/>
                <a:gd name="T17" fmla="*/ 1406 w 1406"/>
                <a:gd name="T18" fmla="*/ 1285 h 128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06" h="1285">
                  <a:moveTo>
                    <a:pt x="0" y="726"/>
                  </a:moveTo>
                  <a:cubicBezTo>
                    <a:pt x="83" y="794"/>
                    <a:pt x="166" y="862"/>
                    <a:pt x="317" y="953"/>
                  </a:cubicBezTo>
                  <a:cubicBezTo>
                    <a:pt x="468" y="1044"/>
                    <a:pt x="756" y="1285"/>
                    <a:pt x="907" y="1270"/>
                  </a:cubicBezTo>
                  <a:cubicBezTo>
                    <a:pt x="1058" y="1255"/>
                    <a:pt x="1141" y="1074"/>
                    <a:pt x="1224" y="862"/>
                  </a:cubicBezTo>
                  <a:cubicBezTo>
                    <a:pt x="1307" y="650"/>
                    <a:pt x="1356" y="325"/>
                    <a:pt x="1406" y="0"/>
                  </a:cubicBezTo>
                </a:path>
              </a:pathLst>
            </a:custGeom>
            <a:noFill/>
            <a:ln w="38100">
              <a:solidFill>
                <a:srgbClr val="0099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>
              <a:off x="3226" y="2283"/>
              <a:ext cx="185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4"/>
            <p:cNvSpPr>
              <a:spLocks noChangeShapeType="1"/>
            </p:cNvSpPr>
            <p:nvPr/>
          </p:nvSpPr>
          <p:spPr bwMode="auto">
            <a:xfrm flipV="1">
              <a:off x="3226" y="741"/>
              <a:ext cx="0" cy="18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Text Box 25"/>
            <p:cNvSpPr txBox="1">
              <a:spLocks noChangeArrowheads="1"/>
            </p:cNvSpPr>
            <p:nvPr/>
          </p:nvSpPr>
          <p:spPr bwMode="auto">
            <a:xfrm>
              <a:off x="3712" y="618"/>
              <a:ext cx="40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CH" i="1"/>
                <a:t>I&gt;0</a:t>
              </a:r>
              <a:endParaRPr lang="fr-FR" i="1"/>
            </a:p>
          </p:txBody>
        </p:sp>
        <p:graphicFrame>
          <p:nvGraphicFramePr>
            <p:cNvPr id="26" name="Object 26"/>
            <p:cNvGraphicFramePr>
              <a:graphicFrameLocks noChangeAspect="1"/>
            </p:cNvGraphicFramePr>
            <p:nvPr/>
          </p:nvGraphicFramePr>
          <p:xfrm>
            <a:off x="2585" y="618"/>
            <a:ext cx="548" cy="705"/>
          </p:xfrm>
          <a:graphic>
            <a:graphicData uri="http://schemas.openxmlformats.org/presentationml/2006/ole">
              <p:oleObj spid="_x0000_s314374" name="Equation" r:id="rId8" imgW="304560" imgH="393480" progId="Equation.3">
                <p:embed/>
              </p:oleObj>
            </a:graphicData>
          </a:graphic>
        </p:graphicFrame>
        <p:sp>
          <p:nvSpPr>
            <p:cNvPr id="27" name="Line 27"/>
            <p:cNvSpPr>
              <a:spLocks noChangeShapeType="1"/>
            </p:cNvSpPr>
            <p:nvPr/>
          </p:nvSpPr>
          <p:spPr bwMode="auto">
            <a:xfrm>
              <a:off x="4513" y="1194"/>
              <a:ext cx="0" cy="14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Text Box 28"/>
            <p:cNvSpPr txBox="1">
              <a:spLocks noChangeArrowheads="1"/>
            </p:cNvSpPr>
            <p:nvPr/>
          </p:nvSpPr>
          <p:spPr bwMode="auto">
            <a:xfrm>
              <a:off x="5027" y="2296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CH" i="1"/>
                <a:t>u</a:t>
              </a:r>
              <a:endParaRPr lang="fr-FR" i="1"/>
            </a:p>
          </p:txBody>
        </p:sp>
        <p:sp>
          <p:nvSpPr>
            <p:cNvPr id="30" name="Freeform 30"/>
            <p:cNvSpPr>
              <a:spLocks/>
            </p:cNvSpPr>
            <p:nvPr/>
          </p:nvSpPr>
          <p:spPr bwMode="auto">
            <a:xfrm>
              <a:off x="3243" y="1344"/>
              <a:ext cx="1270" cy="226"/>
            </a:xfrm>
            <a:custGeom>
              <a:avLst/>
              <a:gdLst>
                <a:gd name="T0" fmla="*/ 2791 w 1043"/>
                <a:gd name="T1" fmla="*/ 162 h 233"/>
                <a:gd name="T2" fmla="*/ 1455 w 1043"/>
                <a:gd name="T3" fmla="*/ 7 h 233"/>
                <a:gd name="T4" fmla="*/ 0 w 1043"/>
                <a:gd name="T5" fmla="*/ 200 h 233"/>
                <a:gd name="T6" fmla="*/ 0 60000 65536"/>
                <a:gd name="T7" fmla="*/ 0 60000 65536"/>
                <a:gd name="T8" fmla="*/ 0 60000 65536"/>
                <a:gd name="T9" fmla="*/ 0 w 1043"/>
                <a:gd name="T10" fmla="*/ 0 h 233"/>
                <a:gd name="T11" fmla="*/ 1043 w 1043"/>
                <a:gd name="T12" fmla="*/ 233 h 23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43" h="233">
                  <a:moveTo>
                    <a:pt x="1043" y="188"/>
                  </a:moveTo>
                  <a:cubicBezTo>
                    <a:pt x="880" y="94"/>
                    <a:pt x="718" y="0"/>
                    <a:pt x="544" y="7"/>
                  </a:cubicBezTo>
                  <a:cubicBezTo>
                    <a:pt x="370" y="14"/>
                    <a:pt x="185" y="123"/>
                    <a:pt x="0" y="233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31"/>
            <p:cNvSpPr>
              <a:spLocks noChangeShapeType="1"/>
            </p:cNvSpPr>
            <p:nvPr/>
          </p:nvSpPr>
          <p:spPr bwMode="auto">
            <a:xfrm>
              <a:off x="3288" y="2296"/>
              <a:ext cx="318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32"/>
            <p:cNvSpPr>
              <a:spLocks noChangeShapeType="1"/>
            </p:cNvSpPr>
            <p:nvPr/>
          </p:nvSpPr>
          <p:spPr bwMode="auto">
            <a:xfrm>
              <a:off x="4104" y="2296"/>
              <a:ext cx="318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" name="Text Box 8"/>
          <p:cNvSpPr txBox="1">
            <a:spLocks noChangeArrowheads="1"/>
          </p:cNvSpPr>
          <p:nvPr/>
        </p:nvSpPr>
        <p:spPr bwMode="auto">
          <a:xfrm>
            <a:off x="371224" y="2903636"/>
            <a:ext cx="640592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CH" b="1" dirty="0" err="1" smtClean="0"/>
              <a:t>Nonlinear</a:t>
            </a:r>
            <a:r>
              <a:rPr lang="fr-CH" b="1" dirty="0" smtClean="0"/>
              <a:t> </a:t>
            </a:r>
          </a:p>
          <a:p>
            <a:r>
              <a:rPr lang="fr-CH" b="1" dirty="0" err="1" smtClean="0"/>
              <a:t>Integrate</a:t>
            </a:r>
            <a:r>
              <a:rPr lang="fr-CH" b="1" dirty="0" smtClean="0"/>
              <a:t>-and-</a:t>
            </a:r>
            <a:r>
              <a:rPr lang="fr-CH" b="1" dirty="0" err="1" smtClean="0"/>
              <a:t>Fire</a:t>
            </a:r>
            <a:endParaRPr lang="fr-FR" b="1" dirty="0"/>
          </a:p>
        </p:txBody>
      </p:sp>
      <p:graphicFrame>
        <p:nvGraphicFramePr>
          <p:cNvPr id="33" name="Object 29"/>
          <p:cNvGraphicFramePr>
            <a:graphicFrameLocks noChangeAspect="1"/>
          </p:cNvGraphicFramePr>
          <p:nvPr/>
        </p:nvGraphicFramePr>
        <p:xfrm>
          <a:off x="6438900" y="7604125"/>
          <a:ext cx="1119188" cy="1428750"/>
        </p:xfrm>
        <a:graphic>
          <a:graphicData uri="http://schemas.openxmlformats.org/presentationml/2006/ole">
            <p:oleObj spid="_x0000_s314377" name="Equation" r:id="rId9" imgW="164880" imgH="228600" progId="Equation.DSMT4">
              <p:embed/>
            </p:oleObj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4226303" y="7809880"/>
            <a:ext cx="48590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i="1" dirty="0" smtClean="0"/>
              <a:t>i</a:t>
            </a:r>
            <a:r>
              <a:rPr lang="en-US" sz="5400" i="1" dirty="0" smtClean="0"/>
              <a:t>f u(t) =      then</a:t>
            </a:r>
            <a:endParaRPr lang="en-US" sz="5400" i="1" dirty="0"/>
          </a:p>
        </p:txBody>
      </p:sp>
      <p:graphicFrame>
        <p:nvGraphicFramePr>
          <p:cNvPr id="314378" name="Object 33"/>
          <p:cNvGraphicFramePr>
            <a:graphicFrameLocks noChangeAspect="1"/>
          </p:cNvGraphicFramePr>
          <p:nvPr/>
        </p:nvGraphicFramePr>
        <p:xfrm>
          <a:off x="18673011" y="7597959"/>
          <a:ext cx="1079500" cy="1482725"/>
        </p:xfrm>
        <a:graphic>
          <a:graphicData uri="http://schemas.openxmlformats.org/presentationml/2006/ole">
            <p:oleObj spid="_x0000_s314378" name="Equation" r:id="rId10" imgW="16488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5" name="Rectangle 2"/>
          <p:cNvSpPr>
            <a:spLocks noChangeArrowheads="1"/>
          </p:cNvSpPr>
          <p:nvPr/>
        </p:nvSpPr>
        <p:spPr bwMode="auto">
          <a:xfrm>
            <a:off x="0" y="0"/>
            <a:ext cx="21607463" cy="12152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pPr algn="ctr">
              <a:lnSpc>
                <a:spcPct val="110000"/>
              </a:lnSpc>
            </a:pPr>
            <a:endParaRPr lang="fr-FR"/>
          </a:p>
        </p:txBody>
      </p:sp>
      <p:sp>
        <p:nvSpPr>
          <p:cNvPr id="17416" name="Text Box 3"/>
          <p:cNvSpPr txBox="1">
            <a:spLocks noChangeArrowheads="1"/>
          </p:cNvSpPr>
          <p:nvPr/>
        </p:nvSpPr>
        <p:spPr bwMode="auto">
          <a:xfrm>
            <a:off x="4141432" y="135026"/>
            <a:ext cx="13681690" cy="1241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6800" dirty="0"/>
              <a:t>Nonlinear Integrate-and-fire Model</a:t>
            </a:r>
            <a:endParaRPr lang="en-US" sz="6800" dirty="0">
              <a:solidFill>
                <a:srgbClr val="FFFF00"/>
              </a:solidFill>
            </a:endParaRPr>
          </a:p>
        </p:txBody>
      </p:sp>
      <p:graphicFrame>
        <p:nvGraphicFramePr>
          <p:cNvPr id="17410" name="Object 4"/>
          <p:cNvGraphicFramePr>
            <a:graphicFrameLocks noChangeAspect="1"/>
          </p:cNvGraphicFramePr>
          <p:nvPr/>
        </p:nvGraphicFramePr>
        <p:xfrm>
          <a:off x="8823048" y="2970566"/>
          <a:ext cx="1072871" cy="1220857"/>
        </p:xfrm>
        <a:graphic>
          <a:graphicData uri="http://schemas.openxmlformats.org/presentationml/2006/ole">
            <p:oleObj spid="_x0000_s315394" name="Equation" r:id="rId4" imgW="152280" imgH="228600" progId="Equation.3">
              <p:embed/>
            </p:oleObj>
          </a:graphicData>
        </a:graphic>
      </p:graphicFrame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501556" y="1080205"/>
            <a:ext cx="5683682" cy="1485283"/>
            <a:chOff x="672" y="384"/>
            <a:chExt cx="2208" cy="528"/>
          </a:xfrm>
        </p:grpSpPr>
        <p:sp>
          <p:nvSpPr>
            <p:cNvPr id="17498" name="Oval 6"/>
            <p:cNvSpPr>
              <a:spLocks noChangeArrowheads="1"/>
            </p:cNvSpPr>
            <p:nvPr/>
          </p:nvSpPr>
          <p:spPr bwMode="auto">
            <a:xfrm>
              <a:off x="1344" y="672"/>
              <a:ext cx="240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99" name="Freeform 7"/>
            <p:cNvSpPr>
              <a:spLocks/>
            </p:cNvSpPr>
            <p:nvPr/>
          </p:nvSpPr>
          <p:spPr bwMode="auto">
            <a:xfrm flipV="1">
              <a:off x="1536" y="720"/>
              <a:ext cx="1344" cy="144"/>
            </a:xfrm>
            <a:custGeom>
              <a:avLst/>
              <a:gdLst>
                <a:gd name="T0" fmla="*/ 0 w 1344"/>
                <a:gd name="T1" fmla="*/ 1 h 472"/>
                <a:gd name="T2" fmla="*/ 384 w 1344"/>
                <a:gd name="T3" fmla="*/ 1 h 472"/>
                <a:gd name="T4" fmla="*/ 672 w 1344"/>
                <a:gd name="T5" fmla="*/ 1 h 472"/>
                <a:gd name="T6" fmla="*/ 1152 w 1344"/>
                <a:gd name="T7" fmla="*/ 0 h 472"/>
                <a:gd name="T8" fmla="*/ 1344 w 1344"/>
                <a:gd name="T9" fmla="*/ 0 h 4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44"/>
                <a:gd name="T16" fmla="*/ 0 h 472"/>
                <a:gd name="T17" fmla="*/ 1344 w 1344"/>
                <a:gd name="T18" fmla="*/ 472 h 4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44" h="472">
                  <a:moveTo>
                    <a:pt x="0" y="288"/>
                  </a:moveTo>
                  <a:cubicBezTo>
                    <a:pt x="136" y="300"/>
                    <a:pt x="272" y="312"/>
                    <a:pt x="384" y="336"/>
                  </a:cubicBezTo>
                  <a:cubicBezTo>
                    <a:pt x="496" y="360"/>
                    <a:pt x="544" y="472"/>
                    <a:pt x="672" y="432"/>
                  </a:cubicBezTo>
                  <a:cubicBezTo>
                    <a:pt x="800" y="392"/>
                    <a:pt x="1040" y="168"/>
                    <a:pt x="1152" y="96"/>
                  </a:cubicBezTo>
                  <a:cubicBezTo>
                    <a:pt x="1264" y="24"/>
                    <a:pt x="1304" y="12"/>
                    <a:pt x="1344" y="0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00" name="Freeform 8"/>
            <p:cNvSpPr>
              <a:spLocks/>
            </p:cNvSpPr>
            <p:nvPr/>
          </p:nvSpPr>
          <p:spPr bwMode="auto">
            <a:xfrm>
              <a:off x="672" y="528"/>
              <a:ext cx="768" cy="240"/>
            </a:xfrm>
            <a:custGeom>
              <a:avLst/>
              <a:gdLst>
                <a:gd name="T0" fmla="*/ 768 w 768"/>
                <a:gd name="T1" fmla="*/ 240 h 240"/>
                <a:gd name="T2" fmla="*/ 336 w 768"/>
                <a:gd name="T3" fmla="*/ 192 h 240"/>
                <a:gd name="T4" fmla="*/ 0 w 768"/>
                <a:gd name="T5" fmla="*/ 0 h 240"/>
                <a:gd name="T6" fmla="*/ 0 60000 65536"/>
                <a:gd name="T7" fmla="*/ 0 60000 65536"/>
                <a:gd name="T8" fmla="*/ 0 60000 65536"/>
                <a:gd name="T9" fmla="*/ 0 w 768"/>
                <a:gd name="T10" fmla="*/ 0 h 240"/>
                <a:gd name="T11" fmla="*/ 768 w 768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68" h="240">
                  <a:moveTo>
                    <a:pt x="768" y="240"/>
                  </a:moveTo>
                  <a:cubicBezTo>
                    <a:pt x="616" y="236"/>
                    <a:pt x="464" y="232"/>
                    <a:pt x="336" y="192"/>
                  </a:cubicBezTo>
                  <a:cubicBezTo>
                    <a:pt x="208" y="152"/>
                    <a:pt x="56" y="32"/>
                    <a:pt x="0" y="0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01" name="Freeform 9"/>
            <p:cNvSpPr>
              <a:spLocks/>
            </p:cNvSpPr>
            <p:nvPr/>
          </p:nvSpPr>
          <p:spPr bwMode="auto">
            <a:xfrm>
              <a:off x="720" y="768"/>
              <a:ext cx="528" cy="144"/>
            </a:xfrm>
            <a:custGeom>
              <a:avLst/>
              <a:gdLst>
                <a:gd name="T0" fmla="*/ 1177 w 432"/>
                <a:gd name="T1" fmla="*/ 0 h 144"/>
                <a:gd name="T2" fmla="*/ 786 w 432"/>
                <a:gd name="T3" fmla="*/ 96 h 144"/>
                <a:gd name="T4" fmla="*/ 0 w 432"/>
                <a:gd name="T5" fmla="*/ 144 h 144"/>
                <a:gd name="T6" fmla="*/ 0 60000 65536"/>
                <a:gd name="T7" fmla="*/ 0 60000 65536"/>
                <a:gd name="T8" fmla="*/ 0 60000 65536"/>
                <a:gd name="T9" fmla="*/ 0 w 432"/>
                <a:gd name="T10" fmla="*/ 0 h 144"/>
                <a:gd name="T11" fmla="*/ 432 w 432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144">
                  <a:moveTo>
                    <a:pt x="432" y="0"/>
                  </a:moveTo>
                  <a:cubicBezTo>
                    <a:pt x="396" y="36"/>
                    <a:pt x="360" y="72"/>
                    <a:pt x="288" y="96"/>
                  </a:cubicBezTo>
                  <a:cubicBezTo>
                    <a:pt x="216" y="120"/>
                    <a:pt x="108" y="132"/>
                    <a:pt x="0" y="144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02" name="Freeform 10"/>
            <p:cNvSpPr>
              <a:spLocks/>
            </p:cNvSpPr>
            <p:nvPr/>
          </p:nvSpPr>
          <p:spPr bwMode="auto">
            <a:xfrm>
              <a:off x="816" y="384"/>
              <a:ext cx="432" cy="384"/>
            </a:xfrm>
            <a:custGeom>
              <a:avLst/>
              <a:gdLst>
                <a:gd name="T0" fmla="*/ 432 w 432"/>
                <a:gd name="T1" fmla="*/ 384 h 384"/>
                <a:gd name="T2" fmla="*/ 288 w 432"/>
                <a:gd name="T3" fmla="*/ 144 h 384"/>
                <a:gd name="T4" fmla="*/ 0 w 432"/>
                <a:gd name="T5" fmla="*/ 0 h 384"/>
                <a:gd name="T6" fmla="*/ 0 60000 65536"/>
                <a:gd name="T7" fmla="*/ 0 60000 65536"/>
                <a:gd name="T8" fmla="*/ 0 60000 65536"/>
                <a:gd name="T9" fmla="*/ 0 w 432"/>
                <a:gd name="T10" fmla="*/ 0 h 384"/>
                <a:gd name="T11" fmla="*/ 432 w 432"/>
                <a:gd name="T12" fmla="*/ 384 h 3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384">
                  <a:moveTo>
                    <a:pt x="432" y="384"/>
                  </a:moveTo>
                  <a:cubicBezTo>
                    <a:pt x="396" y="296"/>
                    <a:pt x="360" y="208"/>
                    <a:pt x="288" y="144"/>
                  </a:cubicBezTo>
                  <a:cubicBezTo>
                    <a:pt x="216" y="80"/>
                    <a:pt x="48" y="24"/>
                    <a:pt x="0" y="0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18" name="Text Box 11"/>
          <p:cNvSpPr txBox="1">
            <a:spLocks noChangeArrowheads="1"/>
          </p:cNvSpPr>
          <p:nvPr/>
        </p:nvSpPr>
        <p:spPr bwMode="auto">
          <a:xfrm>
            <a:off x="6842363" y="2430463"/>
            <a:ext cx="551494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i</a:t>
            </a:r>
          </a:p>
        </p:txBody>
      </p:sp>
      <p:sp>
        <p:nvSpPr>
          <p:cNvPr id="17419" name="Line 12"/>
          <p:cNvSpPr>
            <a:spLocks noChangeShapeType="1"/>
          </p:cNvSpPr>
          <p:nvPr/>
        </p:nvSpPr>
        <p:spPr bwMode="auto">
          <a:xfrm flipH="1" flipV="1">
            <a:off x="7382550" y="2160411"/>
            <a:ext cx="2520871" cy="148528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7420" name="Line 13"/>
          <p:cNvSpPr>
            <a:spLocks noChangeShapeType="1"/>
          </p:cNvSpPr>
          <p:nvPr/>
        </p:nvSpPr>
        <p:spPr bwMode="auto">
          <a:xfrm flipH="1" flipV="1">
            <a:off x="7382550" y="2160411"/>
            <a:ext cx="2340808" cy="121523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581646" name="Line 14"/>
          <p:cNvSpPr>
            <a:spLocks noChangeShapeType="1"/>
          </p:cNvSpPr>
          <p:nvPr/>
        </p:nvSpPr>
        <p:spPr bwMode="auto">
          <a:xfrm>
            <a:off x="10083483" y="6616259"/>
            <a:ext cx="990342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581647" name="Line 15"/>
          <p:cNvSpPr>
            <a:spLocks noChangeShapeType="1"/>
          </p:cNvSpPr>
          <p:nvPr/>
        </p:nvSpPr>
        <p:spPr bwMode="auto">
          <a:xfrm flipV="1">
            <a:off x="10083483" y="2970565"/>
            <a:ext cx="0" cy="364569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10083484" y="3389707"/>
            <a:ext cx="9730861" cy="1218044"/>
            <a:chOff x="2688" y="1248"/>
            <a:chExt cx="2594" cy="433"/>
          </a:xfrm>
        </p:grpSpPr>
        <p:graphicFrame>
          <p:nvGraphicFramePr>
            <p:cNvPr id="17414" name="Object 20"/>
            <p:cNvGraphicFramePr>
              <a:graphicFrameLocks noChangeAspect="1"/>
            </p:cNvGraphicFramePr>
            <p:nvPr/>
          </p:nvGraphicFramePr>
          <p:xfrm>
            <a:off x="4968" y="1248"/>
            <a:ext cx="314" cy="433"/>
          </p:xfrm>
          <a:graphic>
            <a:graphicData uri="http://schemas.openxmlformats.org/presentationml/2006/ole">
              <p:oleObj spid="_x0000_s315398" name="Equation" r:id="rId5" imgW="164880" imgH="228600" progId="Equation.DSMT4">
                <p:embed/>
              </p:oleObj>
            </a:graphicData>
          </a:graphic>
        </p:graphicFrame>
        <p:sp>
          <p:nvSpPr>
            <p:cNvPr id="17497" name="Line 21"/>
            <p:cNvSpPr>
              <a:spLocks noChangeShapeType="1"/>
            </p:cNvSpPr>
            <p:nvPr/>
          </p:nvSpPr>
          <p:spPr bwMode="auto">
            <a:xfrm>
              <a:off x="2688" y="1440"/>
              <a:ext cx="220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581654" name="Object 22"/>
          <p:cNvGraphicFramePr>
            <a:graphicFrameLocks noChangeAspect="1"/>
          </p:cNvGraphicFramePr>
          <p:nvPr/>
        </p:nvGraphicFramePr>
        <p:xfrm>
          <a:off x="907815" y="8267513"/>
          <a:ext cx="7062227" cy="1893172"/>
        </p:xfrm>
        <a:graphic>
          <a:graphicData uri="http://schemas.openxmlformats.org/presentationml/2006/ole">
            <p:oleObj spid="_x0000_s315395" name="Equation" r:id="rId6" imgW="1358640" imgH="393480" progId="Equation.3">
              <p:embed/>
            </p:oleObj>
          </a:graphicData>
        </a:graphic>
      </p:graphicFrame>
      <p:sp>
        <p:nvSpPr>
          <p:cNvPr id="581656" name="Text Box 24"/>
          <p:cNvSpPr txBox="1">
            <a:spLocks noChangeArrowheads="1"/>
          </p:cNvSpPr>
          <p:nvPr/>
        </p:nvSpPr>
        <p:spPr bwMode="auto">
          <a:xfrm>
            <a:off x="6482240" y="10396979"/>
            <a:ext cx="3702997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/>
              <a:t>Fire+reset</a:t>
            </a:r>
          </a:p>
        </p:txBody>
      </p:sp>
      <p:sp>
        <p:nvSpPr>
          <p:cNvPr id="581657" name="Text Box 25"/>
          <p:cNvSpPr txBox="1">
            <a:spLocks noChangeArrowheads="1"/>
          </p:cNvSpPr>
          <p:nvPr/>
        </p:nvSpPr>
        <p:spPr bwMode="auto">
          <a:xfrm>
            <a:off x="9903420" y="8911696"/>
            <a:ext cx="3802384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NONlinear</a:t>
            </a:r>
          </a:p>
        </p:txBody>
      </p:sp>
      <p:sp>
        <p:nvSpPr>
          <p:cNvPr id="581658" name="Text Box 26"/>
          <p:cNvSpPr txBox="1">
            <a:spLocks noChangeArrowheads="1"/>
          </p:cNvSpPr>
          <p:nvPr/>
        </p:nvSpPr>
        <p:spPr bwMode="auto">
          <a:xfrm>
            <a:off x="9903422" y="10396979"/>
            <a:ext cx="3400029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threshold</a:t>
            </a:r>
          </a:p>
        </p:txBody>
      </p:sp>
      <p:sp>
        <p:nvSpPr>
          <p:cNvPr id="581659" name="Text Box 27"/>
          <p:cNvSpPr txBox="1">
            <a:spLocks noChangeArrowheads="1"/>
          </p:cNvSpPr>
          <p:nvPr/>
        </p:nvSpPr>
        <p:spPr bwMode="auto">
          <a:xfrm>
            <a:off x="14044852" y="1890360"/>
            <a:ext cx="5307603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>
                <a:solidFill>
                  <a:srgbClr val="006600"/>
                </a:solidFill>
              </a:rPr>
              <a:t>Spike emission</a:t>
            </a:r>
          </a:p>
        </p:txBody>
      </p: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10803731" y="5806105"/>
            <a:ext cx="2520871" cy="1620308"/>
            <a:chOff x="2880" y="2064"/>
            <a:chExt cx="672" cy="576"/>
          </a:xfrm>
        </p:grpSpPr>
        <p:sp>
          <p:nvSpPr>
            <p:cNvPr id="17494" name="Line 29"/>
            <p:cNvSpPr>
              <a:spLocks noChangeShapeType="1"/>
            </p:cNvSpPr>
            <p:nvPr/>
          </p:nvSpPr>
          <p:spPr bwMode="auto">
            <a:xfrm flipV="1">
              <a:off x="2880" y="2400"/>
              <a:ext cx="0" cy="24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95" name="Line 30"/>
            <p:cNvSpPr>
              <a:spLocks noChangeShapeType="1"/>
            </p:cNvSpPr>
            <p:nvPr/>
          </p:nvSpPr>
          <p:spPr bwMode="auto">
            <a:xfrm flipV="1">
              <a:off x="2880" y="2064"/>
              <a:ext cx="0" cy="2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96" name="Freeform 31"/>
            <p:cNvSpPr>
              <a:spLocks/>
            </p:cNvSpPr>
            <p:nvPr/>
          </p:nvSpPr>
          <p:spPr bwMode="auto">
            <a:xfrm>
              <a:off x="2880" y="2064"/>
              <a:ext cx="672" cy="288"/>
            </a:xfrm>
            <a:custGeom>
              <a:avLst/>
              <a:gdLst>
                <a:gd name="T0" fmla="*/ 0 w 912"/>
                <a:gd name="T1" fmla="*/ 0 h 288"/>
                <a:gd name="T2" fmla="*/ 31 w 912"/>
                <a:gd name="T3" fmla="*/ 144 h 288"/>
                <a:gd name="T4" fmla="*/ 114 w 912"/>
                <a:gd name="T5" fmla="*/ 240 h 288"/>
                <a:gd name="T6" fmla="*/ 198 w 912"/>
                <a:gd name="T7" fmla="*/ 288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12"/>
                <a:gd name="T13" fmla="*/ 0 h 288"/>
                <a:gd name="T14" fmla="*/ 912 w 912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12" h="288">
                  <a:moveTo>
                    <a:pt x="0" y="0"/>
                  </a:moveTo>
                  <a:cubicBezTo>
                    <a:pt x="28" y="52"/>
                    <a:pt x="56" y="104"/>
                    <a:pt x="144" y="144"/>
                  </a:cubicBezTo>
                  <a:cubicBezTo>
                    <a:pt x="232" y="184"/>
                    <a:pt x="400" y="216"/>
                    <a:pt x="528" y="240"/>
                  </a:cubicBezTo>
                  <a:cubicBezTo>
                    <a:pt x="656" y="264"/>
                    <a:pt x="848" y="280"/>
                    <a:pt x="912" y="288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81664" name="Line 32"/>
          <p:cNvSpPr>
            <a:spLocks noChangeShapeType="1"/>
          </p:cNvSpPr>
          <p:nvPr/>
        </p:nvSpPr>
        <p:spPr bwMode="auto">
          <a:xfrm flipV="1">
            <a:off x="15226510" y="2557050"/>
            <a:ext cx="0" cy="1350257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med" len="med"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581665" name="Line 33"/>
          <p:cNvSpPr>
            <a:spLocks noChangeShapeType="1"/>
          </p:cNvSpPr>
          <p:nvPr/>
        </p:nvSpPr>
        <p:spPr bwMode="auto">
          <a:xfrm>
            <a:off x="15226510" y="4320822"/>
            <a:ext cx="0" cy="2295437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13144540" y="4320823"/>
            <a:ext cx="1444250" cy="2970565"/>
            <a:chOff x="3504" y="1536"/>
            <a:chExt cx="385" cy="1056"/>
          </a:xfrm>
        </p:grpSpPr>
        <p:grpSp>
          <p:nvGrpSpPr>
            <p:cNvPr id="6" name="Group 35"/>
            <p:cNvGrpSpPr>
              <a:grpSpLocks/>
            </p:cNvGrpSpPr>
            <p:nvPr/>
          </p:nvGrpSpPr>
          <p:grpSpPr bwMode="auto">
            <a:xfrm>
              <a:off x="3504" y="2352"/>
              <a:ext cx="288" cy="240"/>
              <a:chOff x="3504" y="2352"/>
              <a:chExt cx="336" cy="240"/>
            </a:xfrm>
          </p:grpSpPr>
          <p:sp>
            <p:nvSpPr>
              <p:cNvPr id="17491" name="Line 36"/>
              <p:cNvSpPr>
                <a:spLocks noChangeShapeType="1"/>
              </p:cNvSpPr>
              <p:nvPr/>
            </p:nvSpPr>
            <p:spPr bwMode="auto">
              <a:xfrm flipV="1">
                <a:off x="3504" y="2352"/>
                <a:ext cx="0" cy="24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92" name="Line 37"/>
              <p:cNvSpPr>
                <a:spLocks noChangeShapeType="1"/>
              </p:cNvSpPr>
              <p:nvPr/>
            </p:nvSpPr>
            <p:spPr bwMode="auto">
              <a:xfrm flipV="1">
                <a:off x="3696" y="2352"/>
                <a:ext cx="0" cy="24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93" name="Line 38"/>
              <p:cNvSpPr>
                <a:spLocks noChangeShapeType="1"/>
              </p:cNvSpPr>
              <p:nvPr/>
            </p:nvSpPr>
            <p:spPr bwMode="auto">
              <a:xfrm flipV="1">
                <a:off x="3840" y="2352"/>
                <a:ext cx="0" cy="24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482" name="Line 39"/>
            <p:cNvSpPr>
              <a:spLocks noChangeShapeType="1"/>
            </p:cNvSpPr>
            <p:nvPr/>
          </p:nvSpPr>
          <p:spPr bwMode="auto">
            <a:xfrm flipV="1">
              <a:off x="3504" y="2064"/>
              <a:ext cx="1" cy="2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83" name="Freeform 40"/>
            <p:cNvSpPr>
              <a:spLocks/>
            </p:cNvSpPr>
            <p:nvPr/>
          </p:nvSpPr>
          <p:spPr bwMode="auto">
            <a:xfrm>
              <a:off x="3504" y="2064"/>
              <a:ext cx="192" cy="144"/>
            </a:xfrm>
            <a:custGeom>
              <a:avLst/>
              <a:gdLst>
                <a:gd name="T0" fmla="*/ 0 w 192"/>
                <a:gd name="T1" fmla="*/ 0 h 240"/>
                <a:gd name="T2" fmla="*/ 96 w 192"/>
                <a:gd name="T3" fmla="*/ 11 h 240"/>
                <a:gd name="T4" fmla="*/ 192 w 192"/>
                <a:gd name="T5" fmla="*/ 19 h 240"/>
                <a:gd name="T6" fmla="*/ 0 60000 65536"/>
                <a:gd name="T7" fmla="*/ 0 60000 65536"/>
                <a:gd name="T8" fmla="*/ 0 60000 65536"/>
                <a:gd name="T9" fmla="*/ 0 w 192"/>
                <a:gd name="T10" fmla="*/ 0 h 240"/>
                <a:gd name="T11" fmla="*/ 192 w 192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240">
                  <a:moveTo>
                    <a:pt x="0" y="0"/>
                  </a:moveTo>
                  <a:cubicBezTo>
                    <a:pt x="32" y="52"/>
                    <a:pt x="64" y="104"/>
                    <a:pt x="96" y="144"/>
                  </a:cubicBezTo>
                  <a:cubicBezTo>
                    <a:pt x="128" y="184"/>
                    <a:pt x="160" y="212"/>
                    <a:pt x="192" y="240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84" name="Line 41"/>
            <p:cNvSpPr>
              <a:spLocks noChangeShapeType="1"/>
            </p:cNvSpPr>
            <p:nvPr/>
          </p:nvSpPr>
          <p:spPr bwMode="auto">
            <a:xfrm flipV="1">
              <a:off x="3696" y="1920"/>
              <a:ext cx="1" cy="2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85" name="Line 42"/>
            <p:cNvSpPr>
              <a:spLocks noChangeShapeType="1"/>
            </p:cNvSpPr>
            <p:nvPr/>
          </p:nvSpPr>
          <p:spPr bwMode="auto">
            <a:xfrm flipV="1">
              <a:off x="3792" y="1728"/>
              <a:ext cx="1" cy="2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86" name="Line 43"/>
            <p:cNvSpPr>
              <a:spLocks noChangeShapeType="1"/>
            </p:cNvSpPr>
            <p:nvPr/>
          </p:nvSpPr>
          <p:spPr bwMode="auto">
            <a:xfrm flipV="1">
              <a:off x="3888" y="1536"/>
              <a:ext cx="1" cy="2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87" name="Line 44"/>
            <p:cNvSpPr>
              <a:spLocks noChangeShapeType="1"/>
            </p:cNvSpPr>
            <p:nvPr/>
          </p:nvSpPr>
          <p:spPr bwMode="auto">
            <a:xfrm flipV="1">
              <a:off x="3888" y="2352"/>
              <a:ext cx="1" cy="24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88" name="Freeform 45"/>
            <p:cNvSpPr>
              <a:spLocks/>
            </p:cNvSpPr>
            <p:nvPr/>
          </p:nvSpPr>
          <p:spPr bwMode="auto">
            <a:xfrm>
              <a:off x="3696" y="1920"/>
              <a:ext cx="96" cy="96"/>
            </a:xfrm>
            <a:custGeom>
              <a:avLst/>
              <a:gdLst>
                <a:gd name="T0" fmla="*/ 0 w 192"/>
                <a:gd name="T1" fmla="*/ 0 h 240"/>
                <a:gd name="T2" fmla="*/ 3 w 192"/>
                <a:gd name="T3" fmla="*/ 2 h 240"/>
                <a:gd name="T4" fmla="*/ 6 w 192"/>
                <a:gd name="T5" fmla="*/ 2 h 240"/>
                <a:gd name="T6" fmla="*/ 0 60000 65536"/>
                <a:gd name="T7" fmla="*/ 0 60000 65536"/>
                <a:gd name="T8" fmla="*/ 0 60000 65536"/>
                <a:gd name="T9" fmla="*/ 0 w 192"/>
                <a:gd name="T10" fmla="*/ 0 h 240"/>
                <a:gd name="T11" fmla="*/ 192 w 192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240">
                  <a:moveTo>
                    <a:pt x="0" y="0"/>
                  </a:moveTo>
                  <a:cubicBezTo>
                    <a:pt x="32" y="52"/>
                    <a:pt x="64" y="104"/>
                    <a:pt x="96" y="144"/>
                  </a:cubicBezTo>
                  <a:cubicBezTo>
                    <a:pt x="128" y="184"/>
                    <a:pt x="160" y="212"/>
                    <a:pt x="192" y="240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89" name="Freeform 46"/>
            <p:cNvSpPr>
              <a:spLocks/>
            </p:cNvSpPr>
            <p:nvPr/>
          </p:nvSpPr>
          <p:spPr bwMode="auto">
            <a:xfrm>
              <a:off x="3792" y="1728"/>
              <a:ext cx="96" cy="96"/>
            </a:xfrm>
            <a:custGeom>
              <a:avLst/>
              <a:gdLst>
                <a:gd name="T0" fmla="*/ 0 w 192"/>
                <a:gd name="T1" fmla="*/ 0 h 240"/>
                <a:gd name="T2" fmla="*/ 3 w 192"/>
                <a:gd name="T3" fmla="*/ 2 h 240"/>
                <a:gd name="T4" fmla="*/ 6 w 192"/>
                <a:gd name="T5" fmla="*/ 2 h 240"/>
                <a:gd name="T6" fmla="*/ 0 60000 65536"/>
                <a:gd name="T7" fmla="*/ 0 60000 65536"/>
                <a:gd name="T8" fmla="*/ 0 60000 65536"/>
                <a:gd name="T9" fmla="*/ 0 w 192"/>
                <a:gd name="T10" fmla="*/ 0 h 240"/>
                <a:gd name="T11" fmla="*/ 192 w 192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240">
                  <a:moveTo>
                    <a:pt x="0" y="0"/>
                  </a:moveTo>
                  <a:cubicBezTo>
                    <a:pt x="32" y="52"/>
                    <a:pt x="64" y="104"/>
                    <a:pt x="96" y="144"/>
                  </a:cubicBezTo>
                  <a:cubicBezTo>
                    <a:pt x="128" y="184"/>
                    <a:pt x="160" y="212"/>
                    <a:pt x="192" y="240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81680" name="Text Box 48"/>
          <p:cNvSpPr txBox="1">
            <a:spLocks noChangeArrowheads="1"/>
          </p:cNvSpPr>
          <p:nvPr/>
        </p:nvSpPr>
        <p:spPr bwMode="auto">
          <a:xfrm>
            <a:off x="15113604" y="4860925"/>
            <a:ext cx="2016638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dirty="0">
                <a:solidFill>
                  <a:srgbClr val="006600"/>
                </a:solidFill>
              </a:rPr>
              <a:t>reset</a:t>
            </a:r>
          </a:p>
        </p:txBody>
      </p:sp>
      <p:grpSp>
        <p:nvGrpSpPr>
          <p:cNvPr id="7" name="Group 49"/>
          <p:cNvGrpSpPr>
            <a:grpSpLocks/>
          </p:cNvGrpSpPr>
          <p:nvPr/>
        </p:nvGrpSpPr>
        <p:grpSpPr bwMode="auto">
          <a:xfrm>
            <a:off x="15845473" y="5806105"/>
            <a:ext cx="2520871" cy="1620308"/>
            <a:chOff x="2880" y="2064"/>
            <a:chExt cx="672" cy="576"/>
          </a:xfrm>
        </p:grpSpPr>
        <p:sp>
          <p:nvSpPr>
            <p:cNvPr id="17478" name="Line 50"/>
            <p:cNvSpPr>
              <a:spLocks noChangeShapeType="1"/>
            </p:cNvSpPr>
            <p:nvPr/>
          </p:nvSpPr>
          <p:spPr bwMode="auto">
            <a:xfrm flipV="1">
              <a:off x="2880" y="2400"/>
              <a:ext cx="0" cy="24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9" name="Line 51"/>
            <p:cNvSpPr>
              <a:spLocks noChangeShapeType="1"/>
            </p:cNvSpPr>
            <p:nvPr/>
          </p:nvSpPr>
          <p:spPr bwMode="auto">
            <a:xfrm flipV="1">
              <a:off x="2880" y="2064"/>
              <a:ext cx="0" cy="2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80" name="Freeform 52"/>
            <p:cNvSpPr>
              <a:spLocks/>
            </p:cNvSpPr>
            <p:nvPr/>
          </p:nvSpPr>
          <p:spPr bwMode="auto">
            <a:xfrm>
              <a:off x="2880" y="2064"/>
              <a:ext cx="672" cy="288"/>
            </a:xfrm>
            <a:custGeom>
              <a:avLst/>
              <a:gdLst>
                <a:gd name="T0" fmla="*/ 0 w 912"/>
                <a:gd name="T1" fmla="*/ 0 h 288"/>
                <a:gd name="T2" fmla="*/ 31 w 912"/>
                <a:gd name="T3" fmla="*/ 144 h 288"/>
                <a:gd name="T4" fmla="*/ 114 w 912"/>
                <a:gd name="T5" fmla="*/ 240 h 288"/>
                <a:gd name="T6" fmla="*/ 198 w 912"/>
                <a:gd name="T7" fmla="*/ 288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12"/>
                <a:gd name="T13" fmla="*/ 0 h 288"/>
                <a:gd name="T14" fmla="*/ 912 w 912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12" h="288">
                  <a:moveTo>
                    <a:pt x="0" y="0"/>
                  </a:moveTo>
                  <a:cubicBezTo>
                    <a:pt x="28" y="52"/>
                    <a:pt x="56" y="104"/>
                    <a:pt x="144" y="144"/>
                  </a:cubicBezTo>
                  <a:cubicBezTo>
                    <a:pt x="232" y="184"/>
                    <a:pt x="400" y="216"/>
                    <a:pt x="528" y="240"/>
                  </a:cubicBezTo>
                  <a:cubicBezTo>
                    <a:pt x="656" y="264"/>
                    <a:pt x="848" y="280"/>
                    <a:pt x="912" y="288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34" name="Rectangle 53"/>
          <p:cNvSpPr>
            <a:spLocks noChangeArrowheads="1"/>
          </p:cNvSpPr>
          <p:nvPr/>
        </p:nvSpPr>
        <p:spPr bwMode="auto">
          <a:xfrm>
            <a:off x="5449171" y="4995951"/>
            <a:ext cx="300103" cy="1215231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7435" name="Line 54"/>
          <p:cNvSpPr>
            <a:spLocks noChangeShapeType="1"/>
          </p:cNvSpPr>
          <p:nvPr/>
        </p:nvSpPr>
        <p:spPr bwMode="auto">
          <a:xfrm>
            <a:off x="6709606" y="5401028"/>
            <a:ext cx="60020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7436" name="Line 55"/>
          <p:cNvSpPr>
            <a:spLocks noChangeShapeType="1"/>
          </p:cNvSpPr>
          <p:nvPr/>
        </p:nvSpPr>
        <p:spPr bwMode="auto">
          <a:xfrm>
            <a:off x="6709606" y="5671079"/>
            <a:ext cx="60020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7437" name="Oval 56"/>
          <p:cNvSpPr>
            <a:spLocks noChangeArrowheads="1"/>
          </p:cNvSpPr>
          <p:nvPr/>
        </p:nvSpPr>
        <p:spPr bwMode="auto">
          <a:xfrm>
            <a:off x="1847927" y="5401028"/>
            <a:ext cx="900311" cy="94518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7438" name="Oval 57"/>
          <p:cNvSpPr>
            <a:spLocks noChangeArrowheads="1"/>
          </p:cNvSpPr>
          <p:nvPr/>
        </p:nvSpPr>
        <p:spPr bwMode="auto">
          <a:xfrm>
            <a:off x="4548861" y="4050771"/>
            <a:ext cx="4415276" cy="3240617"/>
          </a:xfrm>
          <a:prstGeom prst="ellipse">
            <a:avLst/>
          </a:prstGeom>
          <a:noFill/>
          <a:ln w="9525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pPr algn="ctr"/>
            <a:endParaRPr lang="fr-FR" b="1"/>
          </a:p>
        </p:txBody>
      </p:sp>
      <p:sp>
        <p:nvSpPr>
          <p:cNvPr id="17439" name="Rectangle 58"/>
          <p:cNvSpPr>
            <a:spLocks noChangeArrowheads="1"/>
          </p:cNvSpPr>
          <p:nvPr/>
        </p:nvSpPr>
        <p:spPr bwMode="auto">
          <a:xfrm>
            <a:off x="7970042" y="5130977"/>
            <a:ext cx="750259" cy="94518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graphicFrame>
        <p:nvGraphicFramePr>
          <p:cNvPr id="17413" name="Object 59"/>
          <p:cNvGraphicFramePr>
            <a:graphicFrameLocks noChangeAspect="1"/>
          </p:cNvGraphicFramePr>
          <p:nvPr/>
        </p:nvGraphicFramePr>
        <p:xfrm>
          <a:off x="7970042" y="5130977"/>
          <a:ext cx="994095" cy="942368"/>
        </p:xfrm>
        <a:graphic>
          <a:graphicData uri="http://schemas.openxmlformats.org/presentationml/2006/ole">
            <p:oleObj spid="_x0000_s315397" name="Equation" r:id="rId7" imgW="139680" imgH="177480" progId="Equation.3">
              <p:embed/>
            </p:oleObj>
          </a:graphicData>
        </a:graphic>
      </p:graphicFrame>
      <p:sp>
        <p:nvSpPr>
          <p:cNvPr id="17440" name="Line 60"/>
          <p:cNvSpPr>
            <a:spLocks noChangeShapeType="1"/>
          </p:cNvSpPr>
          <p:nvPr/>
        </p:nvSpPr>
        <p:spPr bwMode="auto">
          <a:xfrm flipV="1">
            <a:off x="3648549" y="3780719"/>
            <a:ext cx="600207" cy="13502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7441" name="Line 61"/>
          <p:cNvSpPr>
            <a:spLocks noChangeShapeType="1"/>
          </p:cNvSpPr>
          <p:nvPr/>
        </p:nvSpPr>
        <p:spPr bwMode="auto">
          <a:xfrm flipV="1">
            <a:off x="2388114" y="3915744"/>
            <a:ext cx="0" cy="148528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grpSp>
        <p:nvGrpSpPr>
          <p:cNvPr id="8" name="Group 62"/>
          <p:cNvGrpSpPr>
            <a:grpSpLocks/>
          </p:cNvGrpSpPr>
          <p:nvPr/>
        </p:nvGrpSpPr>
        <p:grpSpPr bwMode="auto">
          <a:xfrm>
            <a:off x="1847927" y="6886311"/>
            <a:ext cx="900311" cy="135026"/>
            <a:chOff x="576" y="2448"/>
            <a:chExt cx="240" cy="48"/>
          </a:xfrm>
        </p:grpSpPr>
        <p:sp>
          <p:nvSpPr>
            <p:cNvPr id="17476" name="Line 63"/>
            <p:cNvSpPr>
              <a:spLocks noChangeShapeType="1"/>
            </p:cNvSpPr>
            <p:nvPr/>
          </p:nvSpPr>
          <p:spPr bwMode="auto">
            <a:xfrm>
              <a:off x="576" y="2448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7" name="Line 64"/>
            <p:cNvSpPr>
              <a:spLocks noChangeShapeType="1"/>
            </p:cNvSpPr>
            <p:nvPr/>
          </p:nvSpPr>
          <p:spPr bwMode="auto">
            <a:xfrm>
              <a:off x="624" y="249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" name="Group 65"/>
          <p:cNvGrpSpPr>
            <a:grpSpLocks/>
          </p:cNvGrpSpPr>
          <p:nvPr/>
        </p:nvGrpSpPr>
        <p:grpSpPr bwMode="auto">
          <a:xfrm>
            <a:off x="5989358" y="6886311"/>
            <a:ext cx="750259" cy="135026"/>
            <a:chOff x="576" y="2448"/>
            <a:chExt cx="240" cy="48"/>
          </a:xfrm>
        </p:grpSpPr>
        <p:sp>
          <p:nvSpPr>
            <p:cNvPr id="17474" name="Line 66"/>
            <p:cNvSpPr>
              <a:spLocks noChangeShapeType="1"/>
            </p:cNvSpPr>
            <p:nvPr/>
          </p:nvSpPr>
          <p:spPr bwMode="auto">
            <a:xfrm>
              <a:off x="576" y="2448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5" name="Line 67"/>
            <p:cNvSpPr>
              <a:spLocks noChangeShapeType="1"/>
            </p:cNvSpPr>
            <p:nvPr/>
          </p:nvSpPr>
          <p:spPr bwMode="auto">
            <a:xfrm>
              <a:off x="624" y="249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17444" name="AutoShape 68"/>
          <p:cNvCxnSpPr>
            <a:cxnSpLocks noChangeShapeType="1"/>
            <a:endCxn id="17440" idx="0"/>
          </p:cNvCxnSpPr>
          <p:nvPr/>
        </p:nvCxnSpPr>
        <p:spPr bwMode="auto">
          <a:xfrm>
            <a:off x="2388114" y="3915745"/>
            <a:ext cx="126043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7445" name="Line 69"/>
          <p:cNvSpPr>
            <a:spLocks noChangeShapeType="1"/>
          </p:cNvSpPr>
          <p:nvPr/>
        </p:nvSpPr>
        <p:spPr bwMode="auto">
          <a:xfrm>
            <a:off x="5629233" y="4590874"/>
            <a:ext cx="0" cy="40507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7446" name="Line 70"/>
          <p:cNvSpPr>
            <a:spLocks noChangeShapeType="1"/>
          </p:cNvSpPr>
          <p:nvPr/>
        </p:nvSpPr>
        <p:spPr bwMode="auto">
          <a:xfrm flipV="1">
            <a:off x="7069731" y="4590874"/>
            <a:ext cx="0" cy="81015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7447" name="Line 71"/>
          <p:cNvSpPr>
            <a:spLocks noChangeShapeType="1"/>
          </p:cNvSpPr>
          <p:nvPr/>
        </p:nvSpPr>
        <p:spPr bwMode="auto">
          <a:xfrm>
            <a:off x="7069731" y="5671079"/>
            <a:ext cx="0" cy="9451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7448" name="Line 72"/>
          <p:cNvSpPr>
            <a:spLocks noChangeShapeType="1"/>
          </p:cNvSpPr>
          <p:nvPr/>
        </p:nvSpPr>
        <p:spPr bwMode="auto">
          <a:xfrm>
            <a:off x="5629233" y="6211182"/>
            <a:ext cx="0" cy="40507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cxnSp>
        <p:nvCxnSpPr>
          <p:cNvPr id="17449" name="AutoShape 73"/>
          <p:cNvCxnSpPr>
            <a:cxnSpLocks noChangeShapeType="1"/>
            <a:stCxn id="17445" idx="0"/>
            <a:endCxn id="17446" idx="1"/>
          </p:cNvCxnSpPr>
          <p:nvPr/>
        </p:nvCxnSpPr>
        <p:spPr bwMode="auto">
          <a:xfrm>
            <a:off x="5629233" y="4590874"/>
            <a:ext cx="144049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450" name="AutoShape 74"/>
          <p:cNvCxnSpPr>
            <a:cxnSpLocks noChangeShapeType="1"/>
            <a:stCxn id="17448" idx="1"/>
            <a:endCxn id="17447" idx="1"/>
          </p:cNvCxnSpPr>
          <p:nvPr/>
        </p:nvCxnSpPr>
        <p:spPr bwMode="auto">
          <a:xfrm>
            <a:off x="5629233" y="6616259"/>
            <a:ext cx="144049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7451" name="Line 75"/>
          <p:cNvSpPr>
            <a:spLocks noChangeShapeType="1"/>
          </p:cNvSpPr>
          <p:nvPr/>
        </p:nvSpPr>
        <p:spPr bwMode="auto">
          <a:xfrm>
            <a:off x="6349482" y="6616260"/>
            <a:ext cx="0" cy="27005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7452" name="Line 76"/>
          <p:cNvSpPr>
            <a:spLocks noChangeShapeType="1"/>
          </p:cNvSpPr>
          <p:nvPr/>
        </p:nvSpPr>
        <p:spPr bwMode="auto">
          <a:xfrm>
            <a:off x="8150104" y="6076156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cxnSp>
        <p:nvCxnSpPr>
          <p:cNvPr id="17453" name="AutoShape 77"/>
          <p:cNvCxnSpPr>
            <a:cxnSpLocks noChangeShapeType="1"/>
            <a:stCxn id="17447" idx="1"/>
            <a:endCxn id="17452" idx="1"/>
          </p:cNvCxnSpPr>
          <p:nvPr/>
        </p:nvCxnSpPr>
        <p:spPr bwMode="auto">
          <a:xfrm>
            <a:off x="7069731" y="6616259"/>
            <a:ext cx="108037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7454" name="Line 78"/>
          <p:cNvSpPr>
            <a:spLocks noChangeShapeType="1"/>
          </p:cNvSpPr>
          <p:nvPr/>
        </p:nvSpPr>
        <p:spPr bwMode="auto">
          <a:xfrm>
            <a:off x="8150104" y="4860925"/>
            <a:ext cx="0" cy="27005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7455" name="Line 79"/>
          <p:cNvSpPr>
            <a:spLocks noChangeShapeType="1"/>
          </p:cNvSpPr>
          <p:nvPr/>
        </p:nvSpPr>
        <p:spPr bwMode="auto">
          <a:xfrm>
            <a:off x="7069731" y="4860925"/>
            <a:ext cx="108037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7456" name="Line 80"/>
          <p:cNvSpPr>
            <a:spLocks noChangeShapeType="1"/>
          </p:cNvSpPr>
          <p:nvPr/>
        </p:nvSpPr>
        <p:spPr bwMode="auto">
          <a:xfrm flipV="1">
            <a:off x="6349482" y="3915744"/>
            <a:ext cx="0" cy="67512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7457" name="Line 81"/>
          <p:cNvSpPr>
            <a:spLocks noChangeShapeType="1"/>
          </p:cNvSpPr>
          <p:nvPr/>
        </p:nvSpPr>
        <p:spPr bwMode="auto">
          <a:xfrm flipH="1">
            <a:off x="4368798" y="3915745"/>
            <a:ext cx="165057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7458" name="Line 82"/>
          <p:cNvSpPr>
            <a:spLocks noChangeShapeType="1"/>
          </p:cNvSpPr>
          <p:nvPr/>
        </p:nvSpPr>
        <p:spPr bwMode="auto">
          <a:xfrm>
            <a:off x="2388114" y="6346208"/>
            <a:ext cx="0" cy="540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7459" name="Text Box 83"/>
          <p:cNvSpPr txBox="1">
            <a:spLocks noChangeArrowheads="1"/>
          </p:cNvSpPr>
          <p:nvPr/>
        </p:nvSpPr>
        <p:spPr bwMode="auto">
          <a:xfrm>
            <a:off x="1990478" y="5474167"/>
            <a:ext cx="494310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92911" tIns="96455" rIns="192911" bIns="96455">
            <a:spAutoFit/>
          </a:bodyPr>
          <a:lstStyle/>
          <a:p>
            <a:r>
              <a:rPr lang="en-US" b="1" i="1"/>
              <a:t>I</a:t>
            </a:r>
            <a:endParaRPr lang="en-US"/>
          </a:p>
        </p:txBody>
      </p:sp>
      <p:grpSp>
        <p:nvGrpSpPr>
          <p:cNvPr id="10" name="Group 84"/>
          <p:cNvGrpSpPr>
            <a:grpSpLocks/>
          </p:cNvGrpSpPr>
          <p:nvPr/>
        </p:nvGrpSpPr>
        <p:grpSpPr bwMode="auto">
          <a:xfrm>
            <a:off x="1345066" y="1485282"/>
            <a:ext cx="3421183" cy="2025386"/>
            <a:chOff x="288" y="528"/>
            <a:chExt cx="1056" cy="720"/>
          </a:xfrm>
        </p:grpSpPr>
        <p:sp>
          <p:nvSpPr>
            <p:cNvPr id="17466" name="Freeform 85"/>
            <p:cNvSpPr>
              <a:spLocks/>
            </p:cNvSpPr>
            <p:nvPr/>
          </p:nvSpPr>
          <p:spPr bwMode="auto">
            <a:xfrm>
              <a:off x="288" y="624"/>
              <a:ext cx="1056" cy="168"/>
            </a:xfrm>
            <a:custGeom>
              <a:avLst/>
              <a:gdLst>
                <a:gd name="T0" fmla="*/ 0 w 1056"/>
                <a:gd name="T1" fmla="*/ 144 h 168"/>
                <a:gd name="T2" fmla="*/ 624 w 1056"/>
                <a:gd name="T3" fmla="*/ 144 h 168"/>
                <a:gd name="T4" fmla="*/ 1056 w 1056"/>
                <a:gd name="T5" fmla="*/ 0 h 168"/>
                <a:gd name="T6" fmla="*/ 0 60000 65536"/>
                <a:gd name="T7" fmla="*/ 0 60000 65536"/>
                <a:gd name="T8" fmla="*/ 0 60000 65536"/>
                <a:gd name="T9" fmla="*/ 0 w 1056"/>
                <a:gd name="T10" fmla="*/ 0 h 168"/>
                <a:gd name="T11" fmla="*/ 1056 w 1056"/>
                <a:gd name="T12" fmla="*/ 168 h 1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56" h="168">
                  <a:moveTo>
                    <a:pt x="0" y="144"/>
                  </a:moveTo>
                  <a:cubicBezTo>
                    <a:pt x="224" y="156"/>
                    <a:pt x="448" y="168"/>
                    <a:pt x="624" y="144"/>
                  </a:cubicBezTo>
                  <a:cubicBezTo>
                    <a:pt x="800" y="120"/>
                    <a:pt x="984" y="24"/>
                    <a:pt x="1056" y="0"/>
                  </a:cubicBezTo>
                </a:path>
              </a:pathLst>
            </a:custGeom>
            <a:noFill/>
            <a:ln w="9525">
              <a:solidFill>
                <a:srgbClr val="00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" name="Group 86"/>
            <p:cNvGrpSpPr>
              <a:grpSpLocks/>
            </p:cNvGrpSpPr>
            <p:nvPr/>
          </p:nvGrpSpPr>
          <p:grpSpPr bwMode="auto">
            <a:xfrm>
              <a:off x="288" y="528"/>
              <a:ext cx="672" cy="585"/>
              <a:chOff x="288" y="528"/>
              <a:chExt cx="672" cy="585"/>
            </a:xfrm>
          </p:grpSpPr>
          <p:sp>
            <p:nvSpPr>
              <p:cNvPr id="17470" name="Line 87"/>
              <p:cNvSpPr>
                <a:spLocks noChangeShapeType="1"/>
              </p:cNvSpPr>
              <p:nvPr/>
            </p:nvSpPr>
            <p:spPr bwMode="auto">
              <a:xfrm>
                <a:off x="672" y="672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71" name="Line 88"/>
              <p:cNvSpPr>
                <a:spLocks noChangeShapeType="1"/>
              </p:cNvSpPr>
              <p:nvPr/>
            </p:nvSpPr>
            <p:spPr bwMode="auto">
              <a:xfrm>
                <a:off x="288" y="672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72" name="Line 89"/>
              <p:cNvSpPr>
                <a:spLocks noChangeShapeType="1"/>
              </p:cNvSpPr>
              <p:nvPr/>
            </p:nvSpPr>
            <p:spPr bwMode="auto">
              <a:xfrm>
                <a:off x="384" y="528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73" name="Text Box 90"/>
              <p:cNvSpPr txBox="1">
                <a:spLocks noChangeArrowheads="1"/>
              </p:cNvSpPr>
              <p:nvPr/>
            </p:nvSpPr>
            <p:spPr bwMode="auto">
              <a:xfrm>
                <a:off x="288" y="768"/>
                <a:ext cx="92" cy="3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j</a:t>
                </a:r>
              </a:p>
            </p:txBody>
          </p:sp>
        </p:grpSp>
        <p:sp>
          <p:nvSpPr>
            <p:cNvPr id="17468" name="Line 91"/>
            <p:cNvSpPr>
              <a:spLocks noChangeShapeType="1"/>
            </p:cNvSpPr>
            <p:nvPr/>
          </p:nvSpPr>
          <p:spPr bwMode="auto">
            <a:xfrm>
              <a:off x="1104" y="912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9" name="Line 92"/>
            <p:cNvSpPr>
              <a:spLocks noChangeShapeType="1"/>
            </p:cNvSpPr>
            <p:nvPr/>
          </p:nvSpPr>
          <p:spPr bwMode="auto">
            <a:xfrm flipH="1">
              <a:off x="672" y="912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61" name="AutoShape 93"/>
          <p:cNvSpPr>
            <a:spLocks noChangeArrowheads="1"/>
          </p:cNvSpPr>
          <p:nvPr/>
        </p:nvSpPr>
        <p:spPr bwMode="auto">
          <a:xfrm>
            <a:off x="82530" y="8236567"/>
            <a:ext cx="14007338" cy="3375643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581727" name="Freeform 95"/>
          <p:cNvSpPr>
            <a:spLocks/>
          </p:cNvSpPr>
          <p:nvPr/>
        </p:nvSpPr>
        <p:spPr bwMode="auto">
          <a:xfrm>
            <a:off x="14547524" y="3907309"/>
            <a:ext cx="678986" cy="413514"/>
          </a:xfrm>
          <a:custGeom>
            <a:avLst/>
            <a:gdLst>
              <a:gd name="T0" fmla="*/ 0 w 181"/>
              <a:gd name="T1" fmla="*/ 2147483647 h 181"/>
              <a:gd name="T2" fmla="*/ 2147483647 w 181"/>
              <a:gd name="T3" fmla="*/ 2147483647 h 181"/>
              <a:gd name="T4" fmla="*/ 2147483647 w 181"/>
              <a:gd name="T5" fmla="*/ 0 h 181"/>
              <a:gd name="T6" fmla="*/ 0 60000 65536"/>
              <a:gd name="T7" fmla="*/ 0 60000 65536"/>
              <a:gd name="T8" fmla="*/ 0 60000 65536"/>
              <a:gd name="T9" fmla="*/ 0 w 181"/>
              <a:gd name="T10" fmla="*/ 0 h 181"/>
              <a:gd name="T11" fmla="*/ 181 w 181"/>
              <a:gd name="T12" fmla="*/ 181 h 18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1" h="181">
                <a:moveTo>
                  <a:pt x="0" y="181"/>
                </a:moveTo>
                <a:cubicBezTo>
                  <a:pt x="30" y="173"/>
                  <a:pt x="61" y="166"/>
                  <a:pt x="91" y="136"/>
                </a:cubicBezTo>
                <a:cubicBezTo>
                  <a:pt x="121" y="106"/>
                  <a:pt x="151" y="53"/>
                  <a:pt x="181" y="0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17464" name="Line 96"/>
          <p:cNvSpPr>
            <a:spLocks noChangeShapeType="1"/>
          </p:cNvSpPr>
          <p:nvPr/>
        </p:nvSpPr>
        <p:spPr bwMode="auto">
          <a:xfrm flipV="1">
            <a:off x="5047784" y="5181612"/>
            <a:ext cx="850293" cy="6385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17465" name="Text Box 97"/>
          <p:cNvSpPr txBox="1">
            <a:spLocks noChangeArrowheads="1"/>
          </p:cNvSpPr>
          <p:nvPr/>
        </p:nvSpPr>
        <p:spPr bwMode="auto">
          <a:xfrm>
            <a:off x="4657650" y="4835609"/>
            <a:ext cx="697357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92911" tIns="96455" rIns="192911" bIns="96455">
            <a:spAutoFit/>
          </a:bodyPr>
          <a:lstStyle/>
          <a:p>
            <a:r>
              <a:rPr lang="fr-CH" b="1"/>
              <a:t>F</a:t>
            </a:r>
            <a:endParaRPr lang="fr-FR" b="1"/>
          </a:p>
        </p:txBody>
      </p:sp>
      <p:graphicFrame>
        <p:nvGraphicFramePr>
          <p:cNvPr id="93" name="Object 29"/>
          <p:cNvGraphicFramePr>
            <a:graphicFrameLocks noChangeAspect="1"/>
          </p:cNvGraphicFramePr>
          <p:nvPr/>
        </p:nvGraphicFramePr>
        <p:xfrm>
          <a:off x="3337831" y="10160685"/>
          <a:ext cx="1119188" cy="1428750"/>
        </p:xfrm>
        <a:graphic>
          <a:graphicData uri="http://schemas.openxmlformats.org/presentationml/2006/ole">
            <p:oleObj spid="_x0000_s315399" name="Equation" r:id="rId8" imgW="164880" imgH="228600" progId="Equation.DSMT4">
              <p:embed/>
            </p:oleObj>
          </a:graphicData>
        </a:graphic>
      </p:graphicFrame>
      <p:sp>
        <p:nvSpPr>
          <p:cNvPr id="94" name="TextBox 93"/>
          <p:cNvSpPr txBox="1"/>
          <p:nvPr/>
        </p:nvSpPr>
        <p:spPr>
          <a:xfrm>
            <a:off x="1125234" y="10366440"/>
            <a:ext cx="48590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i="1" dirty="0" smtClean="0"/>
              <a:t>i</a:t>
            </a:r>
            <a:r>
              <a:rPr lang="en-US" sz="5400" i="1" dirty="0" smtClean="0"/>
              <a:t>f u(t) =      then</a:t>
            </a:r>
            <a:endParaRPr lang="en-US" sz="5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1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1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1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1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81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1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81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1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581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1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1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5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1646" grpId="0" animBg="1"/>
      <p:bldP spid="581647" grpId="0" animBg="1"/>
      <p:bldP spid="581656" grpId="0" autoUpdateAnimBg="0"/>
      <p:bldP spid="581657" grpId="0" autoUpdateAnimBg="0"/>
      <p:bldP spid="581658" grpId="0" autoUpdateAnimBg="0"/>
      <p:bldP spid="581659" grpId="0" autoUpdateAnimBg="0"/>
      <p:bldP spid="581664" grpId="0" animBg="1"/>
      <p:bldP spid="581665" grpId="0" animBg="1"/>
      <p:bldP spid="581680" grpId="0" autoUpdateAnimBg="0"/>
      <p:bldP spid="5817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1" name="Rectangle 2"/>
          <p:cNvSpPr>
            <a:spLocks noChangeArrowheads="1"/>
          </p:cNvSpPr>
          <p:nvPr/>
        </p:nvSpPr>
        <p:spPr bwMode="auto">
          <a:xfrm>
            <a:off x="0" y="0"/>
            <a:ext cx="21607463" cy="12152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pPr algn="ctr">
              <a:lnSpc>
                <a:spcPct val="110000"/>
              </a:lnSpc>
            </a:pPr>
            <a:endParaRPr lang="fr-FR"/>
          </a:p>
        </p:txBody>
      </p:sp>
      <p:sp>
        <p:nvSpPr>
          <p:cNvPr id="18442" name="Text Box 3"/>
          <p:cNvSpPr txBox="1">
            <a:spLocks noChangeArrowheads="1"/>
          </p:cNvSpPr>
          <p:nvPr/>
        </p:nvSpPr>
        <p:spPr bwMode="auto">
          <a:xfrm>
            <a:off x="4141432" y="135026"/>
            <a:ext cx="13681690" cy="1241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6800" dirty="0"/>
              <a:t>Nonlinear Integrate-and-fire Model</a:t>
            </a:r>
            <a:endParaRPr lang="en-US" sz="6800" dirty="0">
              <a:solidFill>
                <a:srgbClr val="FFFF00"/>
              </a:solidFill>
            </a:endParaRPr>
          </a:p>
        </p:txBody>
      </p:sp>
      <p:graphicFrame>
        <p:nvGraphicFramePr>
          <p:cNvPr id="618515" name="Object 19"/>
          <p:cNvGraphicFramePr>
            <a:graphicFrameLocks noChangeAspect="1"/>
          </p:cNvGraphicFramePr>
          <p:nvPr/>
        </p:nvGraphicFramePr>
        <p:xfrm>
          <a:off x="907815" y="8267513"/>
          <a:ext cx="8755524" cy="1893172"/>
        </p:xfrm>
        <a:graphic>
          <a:graphicData uri="http://schemas.openxmlformats.org/presentationml/2006/ole">
            <p:oleObj spid="_x0000_s316418" name="Equation" r:id="rId4" imgW="1358640" imgH="393480" progId="Equation.3">
              <p:embed/>
            </p:oleObj>
          </a:graphicData>
        </a:graphic>
      </p:graphicFrame>
      <p:sp>
        <p:nvSpPr>
          <p:cNvPr id="618517" name="Text Box 21"/>
          <p:cNvSpPr txBox="1">
            <a:spLocks noChangeArrowheads="1"/>
          </p:cNvSpPr>
          <p:nvPr/>
        </p:nvSpPr>
        <p:spPr bwMode="auto">
          <a:xfrm>
            <a:off x="6482240" y="10396979"/>
            <a:ext cx="3702997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/>
              <a:t>Fire+reset</a:t>
            </a:r>
          </a:p>
        </p:txBody>
      </p:sp>
      <p:sp>
        <p:nvSpPr>
          <p:cNvPr id="618518" name="Text Box 22"/>
          <p:cNvSpPr txBox="1">
            <a:spLocks noChangeArrowheads="1"/>
          </p:cNvSpPr>
          <p:nvPr/>
        </p:nvSpPr>
        <p:spPr bwMode="auto">
          <a:xfrm>
            <a:off x="9903420" y="8911696"/>
            <a:ext cx="3802384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NONlinear</a:t>
            </a:r>
          </a:p>
        </p:txBody>
      </p:sp>
      <p:sp>
        <p:nvSpPr>
          <p:cNvPr id="618519" name="Text Box 23"/>
          <p:cNvSpPr txBox="1">
            <a:spLocks noChangeArrowheads="1"/>
          </p:cNvSpPr>
          <p:nvPr/>
        </p:nvSpPr>
        <p:spPr bwMode="auto">
          <a:xfrm>
            <a:off x="9903422" y="10396979"/>
            <a:ext cx="3400029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threshold</a:t>
            </a:r>
          </a:p>
        </p:txBody>
      </p:sp>
      <p:sp>
        <p:nvSpPr>
          <p:cNvPr id="18446" name="AutoShape 90"/>
          <p:cNvSpPr>
            <a:spLocks noChangeArrowheads="1"/>
          </p:cNvSpPr>
          <p:nvPr/>
        </p:nvSpPr>
        <p:spPr bwMode="auto">
          <a:xfrm>
            <a:off x="82528" y="8236567"/>
            <a:ext cx="13954820" cy="3375643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8448" name="Line 95"/>
          <p:cNvSpPr>
            <a:spLocks noChangeShapeType="1"/>
          </p:cNvSpPr>
          <p:nvPr/>
        </p:nvSpPr>
        <p:spPr bwMode="auto">
          <a:xfrm>
            <a:off x="2126986" y="6458729"/>
            <a:ext cx="697365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18449" name="Line 96"/>
          <p:cNvSpPr>
            <a:spLocks noChangeShapeType="1"/>
          </p:cNvSpPr>
          <p:nvPr/>
        </p:nvSpPr>
        <p:spPr bwMode="auto">
          <a:xfrm flipV="1">
            <a:off x="2126986" y="2121029"/>
            <a:ext cx="0" cy="523224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18450" name="Freeform 98"/>
          <p:cNvSpPr>
            <a:spLocks/>
          </p:cNvSpPr>
          <p:nvPr/>
        </p:nvSpPr>
        <p:spPr bwMode="auto">
          <a:xfrm>
            <a:off x="2126987" y="3651320"/>
            <a:ext cx="6636041" cy="3468474"/>
          </a:xfrm>
          <a:custGeom>
            <a:avLst/>
            <a:gdLst>
              <a:gd name="T0" fmla="*/ 0 w 1769"/>
              <a:gd name="T1" fmla="*/ 0 h 1233"/>
              <a:gd name="T2" fmla="*/ 2147483647 w 1769"/>
              <a:gd name="T3" fmla="*/ 2147483647 h 1233"/>
              <a:gd name="T4" fmla="*/ 2147483647 w 1769"/>
              <a:gd name="T5" fmla="*/ 2147483647 h 1233"/>
              <a:gd name="T6" fmla="*/ 0 60000 65536"/>
              <a:gd name="T7" fmla="*/ 0 60000 65536"/>
              <a:gd name="T8" fmla="*/ 0 60000 65536"/>
              <a:gd name="T9" fmla="*/ 0 w 1769"/>
              <a:gd name="T10" fmla="*/ 0 h 1233"/>
              <a:gd name="T11" fmla="*/ 1769 w 1769"/>
              <a:gd name="T12" fmla="*/ 1233 h 123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69" h="1233">
                <a:moveTo>
                  <a:pt x="0" y="0"/>
                </a:moveTo>
                <a:cubicBezTo>
                  <a:pt x="283" y="608"/>
                  <a:pt x="567" y="1217"/>
                  <a:pt x="862" y="1225"/>
                </a:cubicBezTo>
                <a:cubicBezTo>
                  <a:pt x="1157" y="1233"/>
                  <a:pt x="1463" y="639"/>
                  <a:pt x="1769" y="46"/>
                </a:cubicBezTo>
              </a:path>
            </a:pathLst>
          </a:cu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18451" name="Text Box 100"/>
          <p:cNvSpPr txBox="1">
            <a:spLocks noChangeArrowheads="1"/>
          </p:cNvSpPr>
          <p:nvPr/>
        </p:nvSpPr>
        <p:spPr bwMode="auto">
          <a:xfrm>
            <a:off x="3950117" y="1775026"/>
            <a:ext cx="1426733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fr-CH" i="1"/>
              <a:t>I=0</a:t>
            </a:r>
            <a:endParaRPr lang="fr-FR" i="1"/>
          </a:p>
        </p:txBody>
      </p:sp>
      <p:graphicFrame>
        <p:nvGraphicFramePr>
          <p:cNvPr id="18436" name="Object 101"/>
          <p:cNvGraphicFramePr>
            <a:graphicFrameLocks noChangeAspect="1"/>
          </p:cNvGraphicFramePr>
          <p:nvPr/>
        </p:nvGraphicFramePr>
        <p:xfrm>
          <a:off x="82528" y="2121029"/>
          <a:ext cx="1695586" cy="1637187"/>
        </p:xfrm>
        <a:graphic>
          <a:graphicData uri="http://schemas.openxmlformats.org/presentationml/2006/ole">
            <p:oleObj spid="_x0000_s316420" name="Equation" r:id="rId5" imgW="304560" imgH="393480" progId="Equation.3">
              <p:embed/>
            </p:oleObj>
          </a:graphicData>
        </a:graphic>
      </p:graphicFrame>
      <p:sp>
        <p:nvSpPr>
          <p:cNvPr id="618599" name="Line 103"/>
          <p:cNvSpPr>
            <a:spLocks noChangeShapeType="1"/>
          </p:cNvSpPr>
          <p:nvPr/>
        </p:nvSpPr>
        <p:spPr bwMode="auto">
          <a:xfrm>
            <a:off x="7742674" y="3395335"/>
            <a:ext cx="0" cy="395794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18453" name="Text Box 104"/>
          <p:cNvSpPr txBox="1">
            <a:spLocks noChangeArrowheads="1"/>
          </p:cNvSpPr>
          <p:nvPr/>
        </p:nvSpPr>
        <p:spPr bwMode="auto">
          <a:xfrm>
            <a:off x="8883068" y="6495300"/>
            <a:ext cx="796753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fr-CH" i="1"/>
              <a:t>u</a:t>
            </a:r>
            <a:endParaRPr lang="fr-FR" i="1"/>
          </a:p>
        </p:txBody>
      </p:sp>
      <p:graphicFrame>
        <p:nvGraphicFramePr>
          <p:cNvPr id="618602" name="Object 106"/>
          <p:cNvGraphicFramePr>
            <a:graphicFrameLocks noChangeAspect="1"/>
          </p:cNvGraphicFramePr>
          <p:nvPr/>
        </p:nvGraphicFramePr>
        <p:xfrm>
          <a:off x="7264400" y="7223125"/>
          <a:ext cx="1063625" cy="1101725"/>
        </p:xfrm>
        <a:graphic>
          <a:graphicData uri="http://schemas.openxmlformats.org/presentationml/2006/ole">
            <p:oleObj spid="_x0000_s316421" name="Equation" r:id="rId6" imgW="164880" imgH="228600" progId="Equation.DSMT4">
              <p:embed/>
            </p:oleObj>
          </a:graphicData>
        </a:graphic>
      </p:graphicFrame>
      <p:grpSp>
        <p:nvGrpSpPr>
          <p:cNvPr id="2" name="Group 116"/>
          <p:cNvGrpSpPr>
            <a:grpSpLocks/>
          </p:cNvGrpSpPr>
          <p:nvPr/>
        </p:nvGrpSpPr>
        <p:grpSpPr bwMode="auto">
          <a:xfrm>
            <a:off x="10057226" y="1738456"/>
            <a:ext cx="9393244" cy="6551561"/>
            <a:chOff x="2681" y="618"/>
            <a:chExt cx="2504" cy="2329"/>
          </a:xfrm>
        </p:grpSpPr>
        <p:sp>
          <p:nvSpPr>
            <p:cNvPr id="18467" name="Line 107"/>
            <p:cNvSpPr>
              <a:spLocks noChangeShapeType="1"/>
            </p:cNvSpPr>
            <p:nvPr/>
          </p:nvSpPr>
          <p:spPr bwMode="auto">
            <a:xfrm>
              <a:off x="3226" y="2283"/>
              <a:ext cx="185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8" name="Line 108"/>
            <p:cNvSpPr>
              <a:spLocks noChangeShapeType="1"/>
            </p:cNvSpPr>
            <p:nvPr/>
          </p:nvSpPr>
          <p:spPr bwMode="auto">
            <a:xfrm flipV="1">
              <a:off x="3226" y="741"/>
              <a:ext cx="0" cy="18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9" name="Freeform 109"/>
            <p:cNvSpPr>
              <a:spLocks/>
            </p:cNvSpPr>
            <p:nvPr/>
          </p:nvSpPr>
          <p:spPr bwMode="auto">
            <a:xfrm>
              <a:off x="3226" y="981"/>
              <a:ext cx="1769" cy="1233"/>
            </a:xfrm>
            <a:custGeom>
              <a:avLst/>
              <a:gdLst>
                <a:gd name="T0" fmla="*/ 0 w 1769"/>
                <a:gd name="T1" fmla="*/ 0 h 1233"/>
                <a:gd name="T2" fmla="*/ 862 w 1769"/>
                <a:gd name="T3" fmla="*/ 1225 h 1233"/>
                <a:gd name="T4" fmla="*/ 1769 w 1769"/>
                <a:gd name="T5" fmla="*/ 46 h 1233"/>
                <a:gd name="T6" fmla="*/ 0 60000 65536"/>
                <a:gd name="T7" fmla="*/ 0 60000 65536"/>
                <a:gd name="T8" fmla="*/ 0 60000 65536"/>
                <a:gd name="T9" fmla="*/ 0 w 1769"/>
                <a:gd name="T10" fmla="*/ 0 h 1233"/>
                <a:gd name="T11" fmla="*/ 1769 w 1769"/>
                <a:gd name="T12" fmla="*/ 1233 h 123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9" h="1233">
                  <a:moveTo>
                    <a:pt x="0" y="0"/>
                  </a:moveTo>
                  <a:cubicBezTo>
                    <a:pt x="283" y="608"/>
                    <a:pt x="567" y="1217"/>
                    <a:pt x="862" y="1225"/>
                  </a:cubicBezTo>
                  <a:cubicBezTo>
                    <a:pt x="1157" y="1233"/>
                    <a:pt x="1463" y="639"/>
                    <a:pt x="1769" y="46"/>
                  </a:cubicBezTo>
                </a:path>
              </a:pathLst>
            </a:cu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0" name="Text Box 111"/>
            <p:cNvSpPr txBox="1">
              <a:spLocks noChangeArrowheads="1"/>
            </p:cNvSpPr>
            <p:nvPr/>
          </p:nvSpPr>
          <p:spPr bwMode="auto">
            <a:xfrm>
              <a:off x="3712" y="618"/>
              <a:ext cx="326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CH" i="1"/>
                <a:t>I&gt;0</a:t>
              </a:r>
              <a:endParaRPr lang="fr-FR" i="1"/>
            </a:p>
          </p:txBody>
        </p:sp>
        <p:graphicFrame>
          <p:nvGraphicFramePr>
            <p:cNvPr id="18439" name="Object 112"/>
            <p:cNvGraphicFramePr>
              <a:graphicFrameLocks noChangeAspect="1"/>
            </p:cNvGraphicFramePr>
            <p:nvPr/>
          </p:nvGraphicFramePr>
          <p:xfrm>
            <a:off x="2681" y="741"/>
            <a:ext cx="452" cy="582"/>
          </p:xfrm>
          <a:graphic>
            <a:graphicData uri="http://schemas.openxmlformats.org/presentationml/2006/ole">
              <p:oleObj spid="_x0000_s316423" name="Equation" r:id="rId7" imgW="304560" imgH="393480" progId="Equation.3">
                <p:embed/>
              </p:oleObj>
            </a:graphicData>
          </a:graphic>
        </p:graphicFrame>
        <p:sp>
          <p:nvSpPr>
            <p:cNvPr id="18471" name="Line 113"/>
            <p:cNvSpPr>
              <a:spLocks noChangeShapeType="1"/>
            </p:cNvSpPr>
            <p:nvPr/>
          </p:nvSpPr>
          <p:spPr bwMode="auto">
            <a:xfrm>
              <a:off x="4723" y="1194"/>
              <a:ext cx="0" cy="14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2" name="Text Box 114"/>
            <p:cNvSpPr txBox="1">
              <a:spLocks noChangeArrowheads="1"/>
            </p:cNvSpPr>
            <p:nvPr/>
          </p:nvSpPr>
          <p:spPr bwMode="auto">
            <a:xfrm>
              <a:off x="5027" y="2296"/>
              <a:ext cx="158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CH" i="1"/>
                <a:t>u</a:t>
              </a:r>
              <a:endParaRPr lang="fr-FR" i="1"/>
            </a:p>
          </p:txBody>
        </p:sp>
        <p:graphicFrame>
          <p:nvGraphicFramePr>
            <p:cNvPr id="18440" name="Object 115"/>
            <p:cNvGraphicFramePr>
              <a:graphicFrameLocks noChangeAspect="1"/>
            </p:cNvGraphicFramePr>
            <p:nvPr/>
          </p:nvGraphicFramePr>
          <p:xfrm>
            <a:off x="4595" y="2555"/>
            <a:ext cx="284" cy="392"/>
          </p:xfrm>
          <a:graphic>
            <a:graphicData uri="http://schemas.openxmlformats.org/presentationml/2006/ole">
              <p:oleObj spid="_x0000_s316424" name="Equation" r:id="rId8" imgW="164880" imgH="228600" progId="Equation.DSMT4">
                <p:embed/>
              </p:oleObj>
            </a:graphicData>
          </a:graphic>
        </p:graphicFrame>
      </p:grpSp>
      <p:sp>
        <p:nvSpPr>
          <p:cNvPr id="18455" name="Text Box 117"/>
          <p:cNvSpPr txBox="1">
            <a:spLocks noChangeArrowheads="1"/>
          </p:cNvSpPr>
          <p:nvPr/>
        </p:nvSpPr>
        <p:spPr bwMode="auto">
          <a:xfrm>
            <a:off x="15519111" y="8371594"/>
            <a:ext cx="3860092" cy="84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fr-CH" sz="4200" dirty="0" err="1">
                <a:solidFill>
                  <a:schemeClr val="accent2"/>
                </a:solidFill>
              </a:rPr>
              <a:t>Quadratic</a:t>
            </a:r>
            <a:r>
              <a:rPr lang="fr-CH" sz="4200" dirty="0">
                <a:solidFill>
                  <a:schemeClr val="accent2"/>
                </a:solidFill>
              </a:rPr>
              <a:t> I&amp;F:</a:t>
            </a:r>
            <a:endParaRPr lang="fr-FR" sz="4200" dirty="0">
              <a:solidFill>
                <a:schemeClr val="accent2"/>
              </a:solidFill>
            </a:endParaRPr>
          </a:p>
        </p:txBody>
      </p:sp>
      <p:graphicFrame>
        <p:nvGraphicFramePr>
          <p:cNvPr id="618614" name="Object 118"/>
          <p:cNvGraphicFramePr>
            <a:graphicFrameLocks noChangeAspect="1"/>
          </p:cNvGraphicFramePr>
          <p:nvPr/>
        </p:nvGraphicFramePr>
        <p:xfrm>
          <a:off x="14292438" y="9072041"/>
          <a:ext cx="7059938" cy="939554"/>
        </p:xfrm>
        <a:graphic>
          <a:graphicData uri="http://schemas.openxmlformats.org/presentationml/2006/ole">
            <p:oleObj spid="_x0000_s316422" name="Equation" r:id="rId9" imgW="1206360" imgH="215640" progId="Equation.3">
              <p:embed/>
            </p:oleObj>
          </a:graphicData>
        </a:graphic>
      </p:graphicFrame>
      <p:grpSp>
        <p:nvGrpSpPr>
          <p:cNvPr id="3" name="Group 124"/>
          <p:cNvGrpSpPr>
            <a:grpSpLocks/>
          </p:cNvGrpSpPr>
          <p:nvPr/>
        </p:nvGrpSpPr>
        <p:grpSpPr bwMode="auto">
          <a:xfrm>
            <a:off x="2295794" y="6458729"/>
            <a:ext cx="5443131" cy="0"/>
            <a:chOff x="612" y="2296"/>
            <a:chExt cx="1451" cy="0"/>
          </a:xfrm>
        </p:grpSpPr>
        <p:sp>
          <p:nvSpPr>
            <p:cNvPr id="18462" name="Line 119"/>
            <p:cNvSpPr>
              <a:spLocks noChangeShapeType="1"/>
            </p:cNvSpPr>
            <p:nvPr/>
          </p:nvSpPr>
          <p:spPr bwMode="auto">
            <a:xfrm>
              <a:off x="612" y="2296"/>
              <a:ext cx="181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3" name="Line 120"/>
            <p:cNvSpPr>
              <a:spLocks noChangeShapeType="1"/>
            </p:cNvSpPr>
            <p:nvPr/>
          </p:nvSpPr>
          <p:spPr bwMode="auto">
            <a:xfrm>
              <a:off x="1882" y="2296"/>
              <a:ext cx="181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4" name="Line 121"/>
            <p:cNvSpPr>
              <a:spLocks noChangeShapeType="1"/>
            </p:cNvSpPr>
            <p:nvPr/>
          </p:nvSpPr>
          <p:spPr bwMode="auto">
            <a:xfrm>
              <a:off x="839" y="2296"/>
              <a:ext cx="181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5" name="Line 122"/>
            <p:cNvSpPr>
              <a:spLocks noChangeShapeType="1"/>
            </p:cNvSpPr>
            <p:nvPr/>
          </p:nvSpPr>
          <p:spPr bwMode="auto">
            <a:xfrm flipH="1">
              <a:off x="1202" y="2296"/>
              <a:ext cx="181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6" name="Line 123"/>
            <p:cNvSpPr>
              <a:spLocks noChangeShapeType="1"/>
            </p:cNvSpPr>
            <p:nvPr/>
          </p:nvSpPr>
          <p:spPr bwMode="auto">
            <a:xfrm flipH="1">
              <a:off x="1520" y="2296"/>
              <a:ext cx="181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29"/>
          <p:cNvGrpSpPr>
            <a:grpSpLocks/>
          </p:cNvGrpSpPr>
          <p:nvPr/>
        </p:nvGrpSpPr>
        <p:grpSpPr bwMode="auto">
          <a:xfrm>
            <a:off x="12675631" y="6458729"/>
            <a:ext cx="4764145" cy="0"/>
            <a:chOff x="3379" y="2296"/>
            <a:chExt cx="1270" cy="0"/>
          </a:xfrm>
        </p:grpSpPr>
        <p:sp>
          <p:nvSpPr>
            <p:cNvPr id="18458" name="Line 125"/>
            <p:cNvSpPr>
              <a:spLocks noChangeShapeType="1"/>
            </p:cNvSpPr>
            <p:nvPr/>
          </p:nvSpPr>
          <p:spPr bwMode="auto">
            <a:xfrm>
              <a:off x="3379" y="2296"/>
              <a:ext cx="181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9" name="Line 126"/>
            <p:cNvSpPr>
              <a:spLocks noChangeShapeType="1"/>
            </p:cNvSpPr>
            <p:nvPr/>
          </p:nvSpPr>
          <p:spPr bwMode="auto">
            <a:xfrm>
              <a:off x="4468" y="2296"/>
              <a:ext cx="181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0" name="Line 127"/>
            <p:cNvSpPr>
              <a:spLocks noChangeShapeType="1"/>
            </p:cNvSpPr>
            <p:nvPr/>
          </p:nvSpPr>
          <p:spPr bwMode="auto">
            <a:xfrm>
              <a:off x="3696" y="2296"/>
              <a:ext cx="181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1" name="Line 128"/>
            <p:cNvSpPr>
              <a:spLocks noChangeShapeType="1"/>
            </p:cNvSpPr>
            <p:nvPr/>
          </p:nvSpPr>
          <p:spPr bwMode="auto">
            <a:xfrm>
              <a:off x="4196" y="2296"/>
              <a:ext cx="181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41" name="Object 29"/>
          <p:cNvGraphicFramePr>
            <a:graphicFrameLocks noChangeAspect="1"/>
          </p:cNvGraphicFramePr>
          <p:nvPr/>
        </p:nvGraphicFramePr>
        <p:xfrm>
          <a:off x="3337831" y="10160685"/>
          <a:ext cx="1119188" cy="1428750"/>
        </p:xfrm>
        <a:graphic>
          <a:graphicData uri="http://schemas.openxmlformats.org/presentationml/2006/ole">
            <p:oleObj spid="_x0000_s316425" name="Equation" r:id="rId10" imgW="164880" imgH="228600" progId="Equation.DSMT4">
              <p:embed/>
            </p:oleObj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1125234" y="10366440"/>
            <a:ext cx="48590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i="1" dirty="0" smtClean="0"/>
              <a:t>i</a:t>
            </a:r>
            <a:r>
              <a:rPr lang="en-US" sz="5400" i="1" dirty="0" smtClean="0"/>
              <a:t>f u(t) =      then</a:t>
            </a:r>
            <a:endParaRPr lang="en-US" sz="5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50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8517" grpId="0" autoUpdateAnimBg="0"/>
      <p:bldP spid="618518" grpId="0" autoUpdateAnimBg="0"/>
      <p:bldP spid="618519" grpId="0" autoUpdateAnimBg="0"/>
      <p:bldP spid="61859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6" name="Rectangle 2"/>
          <p:cNvSpPr>
            <a:spLocks noChangeArrowheads="1"/>
          </p:cNvSpPr>
          <p:nvPr/>
        </p:nvSpPr>
        <p:spPr bwMode="auto">
          <a:xfrm>
            <a:off x="0" y="0"/>
            <a:ext cx="21607463" cy="12152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2911" tIns="96455" rIns="192911" bIns="96455" anchor="ctr"/>
          <a:lstStyle/>
          <a:p>
            <a:pPr algn="ctr">
              <a:lnSpc>
                <a:spcPct val="110000"/>
              </a:lnSpc>
            </a:pPr>
            <a:endParaRPr lang="fr-FR"/>
          </a:p>
        </p:txBody>
      </p:sp>
      <p:sp>
        <p:nvSpPr>
          <p:cNvPr id="19467" name="Text Box 3"/>
          <p:cNvSpPr txBox="1">
            <a:spLocks noChangeArrowheads="1"/>
          </p:cNvSpPr>
          <p:nvPr/>
        </p:nvSpPr>
        <p:spPr bwMode="auto">
          <a:xfrm>
            <a:off x="4141432" y="135026"/>
            <a:ext cx="13681690" cy="1241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 sz="6800" dirty="0"/>
              <a:t>Nonlinear Integrate-and-fire Model</a:t>
            </a:r>
            <a:endParaRPr lang="en-US" sz="6800" dirty="0">
              <a:solidFill>
                <a:srgbClr val="FFFF00"/>
              </a:solidFill>
            </a:endParaRPr>
          </a:p>
        </p:txBody>
      </p:sp>
      <p:graphicFrame>
        <p:nvGraphicFramePr>
          <p:cNvPr id="19458" name="Object 4"/>
          <p:cNvGraphicFramePr>
            <a:graphicFrameLocks noChangeAspect="1"/>
          </p:cNvGraphicFramePr>
          <p:nvPr/>
        </p:nvGraphicFramePr>
        <p:xfrm>
          <a:off x="907815" y="8267513"/>
          <a:ext cx="8755524" cy="1893172"/>
        </p:xfrm>
        <a:graphic>
          <a:graphicData uri="http://schemas.openxmlformats.org/presentationml/2006/ole">
            <p:oleObj spid="_x0000_s317442" name="Equation" r:id="rId4" imgW="1358640" imgH="393480" progId="Equation.3">
              <p:embed/>
            </p:oleObj>
          </a:graphicData>
        </a:graphic>
      </p:graphicFrame>
      <p:sp>
        <p:nvSpPr>
          <p:cNvPr id="19468" name="Text Box 6"/>
          <p:cNvSpPr txBox="1">
            <a:spLocks noChangeArrowheads="1"/>
          </p:cNvSpPr>
          <p:nvPr/>
        </p:nvSpPr>
        <p:spPr bwMode="auto">
          <a:xfrm>
            <a:off x="6482240" y="10396979"/>
            <a:ext cx="3702997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en-US"/>
              <a:t>Fire+reset</a:t>
            </a:r>
          </a:p>
        </p:txBody>
      </p:sp>
      <p:sp>
        <p:nvSpPr>
          <p:cNvPr id="19469" name="AutoShape 9"/>
          <p:cNvSpPr>
            <a:spLocks noChangeArrowheads="1"/>
          </p:cNvSpPr>
          <p:nvPr/>
        </p:nvSpPr>
        <p:spPr bwMode="auto">
          <a:xfrm>
            <a:off x="82530" y="8236567"/>
            <a:ext cx="10379836" cy="3375643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92911" tIns="96455" rIns="192911" bIns="96455" anchor="ctr"/>
          <a:lstStyle/>
          <a:p>
            <a:endParaRPr lang="en-US"/>
          </a:p>
        </p:txBody>
      </p:sp>
      <p:sp>
        <p:nvSpPr>
          <p:cNvPr id="19471" name="Line 11"/>
          <p:cNvSpPr>
            <a:spLocks noChangeShapeType="1"/>
          </p:cNvSpPr>
          <p:nvPr/>
        </p:nvSpPr>
        <p:spPr bwMode="auto">
          <a:xfrm>
            <a:off x="2126986" y="6458729"/>
            <a:ext cx="697365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19472" name="Line 12"/>
          <p:cNvSpPr>
            <a:spLocks noChangeShapeType="1"/>
          </p:cNvSpPr>
          <p:nvPr/>
        </p:nvSpPr>
        <p:spPr bwMode="auto">
          <a:xfrm flipV="1">
            <a:off x="2126986" y="2121029"/>
            <a:ext cx="0" cy="523224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19473" name="Freeform 13"/>
          <p:cNvSpPr>
            <a:spLocks/>
          </p:cNvSpPr>
          <p:nvPr/>
        </p:nvSpPr>
        <p:spPr bwMode="auto">
          <a:xfrm>
            <a:off x="2126987" y="3651320"/>
            <a:ext cx="6636041" cy="3468474"/>
          </a:xfrm>
          <a:custGeom>
            <a:avLst/>
            <a:gdLst>
              <a:gd name="T0" fmla="*/ 0 w 1769"/>
              <a:gd name="T1" fmla="*/ 0 h 1233"/>
              <a:gd name="T2" fmla="*/ 2147483647 w 1769"/>
              <a:gd name="T3" fmla="*/ 2147483647 h 1233"/>
              <a:gd name="T4" fmla="*/ 2147483647 w 1769"/>
              <a:gd name="T5" fmla="*/ 2147483647 h 1233"/>
              <a:gd name="T6" fmla="*/ 0 60000 65536"/>
              <a:gd name="T7" fmla="*/ 0 60000 65536"/>
              <a:gd name="T8" fmla="*/ 0 60000 65536"/>
              <a:gd name="T9" fmla="*/ 0 w 1769"/>
              <a:gd name="T10" fmla="*/ 0 h 1233"/>
              <a:gd name="T11" fmla="*/ 1769 w 1769"/>
              <a:gd name="T12" fmla="*/ 1233 h 123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69" h="1233">
                <a:moveTo>
                  <a:pt x="0" y="0"/>
                </a:moveTo>
                <a:cubicBezTo>
                  <a:pt x="283" y="608"/>
                  <a:pt x="567" y="1217"/>
                  <a:pt x="862" y="1225"/>
                </a:cubicBezTo>
                <a:cubicBezTo>
                  <a:pt x="1157" y="1233"/>
                  <a:pt x="1463" y="639"/>
                  <a:pt x="1769" y="46"/>
                </a:cubicBezTo>
              </a:path>
            </a:pathLst>
          </a:cu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832526" name="Freeform 14"/>
          <p:cNvSpPr>
            <a:spLocks/>
          </p:cNvSpPr>
          <p:nvPr/>
        </p:nvSpPr>
        <p:spPr bwMode="auto">
          <a:xfrm>
            <a:off x="2126987" y="3524735"/>
            <a:ext cx="5274322" cy="3614750"/>
          </a:xfrm>
          <a:custGeom>
            <a:avLst/>
            <a:gdLst>
              <a:gd name="T0" fmla="*/ 0 w 1406"/>
              <a:gd name="T1" fmla="*/ 2147483647 h 1285"/>
              <a:gd name="T2" fmla="*/ 2147483647 w 1406"/>
              <a:gd name="T3" fmla="*/ 2147483647 h 1285"/>
              <a:gd name="T4" fmla="*/ 2147483647 w 1406"/>
              <a:gd name="T5" fmla="*/ 2147483647 h 1285"/>
              <a:gd name="T6" fmla="*/ 2147483647 w 1406"/>
              <a:gd name="T7" fmla="*/ 2147483647 h 1285"/>
              <a:gd name="T8" fmla="*/ 2147483647 w 1406"/>
              <a:gd name="T9" fmla="*/ 0 h 12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06"/>
              <a:gd name="T16" fmla="*/ 0 h 1285"/>
              <a:gd name="T17" fmla="*/ 1406 w 1406"/>
              <a:gd name="T18" fmla="*/ 1285 h 128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06" h="1285">
                <a:moveTo>
                  <a:pt x="0" y="726"/>
                </a:moveTo>
                <a:cubicBezTo>
                  <a:pt x="83" y="794"/>
                  <a:pt x="166" y="862"/>
                  <a:pt x="317" y="953"/>
                </a:cubicBezTo>
                <a:cubicBezTo>
                  <a:pt x="468" y="1044"/>
                  <a:pt x="756" y="1285"/>
                  <a:pt x="907" y="1270"/>
                </a:cubicBezTo>
                <a:cubicBezTo>
                  <a:pt x="1058" y="1255"/>
                  <a:pt x="1141" y="1074"/>
                  <a:pt x="1224" y="862"/>
                </a:cubicBezTo>
                <a:cubicBezTo>
                  <a:pt x="1307" y="650"/>
                  <a:pt x="1356" y="325"/>
                  <a:pt x="1406" y="0"/>
                </a:cubicBezTo>
              </a:path>
            </a:pathLst>
          </a:custGeom>
          <a:noFill/>
          <a:ln w="38100">
            <a:solidFill>
              <a:srgbClr val="009900"/>
            </a:solidFill>
            <a:prstDash val="dash"/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19475" name="Text Box 15"/>
          <p:cNvSpPr txBox="1">
            <a:spLocks noChangeArrowheads="1"/>
          </p:cNvSpPr>
          <p:nvPr/>
        </p:nvSpPr>
        <p:spPr bwMode="auto">
          <a:xfrm>
            <a:off x="3950117" y="1775026"/>
            <a:ext cx="1426733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fr-CH" i="1"/>
              <a:t>I=0</a:t>
            </a:r>
            <a:endParaRPr lang="fr-FR" i="1"/>
          </a:p>
        </p:txBody>
      </p:sp>
      <p:graphicFrame>
        <p:nvGraphicFramePr>
          <p:cNvPr id="19460" name="Object 16"/>
          <p:cNvGraphicFramePr>
            <a:graphicFrameLocks noChangeAspect="1"/>
          </p:cNvGraphicFramePr>
          <p:nvPr/>
        </p:nvGraphicFramePr>
        <p:xfrm>
          <a:off x="82528" y="2121029"/>
          <a:ext cx="1695586" cy="1637187"/>
        </p:xfrm>
        <a:graphic>
          <a:graphicData uri="http://schemas.openxmlformats.org/presentationml/2006/ole">
            <p:oleObj spid="_x0000_s317443" name="Equation" r:id="rId5" imgW="304560" imgH="393480" progId="Equation.3">
              <p:embed/>
            </p:oleObj>
          </a:graphicData>
        </a:graphic>
      </p:graphicFrame>
      <p:sp>
        <p:nvSpPr>
          <p:cNvPr id="19476" name="Line 17"/>
          <p:cNvSpPr>
            <a:spLocks noChangeShapeType="1"/>
          </p:cNvSpPr>
          <p:nvPr/>
        </p:nvSpPr>
        <p:spPr bwMode="auto">
          <a:xfrm>
            <a:off x="7742674" y="3395335"/>
            <a:ext cx="0" cy="395794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lIns="192911" tIns="96455" rIns="192911" bIns="96455"/>
          <a:lstStyle/>
          <a:p>
            <a:endParaRPr lang="en-US"/>
          </a:p>
        </p:txBody>
      </p:sp>
      <p:sp>
        <p:nvSpPr>
          <p:cNvPr id="19477" name="Text Box 18"/>
          <p:cNvSpPr txBox="1">
            <a:spLocks noChangeArrowheads="1"/>
          </p:cNvSpPr>
          <p:nvPr/>
        </p:nvSpPr>
        <p:spPr bwMode="auto">
          <a:xfrm>
            <a:off x="8883068" y="6495300"/>
            <a:ext cx="796753" cy="10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fr-CH" i="1"/>
              <a:t>u</a:t>
            </a:r>
            <a:endParaRPr lang="fr-FR" i="1"/>
          </a:p>
        </p:txBody>
      </p:sp>
      <p:graphicFrame>
        <p:nvGraphicFramePr>
          <p:cNvPr id="19461" name="Object 19"/>
          <p:cNvGraphicFramePr>
            <a:graphicFrameLocks noChangeAspect="1"/>
          </p:cNvGraphicFramePr>
          <p:nvPr/>
        </p:nvGraphicFramePr>
        <p:xfrm>
          <a:off x="7264400" y="7223125"/>
          <a:ext cx="1063625" cy="1101725"/>
        </p:xfrm>
        <a:graphic>
          <a:graphicData uri="http://schemas.openxmlformats.org/presentationml/2006/ole">
            <p:oleObj spid="_x0000_s317444" name="Equation" r:id="rId6" imgW="164880" imgH="228600" progId="Equation.DSMT4">
              <p:embed/>
            </p:oleObj>
          </a:graphicData>
        </a:graphic>
      </p:graphicFrame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10057226" y="1738456"/>
            <a:ext cx="9393244" cy="6551561"/>
            <a:chOff x="2681" y="618"/>
            <a:chExt cx="2504" cy="2329"/>
          </a:xfrm>
        </p:grpSpPr>
        <p:sp>
          <p:nvSpPr>
            <p:cNvPr id="19481" name="Freeform 20"/>
            <p:cNvSpPr>
              <a:spLocks/>
            </p:cNvSpPr>
            <p:nvPr/>
          </p:nvSpPr>
          <p:spPr bwMode="auto">
            <a:xfrm>
              <a:off x="3226" y="935"/>
              <a:ext cx="1406" cy="1285"/>
            </a:xfrm>
            <a:custGeom>
              <a:avLst/>
              <a:gdLst>
                <a:gd name="T0" fmla="*/ 0 w 1406"/>
                <a:gd name="T1" fmla="*/ 726 h 1285"/>
                <a:gd name="T2" fmla="*/ 317 w 1406"/>
                <a:gd name="T3" fmla="*/ 953 h 1285"/>
                <a:gd name="T4" fmla="*/ 907 w 1406"/>
                <a:gd name="T5" fmla="*/ 1270 h 1285"/>
                <a:gd name="T6" fmla="*/ 1224 w 1406"/>
                <a:gd name="T7" fmla="*/ 862 h 1285"/>
                <a:gd name="T8" fmla="*/ 1406 w 1406"/>
                <a:gd name="T9" fmla="*/ 0 h 12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06"/>
                <a:gd name="T16" fmla="*/ 0 h 1285"/>
                <a:gd name="T17" fmla="*/ 1406 w 1406"/>
                <a:gd name="T18" fmla="*/ 1285 h 128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06" h="1285">
                  <a:moveTo>
                    <a:pt x="0" y="726"/>
                  </a:moveTo>
                  <a:cubicBezTo>
                    <a:pt x="83" y="794"/>
                    <a:pt x="166" y="862"/>
                    <a:pt x="317" y="953"/>
                  </a:cubicBezTo>
                  <a:cubicBezTo>
                    <a:pt x="468" y="1044"/>
                    <a:pt x="756" y="1285"/>
                    <a:pt x="907" y="1270"/>
                  </a:cubicBezTo>
                  <a:cubicBezTo>
                    <a:pt x="1058" y="1255"/>
                    <a:pt x="1141" y="1074"/>
                    <a:pt x="1224" y="862"/>
                  </a:cubicBezTo>
                  <a:cubicBezTo>
                    <a:pt x="1307" y="650"/>
                    <a:pt x="1356" y="325"/>
                    <a:pt x="1406" y="0"/>
                  </a:cubicBezTo>
                </a:path>
              </a:pathLst>
            </a:custGeom>
            <a:noFill/>
            <a:ln w="38100">
              <a:solidFill>
                <a:srgbClr val="0099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21"/>
            <p:cNvGrpSpPr>
              <a:grpSpLocks/>
            </p:cNvGrpSpPr>
            <p:nvPr/>
          </p:nvGrpSpPr>
          <p:grpSpPr bwMode="auto">
            <a:xfrm>
              <a:off x="2681" y="618"/>
              <a:ext cx="2504" cy="2329"/>
              <a:chOff x="2681" y="618"/>
              <a:chExt cx="2504" cy="2329"/>
            </a:xfrm>
          </p:grpSpPr>
          <p:sp>
            <p:nvSpPr>
              <p:cNvPr id="19483" name="Line 22"/>
              <p:cNvSpPr>
                <a:spLocks noChangeShapeType="1"/>
              </p:cNvSpPr>
              <p:nvPr/>
            </p:nvSpPr>
            <p:spPr bwMode="auto">
              <a:xfrm>
                <a:off x="3226" y="2283"/>
                <a:ext cx="185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4" name="Line 23"/>
              <p:cNvSpPr>
                <a:spLocks noChangeShapeType="1"/>
              </p:cNvSpPr>
              <p:nvPr/>
            </p:nvSpPr>
            <p:spPr bwMode="auto">
              <a:xfrm flipV="1">
                <a:off x="3226" y="741"/>
                <a:ext cx="0" cy="18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5" name="Freeform 24"/>
              <p:cNvSpPr>
                <a:spLocks/>
              </p:cNvSpPr>
              <p:nvPr/>
            </p:nvSpPr>
            <p:spPr bwMode="auto">
              <a:xfrm>
                <a:off x="3226" y="981"/>
                <a:ext cx="1769" cy="1233"/>
              </a:xfrm>
              <a:custGeom>
                <a:avLst/>
                <a:gdLst>
                  <a:gd name="T0" fmla="*/ 0 w 1769"/>
                  <a:gd name="T1" fmla="*/ 0 h 1233"/>
                  <a:gd name="T2" fmla="*/ 862 w 1769"/>
                  <a:gd name="T3" fmla="*/ 1225 h 1233"/>
                  <a:gd name="T4" fmla="*/ 1769 w 1769"/>
                  <a:gd name="T5" fmla="*/ 46 h 1233"/>
                  <a:gd name="T6" fmla="*/ 0 60000 65536"/>
                  <a:gd name="T7" fmla="*/ 0 60000 65536"/>
                  <a:gd name="T8" fmla="*/ 0 60000 65536"/>
                  <a:gd name="T9" fmla="*/ 0 w 1769"/>
                  <a:gd name="T10" fmla="*/ 0 h 1233"/>
                  <a:gd name="T11" fmla="*/ 1769 w 1769"/>
                  <a:gd name="T12" fmla="*/ 1233 h 12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769" h="1233">
                    <a:moveTo>
                      <a:pt x="0" y="0"/>
                    </a:moveTo>
                    <a:cubicBezTo>
                      <a:pt x="283" y="608"/>
                      <a:pt x="567" y="1217"/>
                      <a:pt x="862" y="1225"/>
                    </a:cubicBezTo>
                    <a:cubicBezTo>
                      <a:pt x="1157" y="1233"/>
                      <a:pt x="1463" y="639"/>
                      <a:pt x="1769" y="46"/>
                    </a:cubicBezTo>
                  </a:path>
                </a:pathLst>
              </a:custGeom>
              <a:noFill/>
              <a:ln w="5715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6" name="Text Box 25"/>
              <p:cNvSpPr txBox="1">
                <a:spLocks noChangeArrowheads="1"/>
              </p:cNvSpPr>
              <p:nvPr/>
            </p:nvSpPr>
            <p:spPr bwMode="auto">
              <a:xfrm>
                <a:off x="3712" y="618"/>
                <a:ext cx="326" cy="3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fr-CH" i="1"/>
                  <a:t>I&gt;0</a:t>
                </a:r>
                <a:endParaRPr lang="fr-FR" i="1"/>
              </a:p>
            </p:txBody>
          </p:sp>
          <p:graphicFrame>
            <p:nvGraphicFramePr>
              <p:cNvPr id="19464" name="Object 26"/>
              <p:cNvGraphicFramePr>
                <a:graphicFrameLocks noChangeAspect="1"/>
              </p:cNvGraphicFramePr>
              <p:nvPr/>
            </p:nvGraphicFramePr>
            <p:xfrm>
              <a:off x="2681" y="741"/>
              <a:ext cx="452" cy="582"/>
            </p:xfrm>
            <a:graphic>
              <a:graphicData uri="http://schemas.openxmlformats.org/presentationml/2006/ole">
                <p:oleObj spid="_x0000_s317447" name="Equation" r:id="rId7" imgW="304560" imgH="393480" progId="Equation.3">
                  <p:embed/>
                </p:oleObj>
              </a:graphicData>
            </a:graphic>
          </p:graphicFrame>
          <p:sp>
            <p:nvSpPr>
              <p:cNvPr id="19487" name="Line 27"/>
              <p:cNvSpPr>
                <a:spLocks noChangeShapeType="1"/>
              </p:cNvSpPr>
              <p:nvPr/>
            </p:nvSpPr>
            <p:spPr bwMode="auto">
              <a:xfrm>
                <a:off x="4723" y="1194"/>
                <a:ext cx="0" cy="140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8" name="Text Box 28"/>
              <p:cNvSpPr txBox="1">
                <a:spLocks noChangeArrowheads="1"/>
              </p:cNvSpPr>
              <p:nvPr/>
            </p:nvSpPr>
            <p:spPr bwMode="auto">
              <a:xfrm>
                <a:off x="5027" y="2296"/>
                <a:ext cx="158" cy="3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fr-CH" i="1"/>
                  <a:t>u</a:t>
                </a:r>
                <a:endParaRPr lang="fr-FR" i="1"/>
              </a:p>
            </p:txBody>
          </p:sp>
          <p:graphicFrame>
            <p:nvGraphicFramePr>
              <p:cNvPr id="19465" name="Object 29"/>
              <p:cNvGraphicFramePr>
                <a:graphicFrameLocks noChangeAspect="1"/>
              </p:cNvGraphicFramePr>
              <p:nvPr/>
            </p:nvGraphicFramePr>
            <p:xfrm>
              <a:off x="4595" y="2555"/>
              <a:ext cx="284" cy="392"/>
            </p:xfrm>
            <a:graphic>
              <a:graphicData uri="http://schemas.openxmlformats.org/presentationml/2006/ole">
                <p:oleObj spid="_x0000_s317448" name="Equation" r:id="rId8" imgW="164880" imgH="228600" progId="Equation.DSMT4">
                  <p:embed/>
                </p:oleObj>
              </a:graphicData>
            </a:graphic>
          </p:graphicFrame>
        </p:grpSp>
      </p:grpSp>
      <p:sp>
        <p:nvSpPr>
          <p:cNvPr id="19479" name="Text Box 30"/>
          <p:cNvSpPr txBox="1">
            <a:spLocks noChangeArrowheads="1"/>
          </p:cNvSpPr>
          <p:nvPr/>
        </p:nvSpPr>
        <p:spPr bwMode="auto">
          <a:xfrm>
            <a:off x="15519111" y="8371594"/>
            <a:ext cx="3860092" cy="84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fr-CH" sz="4200" dirty="0" err="1">
                <a:solidFill>
                  <a:schemeClr val="accent2"/>
                </a:solidFill>
              </a:rPr>
              <a:t>Quadratic</a:t>
            </a:r>
            <a:r>
              <a:rPr lang="fr-CH" sz="4200" dirty="0">
                <a:solidFill>
                  <a:schemeClr val="accent2"/>
                </a:solidFill>
              </a:rPr>
              <a:t> I&amp;F:</a:t>
            </a:r>
            <a:endParaRPr lang="fr-FR" sz="4200" dirty="0">
              <a:solidFill>
                <a:schemeClr val="accent2"/>
              </a:solidFill>
            </a:endParaRPr>
          </a:p>
        </p:txBody>
      </p:sp>
      <p:graphicFrame>
        <p:nvGraphicFramePr>
          <p:cNvPr id="832544" name="Object 32"/>
          <p:cNvGraphicFramePr>
            <a:graphicFrameLocks noChangeAspect="1"/>
          </p:cNvGraphicFramePr>
          <p:nvPr/>
        </p:nvGraphicFramePr>
        <p:xfrm>
          <a:off x="11280147" y="10748609"/>
          <a:ext cx="10334818" cy="829845"/>
        </p:xfrm>
        <a:graphic>
          <a:graphicData uri="http://schemas.openxmlformats.org/presentationml/2006/ole">
            <p:oleObj spid="_x0000_s317445" name="Equation" r:id="rId9" imgW="1765080" imgH="190440" progId="Equation.3">
              <p:embed/>
            </p:oleObj>
          </a:graphicData>
        </a:graphic>
      </p:graphicFrame>
      <p:sp>
        <p:nvSpPr>
          <p:cNvPr id="832546" name="Text Box 34"/>
          <p:cNvSpPr txBox="1">
            <a:spLocks noChangeArrowheads="1"/>
          </p:cNvSpPr>
          <p:nvPr/>
        </p:nvSpPr>
        <p:spPr bwMode="auto">
          <a:xfrm>
            <a:off x="15399070" y="9966586"/>
            <a:ext cx="4281681" cy="84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2911" tIns="96455" rIns="192911" bIns="96455">
            <a:spAutoFit/>
          </a:bodyPr>
          <a:lstStyle/>
          <a:p>
            <a:r>
              <a:rPr lang="fr-CH" sz="4200" dirty="0" err="1">
                <a:solidFill>
                  <a:srgbClr val="009900"/>
                </a:solidFill>
              </a:rPr>
              <a:t>exponential</a:t>
            </a:r>
            <a:r>
              <a:rPr lang="fr-CH" sz="4200" dirty="0">
                <a:solidFill>
                  <a:srgbClr val="009900"/>
                </a:solidFill>
              </a:rPr>
              <a:t> I&amp;F:</a:t>
            </a:r>
            <a:endParaRPr lang="fr-FR" sz="4200" dirty="0">
              <a:solidFill>
                <a:srgbClr val="009900"/>
              </a:solidFill>
            </a:endParaRPr>
          </a:p>
        </p:txBody>
      </p:sp>
      <p:graphicFrame>
        <p:nvGraphicFramePr>
          <p:cNvPr id="19463" name="Object 35"/>
          <p:cNvGraphicFramePr>
            <a:graphicFrameLocks noChangeAspect="1"/>
          </p:cNvGraphicFramePr>
          <p:nvPr/>
        </p:nvGraphicFramePr>
        <p:xfrm>
          <a:off x="14292438" y="9072041"/>
          <a:ext cx="7059938" cy="939554"/>
        </p:xfrm>
        <a:graphic>
          <a:graphicData uri="http://schemas.openxmlformats.org/presentationml/2006/ole">
            <p:oleObj spid="_x0000_s317446" name="Equation" r:id="rId10" imgW="1206360" imgH="215640" progId="Equation.3">
              <p:embed/>
            </p:oleObj>
          </a:graphicData>
        </a:graphic>
      </p:graphicFrame>
      <p:graphicFrame>
        <p:nvGraphicFramePr>
          <p:cNvPr id="32" name="Object 29"/>
          <p:cNvGraphicFramePr>
            <a:graphicFrameLocks noChangeAspect="1"/>
          </p:cNvGraphicFramePr>
          <p:nvPr/>
        </p:nvGraphicFramePr>
        <p:xfrm>
          <a:off x="3337831" y="10160685"/>
          <a:ext cx="1119188" cy="1428750"/>
        </p:xfrm>
        <a:graphic>
          <a:graphicData uri="http://schemas.openxmlformats.org/presentationml/2006/ole">
            <p:oleObj spid="_x0000_s317450" name="Equation" r:id="rId11" imgW="164880" imgH="228600" progId="Equation.DSMT4">
              <p:embed/>
            </p:oleObj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1125234" y="10366440"/>
            <a:ext cx="48590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i="1" dirty="0" smtClean="0"/>
              <a:t>i</a:t>
            </a:r>
            <a:r>
              <a:rPr lang="en-US" sz="5400" i="1" dirty="0" smtClean="0"/>
              <a:t>f u(t) =      then</a:t>
            </a:r>
            <a:endParaRPr lang="en-US" sz="5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2526" grpId="0" animBg="1"/>
      <p:bldP spid="83254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340" y="3382981"/>
            <a:ext cx="9250439" cy="2921566"/>
          </a:xfrm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>
                <a:latin typeface="Impact" charset="0"/>
                <a:cs typeface="Impact" charset="0"/>
              </a:rPr>
              <a:t>Neuronal Dynamics:</a:t>
            </a:r>
            <a:br>
              <a:rPr lang="en-US" dirty="0" smtClean="0">
                <a:latin typeface="Impact" charset="0"/>
                <a:cs typeface="Impact" charset="0"/>
              </a:rPr>
            </a:br>
            <a:r>
              <a:rPr lang="en-US" sz="5400" dirty="0" smtClean="0">
                <a:latin typeface="Impact" charset="0"/>
                <a:cs typeface="Impact" charset="0"/>
              </a:rPr>
              <a:t>Computational Neuroscience</a:t>
            </a:r>
            <a:br>
              <a:rPr lang="en-US" sz="5400" dirty="0" smtClean="0">
                <a:latin typeface="Impact" charset="0"/>
                <a:cs typeface="Impact" charset="0"/>
              </a:rPr>
            </a:br>
            <a:r>
              <a:rPr lang="en-US" sz="5400" dirty="0" smtClean="0">
                <a:latin typeface="Impact" charset="0"/>
                <a:cs typeface="Impact" charset="0"/>
              </a:rPr>
              <a:t>of Single Neurons</a:t>
            </a:r>
            <a:endParaRPr dirty="0">
              <a:latin typeface="Impact" charset="0"/>
              <a:cs typeface="Impact" charset="0"/>
            </a:endParaRPr>
          </a:p>
        </p:txBody>
      </p:sp>
      <p:sp>
        <p:nvSpPr>
          <p:cNvPr id="9219" name="Text Placeholder 2"/>
          <p:cNvSpPr>
            <a:spLocks noGrp="1"/>
          </p:cNvSpPr>
          <p:nvPr>
            <p:ph type="body" sz="quarter" idx="12"/>
          </p:nvPr>
        </p:nvSpPr>
        <p:spPr bwMode="auto">
          <a:xfrm>
            <a:off x="1024529" y="6761752"/>
            <a:ext cx="10160829" cy="2136186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5400" dirty="0" smtClean="0">
                <a:latin typeface="Arial Narrow" pitchFamily="34" charset="0"/>
                <a:ea typeface="ＭＳ Ｐゴシック" pitchFamily="34" charset="-128"/>
              </a:rPr>
              <a:t>Week </a:t>
            </a:r>
            <a:r>
              <a:rPr lang="en-US" sz="5400" dirty="0">
                <a:latin typeface="Arial Narrow" pitchFamily="34" charset="0"/>
                <a:ea typeface="ＭＳ Ｐゴシック" pitchFamily="34" charset="-128"/>
              </a:rPr>
              <a:t>1</a:t>
            </a:r>
            <a:r>
              <a:rPr lang="en-US" sz="5400" dirty="0" smtClean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sz="5400" dirty="0" smtClean="0">
                <a:latin typeface="Arial Narrow" pitchFamily="34" charset="0"/>
                <a:ea typeface="ＭＳ Ｐゴシック" pitchFamily="34" charset="-128"/>
              </a:rPr>
              <a:t>and Week 4</a:t>
            </a:r>
            <a:r>
              <a:rPr lang="en-US" dirty="0" smtClean="0">
                <a:latin typeface="Arial Narrow" pitchFamily="34" charset="0"/>
                <a:ea typeface="ＭＳ Ｐゴシック" pitchFamily="34" charset="-128"/>
              </a:rPr>
              <a:t>:</a:t>
            </a:r>
            <a:endParaRPr lang="en-US" dirty="0" smtClean="0">
              <a:latin typeface="Arial Narrow" pitchFamily="34" charset="0"/>
              <a:ea typeface="ＭＳ Ｐゴシック" pitchFamily="34" charset="-128"/>
            </a:endParaRPr>
          </a:p>
          <a:p>
            <a:r>
              <a:rPr lang="en-US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dirty="0" smtClean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sz="5400" dirty="0" smtClean="0">
                <a:latin typeface="Arial Narrow" pitchFamily="34" charset="0"/>
                <a:ea typeface="ＭＳ Ｐゴシック" pitchFamily="34" charset="-128"/>
              </a:rPr>
              <a:t>Nonlinear Integrate-and-fire</a:t>
            </a:r>
            <a:r>
              <a:rPr lang="en-US" sz="5400" dirty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n-US" sz="5400" dirty="0" smtClean="0">
                <a:latin typeface="Arial Narrow" pitchFamily="34" charset="0"/>
                <a:ea typeface="ＭＳ Ｐゴシック" pitchFamily="34" charset="-128"/>
              </a:rPr>
              <a:t>Model</a:t>
            </a:r>
            <a:endParaRPr lang="en-US" dirty="0">
              <a:latin typeface="Arial Narrow" pitchFamily="34" charset="0"/>
              <a:ea typeface="ＭＳ Ｐゴシック" pitchFamily="34" charset="-128"/>
            </a:endParaRPr>
          </a:p>
        </p:txBody>
      </p:sp>
      <p:sp>
        <p:nvSpPr>
          <p:cNvPr id="9220" name="Text Placeholder 3"/>
          <p:cNvSpPr>
            <a:spLocks noGrp="1"/>
          </p:cNvSpPr>
          <p:nvPr>
            <p:ph type="body" sz="quarter" idx="13"/>
          </p:nvPr>
        </p:nvSpPr>
        <p:spPr bwMode="auto">
          <a:xfrm>
            <a:off x="1120782" y="8897938"/>
            <a:ext cx="7638207" cy="190642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err="1" smtClean="0">
                <a:latin typeface="Arial Narrow" pitchFamily="34" charset="0"/>
                <a:ea typeface="ＭＳ Ｐゴシック" pitchFamily="34" charset="-128"/>
              </a:rPr>
              <a:t>Wulfram</a:t>
            </a:r>
            <a:r>
              <a:rPr lang="en-US" dirty="0" smtClean="0">
                <a:latin typeface="Arial Narrow" pitchFamily="34" charset="0"/>
                <a:ea typeface="ＭＳ Ｐゴシック" pitchFamily="34" charset="-128"/>
              </a:rPr>
              <a:t> Gerstner</a:t>
            </a:r>
          </a:p>
          <a:p>
            <a:r>
              <a:rPr lang="en-US" sz="4000" dirty="0" smtClean="0">
                <a:latin typeface="Arial Narrow" pitchFamily="34" charset="0"/>
                <a:ea typeface="ＭＳ Ｐゴシック" pitchFamily="34" charset="-128"/>
              </a:rPr>
              <a:t>EPFL, Lausanne, Switzerland</a:t>
            </a:r>
            <a:endParaRPr lang="en-US" sz="4000" dirty="0">
              <a:latin typeface="Arial Narrow" pitchFamily="34" charset="0"/>
              <a:ea typeface="ＭＳ Ｐゴシック" pitchFamily="34" charset="-128"/>
            </a:endParaRPr>
          </a:p>
        </p:txBody>
      </p:sp>
      <p:sp>
        <p:nvSpPr>
          <p:cNvPr id="7" name="Espace réservé du contenu 1"/>
          <p:cNvSpPr txBox="1">
            <a:spLocks/>
          </p:cNvSpPr>
          <p:nvPr/>
        </p:nvSpPr>
        <p:spPr bwMode="auto">
          <a:xfrm>
            <a:off x="10539663" y="1299413"/>
            <a:ext cx="11067799" cy="976964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numCol="1" anchor="ctr" anchorCtr="0" compatLnSpc="1">
            <a:prstTxWarp prst="textNoShape">
              <a:avLst/>
            </a:prstTxWarp>
          </a:bodyPr>
          <a:lstStyle/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kumimoji="0" lang="fr-CH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</a:t>
            </a:r>
            <a:r>
              <a:rPr lang="fr-CH" sz="6000" b="1" noProof="0" dirty="0" err="1" smtClean="0">
                <a:latin typeface="Arial Narrow" pitchFamily="34" charset="0"/>
                <a:cs typeface="ＭＳ Ｐゴシック" charset="0"/>
              </a:rPr>
              <a:t>Nonlinear</a:t>
            </a:r>
            <a:r>
              <a:rPr lang="fr-CH" sz="6000" b="1" noProof="0" dirty="0" smtClean="0">
                <a:latin typeface="Arial Narrow" pitchFamily="34" charset="0"/>
                <a:cs typeface="ＭＳ Ｐゴシック" charset="0"/>
              </a:rPr>
              <a:t> </a:t>
            </a:r>
            <a:r>
              <a:rPr lang="fr-CH" sz="6000" b="1" noProof="0" dirty="0" err="1" smtClean="0">
                <a:latin typeface="Arial Narrow" pitchFamily="34" charset="0"/>
                <a:cs typeface="ＭＳ Ｐゴシック" charset="0"/>
              </a:rPr>
              <a:t>Integrate</a:t>
            </a:r>
            <a:r>
              <a:rPr lang="fr-CH" sz="6000" b="1" noProof="0" dirty="0" smtClean="0">
                <a:latin typeface="Arial Narrow" pitchFamily="34" charset="0"/>
                <a:cs typeface="ＭＳ Ｐゴシック" charset="0"/>
              </a:rPr>
              <a:t>-and-</a:t>
            </a:r>
            <a:r>
              <a:rPr lang="fr-CH" sz="6000" b="1" noProof="0" dirty="0" err="1" smtClean="0">
                <a:latin typeface="Arial Narrow" pitchFamily="34" charset="0"/>
                <a:cs typeface="ＭＳ Ｐゴシック" charset="0"/>
              </a:rPr>
              <a:t>fire</a:t>
            </a:r>
            <a:r>
              <a:rPr lang="fr-CH" sz="6000" b="1" noProof="0" dirty="0" smtClean="0">
                <a:latin typeface="Arial Narrow" pitchFamily="34" charset="0"/>
                <a:cs typeface="ＭＳ Ｐゴシック" charset="0"/>
              </a:rPr>
              <a:t> (NLIF)</a:t>
            </a:r>
            <a:endParaRPr lang="fr-CH" sz="5400" b="1" noProof="0" dirty="0" smtClean="0">
              <a:latin typeface="Arial Narrow" pitchFamily="34" charset="0"/>
              <a:cs typeface="ＭＳ Ｐゴシック" charset="0"/>
            </a:endParaRP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kumimoji="0" lang="fr-CH" sz="54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</a:t>
            </a:r>
            <a:r>
              <a:rPr kumimoji="0" lang="fr-CH" sz="54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- </a:t>
            </a:r>
            <a:r>
              <a:rPr kumimoji="0" lang="fr-CH" sz="5400" b="1" i="0" u="none" strike="noStrike" kern="120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Definition</a:t>
            </a:r>
            <a:endParaRPr kumimoji="0" lang="fr-CH" sz="5400" b="1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ＭＳ Ｐゴシック" charset="0"/>
            </a:endParaRP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lang="fr-CH" sz="5400" b="1" dirty="0" smtClean="0">
                <a:latin typeface="Arial Narrow" pitchFamily="34" charset="0"/>
                <a:cs typeface="ＭＳ Ｐゴシック" charset="0"/>
              </a:rPr>
              <a:t> </a:t>
            </a:r>
            <a:r>
              <a:rPr lang="fr-CH" sz="5400" b="1" dirty="0" smtClean="0">
                <a:latin typeface="Arial Narrow" pitchFamily="34" charset="0"/>
                <a:cs typeface="ＭＳ Ｐゴシック" charset="0"/>
              </a:rPr>
              <a:t>        </a:t>
            </a:r>
            <a:r>
              <a:rPr lang="fr-CH" sz="4800" dirty="0" smtClean="0">
                <a:latin typeface="Arial Narrow" pitchFamily="34" charset="0"/>
                <a:cs typeface="ＭＳ Ｐゴシック" charset="0"/>
              </a:rPr>
              <a:t>- </a:t>
            </a:r>
            <a:r>
              <a:rPr lang="fr-CH" sz="4800" dirty="0" err="1" smtClean="0">
                <a:latin typeface="Arial Narrow" pitchFamily="34" charset="0"/>
                <a:cs typeface="ＭＳ Ｐゴシック" charset="0"/>
              </a:rPr>
              <a:t>quadratic</a:t>
            </a:r>
            <a:r>
              <a:rPr lang="fr-CH" sz="4800" dirty="0" smtClean="0">
                <a:latin typeface="Arial Narrow" pitchFamily="34" charset="0"/>
                <a:cs typeface="ＭＳ Ｐゴシック" charset="0"/>
              </a:rPr>
              <a:t> and </a:t>
            </a:r>
            <a:r>
              <a:rPr lang="fr-CH" sz="4800" dirty="0" err="1" smtClean="0">
                <a:latin typeface="Arial Narrow" pitchFamily="34" charset="0"/>
                <a:cs typeface="ＭＳ Ｐゴシック" charset="0"/>
              </a:rPr>
              <a:t>expon</a:t>
            </a:r>
            <a:r>
              <a:rPr lang="fr-CH" sz="4800" dirty="0" smtClean="0">
                <a:latin typeface="Arial Narrow" pitchFamily="34" charset="0"/>
                <a:cs typeface="ＭＳ Ｐゴシック" charset="0"/>
              </a:rPr>
              <a:t>. IF</a:t>
            </a:r>
            <a:endParaRPr kumimoji="0" lang="fr-CH" sz="540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ＭＳ Ｐゴシック" charset="0"/>
            </a:endParaRP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lang="fr-CH" sz="5400" b="1" noProof="0" dirty="0" smtClean="0">
                <a:latin typeface="Arial Narrow" pitchFamily="34" charset="0"/>
                <a:cs typeface="ＭＳ Ｐゴシック" charset="0"/>
              </a:rPr>
              <a:t> </a:t>
            </a:r>
            <a:r>
              <a:rPr lang="fr-CH" sz="5400" b="1" noProof="0" dirty="0" smtClean="0">
                <a:latin typeface="Arial Narrow" pitchFamily="34" charset="0"/>
                <a:cs typeface="ＭＳ Ｐゴシック" charset="0"/>
              </a:rPr>
              <a:t> - </a:t>
            </a:r>
            <a:r>
              <a:rPr lang="fr-CH" sz="5400" b="1" noProof="0" dirty="0" err="1" smtClean="0">
                <a:latin typeface="Arial Narrow" pitchFamily="34" charset="0"/>
                <a:cs typeface="ＭＳ Ｐゴシック" charset="0"/>
              </a:rPr>
              <a:t>Extracting</a:t>
            </a:r>
            <a:r>
              <a:rPr lang="fr-CH" sz="5400" b="1" noProof="0" dirty="0" smtClean="0">
                <a:latin typeface="Arial Narrow" pitchFamily="34" charset="0"/>
                <a:cs typeface="ＭＳ Ｐゴシック" charset="0"/>
              </a:rPr>
              <a:t> NLIF model </a:t>
            </a:r>
            <a:r>
              <a:rPr lang="fr-CH" sz="5400" b="1" noProof="0" dirty="0" err="1" smtClean="0">
                <a:latin typeface="Arial Narrow" pitchFamily="34" charset="0"/>
                <a:cs typeface="ＭＳ Ｐゴシック" charset="0"/>
              </a:rPr>
              <a:t>from</a:t>
            </a:r>
            <a:r>
              <a:rPr lang="fr-CH" sz="5400" b="1" noProof="0" dirty="0" smtClean="0">
                <a:latin typeface="Arial Narrow" pitchFamily="34" charset="0"/>
                <a:cs typeface="ＭＳ Ｐゴシック" charset="0"/>
              </a:rPr>
              <a:t> data</a:t>
            </a: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lang="fr-CH" sz="5400" b="1" dirty="0" smtClean="0">
                <a:latin typeface="Arial Narrow" pitchFamily="34" charset="0"/>
                <a:cs typeface="ＭＳ Ｐゴシック" charset="0"/>
              </a:rPr>
              <a:t> </a:t>
            </a:r>
            <a:r>
              <a:rPr lang="fr-CH" sz="5400" b="1" dirty="0" smtClean="0">
                <a:latin typeface="Arial Narrow" pitchFamily="34" charset="0"/>
                <a:cs typeface="ＭＳ Ｐゴシック" charset="0"/>
              </a:rPr>
              <a:t>       </a:t>
            </a:r>
            <a:r>
              <a:rPr lang="fr-CH" sz="4400" dirty="0" smtClean="0">
                <a:latin typeface="Arial Narrow" pitchFamily="34" charset="0"/>
                <a:cs typeface="ＭＳ Ｐゴシック" charset="0"/>
              </a:rPr>
              <a:t>-   </a:t>
            </a:r>
            <a:r>
              <a:rPr lang="fr-CH" sz="4400" dirty="0" err="1" smtClean="0">
                <a:latin typeface="Arial Narrow" pitchFamily="34" charset="0"/>
                <a:cs typeface="ＭＳ Ｐゴシック" charset="0"/>
              </a:rPr>
              <a:t>exponential</a:t>
            </a:r>
            <a:r>
              <a:rPr lang="fr-CH" sz="4400" dirty="0" smtClean="0">
                <a:latin typeface="Arial Narrow" pitchFamily="34" charset="0"/>
                <a:cs typeface="ＭＳ Ｐゴシック" charset="0"/>
              </a:rPr>
              <a:t> </a:t>
            </a:r>
            <a:r>
              <a:rPr lang="fr-CH" sz="4400" dirty="0" err="1" smtClean="0">
                <a:latin typeface="Arial Narrow" pitchFamily="34" charset="0"/>
                <a:cs typeface="ＭＳ Ｐゴシック" charset="0"/>
              </a:rPr>
              <a:t>Integrate</a:t>
            </a:r>
            <a:r>
              <a:rPr lang="fr-CH" sz="4400" dirty="0" smtClean="0">
                <a:latin typeface="Arial Narrow" pitchFamily="34" charset="0"/>
                <a:cs typeface="ＭＳ Ｐゴシック" charset="0"/>
              </a:rPr>
              <a:t>-and-</a:t>
            </a:r>
            <a:r>
              <a:rPr lang="fr-CH" sz="4400" dirty="0" err="1" smtClean="0">
                <a:latin typeface="Arial Narrow" pitchFamily="34" charset="0"/>
                <a:cs typeface="ＭＳ Ｐゴシック" charset="0"/>
              </a:rPr>
              <a:t>fire</a:t>
            </a:r>
            <a:endParaRPr lang="fr-CH" sz="5400" noProof="0" dirty="0" smtClean="0">
              <a:latin typeface="Arial Narrow" pitchFamily="34" charset="0"/>
              <a:cs typeface="ＭＳ Ｐゴシック" charset="0"/>
            </a:endParaRPr>
          </a:p>
          <a:p>
            <a:pPr marL="1079500" marR="0" lvl="0" indent="-568325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None/>
              <a:tabLst/>
              <a:defRPr/>
            </a:pPr>
            <a:r>
              <a:rPr kumimoji="0" lang="fr-CH" sz="54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</a:t>
            </a:r>
            <a:r>
              <a:rPr kumimoji="0" lang="fr-CH" sz="54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-</a:t>
            </a:r>
            <a:r>
              <a:rPr kumimoji="0" lang="fr-CH" sz="5400" b="1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</a:t>
            </a:r>
            <a:r>
              <a:rPr kumimoji="0" lang="fr-CH" sz="5400" b="1" i="0" u="none" strike="noStrike" kern="1200" cap="none" spc="0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Extracting</a:t>
            </a:r>
            <a:r>
              <a:rPr kumimoji="0" lang="fr-CH" sz="5400" b="1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NLIF </a:t>
            </a:r>
            <a:r>
              <a:rPr kumimoji="0" lang="fr-CH" sz="5400" b="1" i="0" u="none" strike="noStrike" kern="1200" cap="none" spc="0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from</a:t>
            </a:r>
            <a:r>
              <a:rPr kumimoji="0" lang="fr-CH" sz="5400" b="1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</a:t>
            </a:r>
            <a:r>
              <a:rPr kumimoji="0" lang="fr-CH" sz="5400" b="1" i="0" u="none" strike="noStrike" kern="1200" cap="none" spc="0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detailed</a:t>
            </a:r>
            <a:r>
              <a:rPr kumimoji="0" lang="fr-CH" sz="5400" b="1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ＭＳ Ｐゴシック" charset="0"/>
              </a:rPr>
              <a:t> model</a:t>
            </a:r>
            <a:endParaRPr kumimoji="0" lang="fr-CH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ＭＳ Ｐゴシック" charset="0"/>
            </a:endParaRPr>
          </a:p>
          <a:p>
            <a:pPr marL="1079500" lvl="0" indent="-568325" eaLnBrk="0" hangingPunct="0">
              <a:buClr>
                <a:srgbClr val="FF0000"/>
              </a:buClr>
              <a:buSzPct val="150000"/>
              <a:defRPr/>
            </a:pPr>
            <a:r>
              <a:rPr lang="fr-CH" sz="4400" dirty="0" smtClean="0">
                <a:latin typeface="Arial Narrow" pitchFamily="34" charset="0"/>
                <a:cs typeface="ＭＳ Ｐゴシック" charset="0"/>
              </a:rPr>
              <a:t>         - </a:t>
            </a:r>
            <a:r>
              <a:rPr lang="fr-CH" sz="4400" dirty="0" err="1" smtClean="0">
                <a:latin typeface="Arial Narrow" pitchFamily="34" charset="0"/>
                <a:cs typeface="ＭＳ Ｐゴシック" charset="0"/>
              </a:rPr>
              <a:t>from</a:t>
            </a:r>
            <a:r>
              <a:rPr lang="fr-CH" sz="4400" dirty="0" smtClean="0">
                <a:latin typeface="Arial Narrow" pitchFamily="34" charset="0"/>
                <a:cs typeface="ＭＳ Ｐゴシック" charset="0"/>
              </a:rPr>
              <a:t> </a:t>
            </a:r>
            <a:r>
              <a:rPr lang="fr-CH" sz="4400" dirty="0" err="1" smtClean="0">
                <a:latin typeface="Arial Narrow" pitchFamily="34" charset="0"/>
                <a:cs typeface="ＭＳ Ｐゴシック" charset="0"/>
              </a:rPr>
              <a:t>two</a:t>
            </a:r>
            <a:r>
              <a:rPr lang="fr-CH" sz="4400" dirty="0" smtClean="0">
                <a:latin typeface="Arial Narrow" pitchFamily="34" charset="0"/>
                <a:cs typeface="ＭＳ Ｐゴシック" charset="0"/>
              </a:rPr>
              <a:t> to one dimension</a:t>
            </a:r>
            <a:endParaRPr kumimoji="0" lang="fr-CH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ＭＳ Ｐゴシック" pitchFamily="34" charset="-128"/>
              <a:cs typeface="ＭＳ Ｐゴシック" charset="0"/>
            </a:endParaRPr>
          </a:p>
        </p:txBody>
      </p:sp>
      <p:sp>
        <p:nvSpPr>
          <p:cNvPr id="8" name="Text Placeholder 2"/>
          <p:cNvSpPr txBox="1">
            <a:spLocks/>
          </p:cNvSpPr>
          <p:nvPr/>
        </p:nvSpPr>
        <p:spPr bwMode="auto">
          <a:xfrm>
            <a:off x="1925053" y="368884"/>
            <a:ext cx="19346777" cy="9064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85800" marR="0" lvl="0" indent="-685800" algn="l" defTabSz="1079500" rtl="0" eaLnBrk="0" fontAlgn="base" latinLnBrk="0" hangingPunct="0">
              <a:lnSpc>
                <a:spcPct val="100000"/>
              </a:lnSpc>
              <a:spcBef>
                <a:spcPts val="1413"/>
              </a:spcBef>
              <a:spcAft>
                <a:spcPct val="0"/>
              </a:spcAft>
              <a:buClr>
                <a:srgbClr val="FF0000"/>
              </a:buClr>
              <a:buSzPct val="150000"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30000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Arial Narrow" charset="0"/>
              </a:rPr>
              <a:t>  </a:t>
            </a:r>
            <a:r>
              <a:rPr lang="en-US" sz="5400" b="1" dirty="0" smtClean="0">
                <a:solidFill>
                  <a:srgbClr val="C30000"/>
                </a:solidFill>
                <a:latin typeface="Arial Narrow" pitchFamily="34" charset="0"/>
                <a:cs typeface="Arial Narrow" charset="0"/>
              </a:rPr>
              <a:t>Nonlinear </a:t>
            </a:r>
            <a:r>
              <a:rPr lang="en-US" sz="5400" b="1" dirty="0" smtClean="0">
                <a:solidFill>
                  <a:srgbClr val="C30000"/>
                </a:solidFill>
                <a:latin typeface="Arial Narrow" pitchFamily="34" charset="0"/>
                <a:cs typeface="Arial Narrow" charset="0"/>
              </a:rPr>
              <a:t>Integrate-and-Fire Model</a:t>
            </a: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30000"/>
                </a:solidFill>
                <a:effectLst/>
                <a:uLnTx/>
                <a:uFillTx/>
                <a:latin typeface="Arial Narrow" pitchFamily="34" charset="0"/>
                <a:ea typeface="ＭＳ Ｐゴシック" pitchFamily="34" charset="-128"/>
                <a:cs typeface="Arial Narrow" charset="0"/>
              </a:rPr>
              <a:t> 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11185359" y="5919537"/>
            <a:ext cx="10422104" cy="1641256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47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48525" y="1119486"/>
            <a:ext cx="16981929" cy="6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74787" name="Object 4"/>
          <p:cNvGraphicFramePr>
            <a:graphicFrameLocks noChangeAspect="1"/>
          </p:cNvGraphicFramePr>
          <p:nvPr/>
        </p:nvGraphicFramePr>
        <p:xfrm>
          <a:off x="3801977" y="7528491"/>
          <a:ext cx="5967663" cy="1665317"/>
        </p:xfrm>
        <a:graphic>
          <a:graphicData uri="http://schemas.openxmlformats.org/presentationml/2006/ole">
            <p:oleObj spid="_x0000_s306178" name="Equation" r:id="rId4" imgW="1257120" imgH="393480" progId="Equation.DSMT4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91539" y="9697650"/>
            <a:ext cx="9460984" cy="1071957"/>
          </a:xfrm>
          <a:prstGeom prst="rect">
            <a:avLst/>
          </a:prstGeom>
          <a:noFill/>
        </p:spPr>
        <p:txBody>
          <a:bodyPr wrap="none" lIns="192911" tIns="96455" rIns="192911" bIns="96455" rtlCol="0">
            <a:spAutoFit/>
          </a:bodyPr>
          <a:lstStyle/>
          <a:p>
            <a:r>
              <a:rPr lang="en-US" dirty="0" smtClean="0"/>
              <a:t>What is a good choice of </a:t>
            </a:r>
            <a:r>
              <a:rPr lang="en-US" b="1" dirty="0" smtClean="0"/>
              <a:t>f </a:t>
            </a:r>
            <a:r>
              <a:rPr lang="en-US" dirty="0" smtClean="0"/>
              <a:t>?</a:t>
            </a:r>
            <a:endParaRPr lang="en-US" dirty="0"/>
          </a:p>
        </p:txBody>
      </p:sp>
      <p:cxnSp>
        <p:nvCxnSpPr>
          <p:cNvPr id="7" name="Straight Arrow Connector 6"/>
          <p:cNvCxnSpPr>
            <a:stCxn id="5" idx="0"/>
          </p:cNvCxnSpPr>
          <p:nvPr/>
        </p:nvCxnSpPr>
        <p:spPr bwMode="auto">
          <a:xfrm flipH="1" flipV="1">
            <a:off x="6085764" y="8804467"/>
            <a:ext cx="136267" cy="89318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aphicFrame>
        <p:nvGraphicFramePr>
          <p:cNvPr id="374788" name="Object 4"/>
          <p:cNvGraphicFramePr>
            <a:graphicFrameLocks noChangeAspect="1"/>
          </p:cNvGraphicFramePr>
          <p:nvPr/>
        </p:nvGraphicFramePr>
        <p:xfrm>
          <a:off x="15809495" y="8036343"/>
          <a:ext cx="4207419" cy="2903053"/>
        </p:xfrm>
        <a:graphic>
          <a:graphicData uri="http://schemas.openxmlformats.org/presentationml/2006/ole">
            <p:oleObj spid="_x0000_s306179" name="Equation" r:id="rId5" imgW="914400" imgH="685800" progId="Equation.DSMT4">
              <p:embed/>
            </p:oleObj>
          </a:graphicData>
        </a:graphic>
      </p:graphicFrame>
      <p:cxnSp>
        <p:nvCxnSpPr>
          <p:cNvPr id="11" name="Straight Arrow Connector 10"/>
          <p:cNvCxnSpPr/>
          <p:nvPr/>
        </p:nvCxnSpPr>
        <p:spPr bwMode="auto">
          <a:xfrm flipV="1">
            <a:off x="19141396" y="7371764"/>
            <a:ext cx="510469" cy="6379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aphicFrame>
        <p:nvGraphicFramePr>
          <p:cNvPr id="374789" name="Object 4"/>
          <p:cNvGraphicFramePr>
            <a:graphicFrameLocks noChangeAspect="1"/>
          </p:cNvGraphicFramePr>
          <p:nvPr/>
        </p:nvGraphicFramePr>
        <p:xfrm>
          <a:off x="12925611" y="6607322"/>
          <a:ext cx="934074" cy="967684"/>
        </p:xfrm>
        <a:graphic>
          <a:graphicData uri="http://schemas.openxmlformats.org/presentationml/2006/ole">
            <p:oleObj spid="_x0000_s306180" name="Equation" r:id="rId6" imgW="164880" imgH="228600" progId="Equation.DSMT4">
              <p:embed/>
            </p:oleObj>
          </a:graphicData>
        </a:graphic>
      </p:graphicFrame>
      <p:sp>
        <p:nvSpPr>
          <p:cNvPr id="10" name="Title 3"/>
          <p:cNvSpPr txBox="1">
            <a:spLocks/>
          </p:cNvSpPr>
          <p:nvPr/>
        </p:nvSpPr>
        <p:spPr>
          <a:xfrm>
            <a:off x="697827" y="-38773"/>
            <a:ext cx="20861626" cy="1473200"/>
          </a:xfrm>
          <a:prstGeom prst="rect">
            <a:avLst/>
          </a:prstGeom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0795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838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Impact" charset="0"/>
                <a:ea typeface="ＭＳ Ｐゴシック" charset="0"/>
                <a:cs typeface="Impact" charset="0"/>
              </a:rPr>
              <a:t>Neuronal Dynamics – </a:t>
            </a:r>
            <a:r>
              <a:rPr lang="en-US" sz="6000" dirty="0" smtClean="0">
                <a:solidFill>
                  <a:srgbClr val="FF0000"/>
                </a:solidFill>
                <a:latin typeface="Impact" charset="0"/>
                <a:ea typeface="ＭＳ Ｐゴシック" charset="0"/>
                <a:cs typeface="Impact" charset="0"/>
              </a:rPr>
              <a:t>Review</a:t>
            </a:r>
            <a:r>
              <a:rPr lang="en-US" sz="6600" dirty="0" smtClean="0">
                <a:solidFill>
                  <a:srgbClr val="FF0000"/>
                </a:solidFill>
                <a:latin typeface="Impact" charset="0"/>
                <a:ea typeface="ＭＳ Ｐゴシック" charset="0"/>
                <a:cs typeface="Impact" charset="0"/>
              </a:rPr>
              <a:t>: </a:t>
            </a:r>
            <a:r>
              <a:rPr lang="en-US" sz="6000" dirty="0" smtClean="0">
                <a:solidFill>
                  <a:srgbClr val="FF0000"/>
                </a:solidFill>
                <a:latin typeface="Impact" charset="0"/>
                <a:ea typeface="ＭＳ Ｐゴシック" charset="0"/>
                <a:cs typeface="Impact" charset="0"/>
              </a:rPr>
              <a:t>Nonlinear Integrate-and-fire</a:t>
            </a:r>
            <a:endParaRPr kumimoji="0" lang="en-US" sz="7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Impact" charset="0"/>
              <a:ea typeface="ＭＳ Ｐゴシック" charset="0"/>
              <a:cs typeface="Impact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-215313" y="1171412"/>
            <a:ext cx="2245092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12677" y="3465095"/>
            <a:ext cx="3416320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i="1" dirty="0" smtClean="0">
                <a:solidFill>
                  <a:srgbClr val="FF0000"/>
                </a:solidFill>
              </a:rPr>
              <a:t>See:</a:t>
            </a:r>
          </a:p>
          <a:p>
            <a:r>
              <a:rPr lang="en-US" sz="5400" i="1" dirty="0" smtClean="0">
                <a:solidFill>
                  <a:srgbClr val="FF0000"/>
                </a:solidFill>
              </a:rPr>
              <a:t>week 1,</a:t>
            </a:r>
          </a:p>
          <a:p>
            <a:r>
              <a:rPr lang="en-US" sz="5400" i="1" dirty="0" smtClean="0">
                <a:solidFill>
                  <a:srgbClr val="FF0000"/>
                </a:solidFill>
              </a:rPr>
              <a:t>lecture 1.5</a:t>
            </a:r>
            <a:endParaRPr lang="en-US" sz="54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67822</TotalTime>
  <Words>1491</Words>
  <Application>Microsoft Office PowerPoint</Application>
  <PresentationFormat>Custom</PresentationFormat>
  <Paragraphs>300</Paragraphs>
  <Slides>32</Slides>
  <Notes>24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35" baseType="lpstr">
      <vt:lpstr>Thème Office</vt:lpstr>
      <vt:lpstr>Equation</vt:lpstr>
      <vt:lpstr>MathType 6.0 Equation</vt:lpstr>
      <vt:lpstr>Neuronal Dynamics: Computational Neuroscience of Single Neurons</vt:lpstr>
      <vt:lpstr>Neuronal Dynamics – Review: Nonlinear Integrate-and Fire</vt:lpstr>
      <vt:lpstr>Neuronal Dynamics – 1.4. Leaky Integrate-and Fire revisited</vt:lpstr>
      <vt:lpstr>Neuronal Dynamics – 1.4. Nonlinear Integrate-and Fire</vt:lpstr>
      <vt:lpstr>Slide 5</vt:lpstr>
      <vt:lpstr>Slide 6</vt:lpstr>
      <vt:lpstr>Slide 7</vt:lpstr>
      <vt:lpstr>Neuronal Dynamics: Computational Neuroscience of Single Neurons</vt:lpstr>
      <vt:lpstr>Slide 9</vt:lpstr>
      <vt:lpstr>Slide 10</vt:lpstr>
      <vt:lpstr>Neuronal Dynamics – 1.5. Inject current – record voltage</vt:lpstr>
      <vt:lpstr>Neuronal Dynamics – Inject current – record voltage</vt:lpstr>
      <vt:lpstr>Slide 13</vt:lpstr>
      <vt:lpstr>Slide 14</vt:lpstr>
      <vt:lpstr>Neuronal Dynamics: Computational Neuroscience of Single Neurons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Neuronal Dynamics: Computational Neuroscience of Single Neurons</vt:lpstr>
      <vt:lpstr>Slide 29</vt:lpstr>
      <vt:lpstr>Neuronal Dynamics – 4.5.How good are integrate-and-fire models?</vt:lpstr>
      <vt:lpstr>Slide 31</vt:lpstr>
      <vt:lpstr>Slide 32</vt:lpstr>
    </vt:vector>
  </TitlesOfParts>
  <Company>EPFL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Didier Bonvin</dc:creator>
  <cp:lastModifiedBy>gerstner</cp:lastModifiedBy>
  <cp:revision>1149</cp:revision>
  <cp:lastPrinted>2013-05-07T08:05:56Z</cp:lastPrinted>
  <dcterms:created xsi:type="dcterms:W3CDTF">2011-05-09T14:50:50Z</dcterms:created>
  <dcterms:modified xsi:type="dcterms:W3CDTF">2014-07-30T14:01:04Z</dcterms:modified>
</cp:coreProperties>
</file>