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411" r:id="rId2"/>
    <p:sldId id="497" r:id="rId3"/>
    <p:sldId id="500" r:id="rId4"/>
    <p:sldId id="511" r:id="rId5"/>
    <p:sldId id="519" r:id="rId6"/>
    <p:sldId id="554" r:id="rId7"/>
    <p:sldId id="597" r:id="rId8"/>
    <p:sldId id="553" r:id="rId9"/>
    <p:sldId id="605" r:id="rId10"/>
    <p:sldId id="600" r:id="rId11"/>
    <p:sldId id="649" r:id="rId12"/>
    <p:sldId id="629" r:id="rId13"/>
    <p:sldId id="601" r:id="rId14"/>
    <p:sldId id="650" r:id="rId15"/>
    <p:sldId id="606" r:id="rId16"/>
    <p:sldId id="602" r:id="rId17"/>
    <p:sldId id="603" r:id="rId18"/>
    <p:sldId id="610" r:id="rId19"/>
    <p:sldId id="651" r:id="rId20"/>
    <p:sldId id="607" r:id="rId21"/>
    <p:sldId id="604" r:id="rId22"/>
    <p:sldId id="608" r:id="rId23"/>
    <p:sldId id="555" r:id="rId24"/>
    <p:sldId id="572" r:id="rId25"/>
    <p:sldId id="573" r:id="rId26"/>
    <p:sldId id="596" r:id="rId27"/>
    <p:sldId id="588" r:id="rId28"/>
    <p:sldId id="565" r:id="rId29"/>
    <p:sldId id="618" r:id="rId30"/>
    <p:sldId id="653" r:id="rId31"/>
    <p:sldId id="611" r:id="rId32"/>
    <p:sldId id="612" r:id="rId33"/>
    <p:sldId id="613" r:id="rId34"/>
    <p:sldId id="614" r:id="rId35"/>
    <p:sldId id="615" r:id="rId36"/>
    <p:sldId id="616" r:id="rId37"/>
    <p:sldId id="617" r:id="rId38"/>
    <p:sldId id="628" r:id="rId39"/>
    <p:sldId id="619" r:id="rId40"/>
    <p:sldId id="620" r:id="rId41"/>
    <p:sldId id="621" r:id="rId42"/>
    <p:sldId id="622" r:id="rId43"/>
    <p:sldId id="623" r:id="rId44"/>
    <p:sldId id="627" r:id="rId45"/>
    <p:sldId id="624" r:id="rId46"/>
    <p:sldId id="625" r:id="rId47"/>
    <p:sldId id="626" r:id="rId48"/>
    <p:sldId id="654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639" r:id="rId57"/>
    <p:sldId id="640" r:id="rId58"/>
    <p:sldId id="641" r:id="rId59"/>
    <p:sldId id="642" r:id="rId60"/>
    <p:sldId id="645" r:id="rId61"/>
    <p:sldId id="646" r:id="rId62"/>
    <p:sldId id="647" r:id="rId63"/>
    <p:sldId id="648" r:id="rId64"/>
  </p:sldIdLst>
  <p:sldSz cx="21607463" cy="12152313"/>
  <p:notesSz cx="6858000" cy="9144000"/>
  <p:defaultTextStyle>
    <a:defPPr>
      <a:defRPr lang="fr-FR"/>
    </a:defPPr>
    <a:lvl1pPr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1079500" indent="-6223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2159000" indent="-1244600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3240088" indent="-18684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4319588" indent="-2490788" algn="l" defTabSz="1079500" rtl="0" fontAlgn="base">
      <a:spcBef>
        <a:spcPct val="0"/>
      </a:spcBef>
      <a:spcAft>
        <a:spcPct val="0"/>
      </a:spcAft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57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87D4F7"/>
    <a:srgbClr val="0076FF"/>
    <a:srgbClr val="3550FE"/>
    <a:srgbClr val="C30000"/>
    <a:srgbClr val="29ABE2"/>
    <a:srgbClr val="0049FF"/>
    <a:srgbClr val="E346FF"/>
    <a:srgbClr val="AE4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653" autoAdjust="0"/>
    <p:restoredTop sz="87228" autoAdjust="0"/>
  </p:normalViewPr>
  <p:slideViewPr>
    <p:cSldViewPr snapToGrid="0" snapToObjects="1">
      <p:cViewPr>
        <p:scale>
          <a:sx n="30" d="100"/>
          <a:sy n="30" d="100"/>
        </p:scale>
        <p:origin x="-1746" y="-804"/>
      </p:cViewPr>
      <p:guideLst>
        <p:guide orient="horz" pos="3828"/>
        <p:guide pos="68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4328"/>
    </p:cViewPr>
  </p:sorterViewPr>
  <p:notesViewPr>
    <p:cSldViewPr snapToGrid="0" snapToObjects="1">
      <p:cViewPr varScale="1">
        <p:scale>
          <a:sx n="117" d="100"/>
          <a:sy n="117" d="100"/>
        </p:scale>
        <p:origin x="-4544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5" Type="http://schemas.openxmlformats.org/officeDocument/2006/relationships/image" Target="../media/image63.wmf"/><Relationship Id="rId4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72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7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5" Type="http://schemas.openxmlformats.org/officeDocument/2006/relationships/image" Target="../media/image82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81.wmf"/><Relationship Id="rId7" Type="http://schemas.openxmlformats.org/officeDocument/2006/relationships/image" Target="../media/image86.wmf"/><Relationship Id="rId2" Type="http://schemas.openxmlformats.org/officeDocument/2006/relationships/image" Target="../media/image80.wmf"/><Relationship Id="rId1" Type="http://schemas.openxmlformats.org/officeDocument/2006/relationships/image" Target="../media/image83.wmf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2.wmf"/><Relationship Id="rId2" Type="http://schemas.openxmlformats.org/officeDocument/2006/relationships/image" Target="../media/image80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3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83.wmf"/><Relationship Id="rId6" Type="http://schemas.openxmlformats.org/officeDocument/2006/relationships/image" Target="../media/image89.wmf"/><Relationship Id="rId5" Type="http://schemas.openxmlformats.org/officeDocument/2006/relationships/image" Target="../media/image85.wmf"/><Relationship Id="rId4" Type="http://schemas.openxmlformats.org/officeDocument/2006/relationships/image" Target="../media/image3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33.wmf"/><Relationship Id="rId1" Type="http://schemas.openxmlformats.org/officeDocument/2006/relationships/image" Target="../media/image81.wmf"/><Relationship Id="rId4" Type="http://schemas.openxmlformats.org/officeDocument/2006/relationships/image" Target="../media/image8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90.wmf"/><Relationship Id="rId4" Type="http://schemas.openxmlformats.org/officeDocument/2006/relationships/image" Target="../media/image9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33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83.wmf"/><Relationship Id="rId7" Type="http://schemas.openxmlformats.org/officeDocument/2006/relationships/image" Target="../media/image80.wmf"/><Relationship Id="rId12" Type="http://schemas.openxmlformats.org/officeDocument/2006/relationships/image" Target="../media/image95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6" Type="http://schemas.openxmlformats.org/officeDocument/2006/relationships/image" Target="../media/image100.wmf"/><Relationship Id="rId11" Type="http://schemas.openxmlformats.org/officeDocument/2006/relationships/image" Target="../media/image3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33.wmf"/><Relationship Id="rId1" Type="http://schemas.openxmlformats.org/officeDocument/2006/relationships/image" Target="../media/image103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33.wmf"/><Relationship Id="rId1" Type="http://schemas.openxmlformats.org/officeDocument/2006/relationships/image" Target="../media/image103.wmf"/><Relationship Id="rId6" Type="http://schemas.openxmlformats.org/officeDocument/2006/relationships/image" Target="../media/image111.wmf"/><Relationship Id="rId5" Type="http://schemas.openxmlformats.org/officeDocument/2006/relationships/image" Target="../media/image106.wmf"/><Relationship Id="rId4" Type="http://schemas.openxmlformats.org/officeDocument/2006/relationships/image" Target="../media/image110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33.wmf"/><Relationship Id="rId1" Type="http://schemas.openxmlformats.org/officeDocument/2006/relationships/image" Target="../media/image103.w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Relationship Id="rId9" Type="http://schemas.openxmlformats.org/officeDocument/2006/relationships/image" Target="../media/image11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2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5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4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image" Target="../media/image8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130.wmf"/><Relationship Id="rId5" Type="http://schemas.openxmlformats.org/officeDocument/2006/relationships/image" Target="../media/image33.wmf"/><Relationship Id="rId4" Type="http://schemas.openxmlformats.org/officeDocument/2006/relationships/image" Target="../media/image81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35.wmf"/><Relationship Id="rId1" Type="http://schemas.openxmlformats.org/officeDocument/2006/relationships/image" Target="../media/image131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6.wmf"/><Relationship Id="rId5" Type="http://schemas.openxmlformats.org/officeDocument/2006/relationships/image" Target="../media/image33.wmf"/><Relationship Id="rId4" Type="http://schemas.openxmlformats.org/officeDocument/2006/relationships/image" Target="../media/image35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79.wmf"/><Relationship Id="rId7" Type="http://schemas.openxmlformats.org/officeDocument/2006/relationships/image" Target="../media/image132.wmf"/><Relationship Id="rId2" Type="http://schemas.openxmlformats.org/officeDocument/2006/relationships/image" Target="../media/image130.wmf"/><Relationship Id="rId1" Type="http://schemas.openxmlformats.org/officeDocument/2006/relationships/image" Target="../media/image99.wmf"/><Relationship Id="rId6" Type="http://schemas.openxmlformats.org/officeDocument/2006/relationships/image" Target="../media/image101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image" Target="../media/image135.wmf"/><Relationship Id="rId7" Type="http://schemas.openxmlformats.org/officeDocument/2006/relationships/image" Target="../media/image139.wmf"/><Relationship Id="rId2" Type="http://schemas.openxmlformats.org/officeDocument/2006/relationships/image" Target="../media/image134.wmf"/><Relationship Id="rId1" Type="http://schemas.openxmlformats.org/officeDocument/2006/relationships/image" Target="../media/image33.wmf"/><Relationship Id="rId6" Type="http://schemas.openxmlformats.org/officeDocument/2006/relationships/image" Target="../media/image138.wmf"/><Relationship Id="rId11" Type="http://schemas.openxmlformats.org/officeDocument/2006/relationships/image" Target="../media/image143.wmf"/><Relationship Id="rId5" Type="http://schemas.openxmlformats.org/officeDocument/2006/relationships/image" Target="../media/image137.wmf"/><Relationship Id="rId10" Type="http://schemas.openxmlformats.org/officeDocument/2006/relationships/image" Target="../media/image142.wmf"/><Relationship Id="rId4" Type="http://schemas.openxmlformats.org/officeDocument/2006/relationships/image" Target="../media/image136.wmf"/><Relationship Id="rId9" Type="http://schemas.openxmlformats.org/officeDocument/2006/relationships/image" Target="../media/image14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4.wmf"/><Relationship Id="rId5" Type="http://schemas.openxmlformats.org/officeDocument/2006/relationships/image" Target="../media/image140.wmf"/><Relationship Id="rId4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8.wmf"/><Relationship Id="rId6" Type="http://schemas.openxmlformats.org/officeDocument/2006/relationships/image" Target="../media/image43.wmf"/><Relationship Id="rId5" Type="http://schemas.openxmlformats.org/officeDocument/2006/relationships/image" Target="../media/image24.wmf"/><Relationship Id="rId4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ED38CE-B7FF-41BF-9500-CEA2940B906C}" type="datetimeFigureOut">
              <a:rPr lang="fr-FR"/>
              <a:pPr>
                <a:defRPr/>
              </a:pPr>
              <a:t>30/07/2014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963DFED-6B98-4188-846F-160B8DB02A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CAAF0B-5226-4044-84AE-4C4A53D6F843}" type="datetimeFigureOut">
              <a:rPr lang="fr-FR"/>
              <a:pPr>
                <a:defRPr/>
              </a:pPr>
              <a:t>30/07/2014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noProof="0" smtClean="0"/>
              <a:t>Cliquez pour modifier les styles du texte du masque</a:t>
            </a:r>
          </a:p>
          <a:p>
            <a:pPr lvl="1"/>
            <a:r>
              <a:rPr lang="fr-CH" noProof="0" smtClean="0"/>
              <a:t>Deuxième niveau</a:t>
            </a:r>
          </a:p>
          <a:p>
            <a:pPr lvl="2"/>
            <a:r>
              <a:rPr lang="fr-CH" noProof="0" smtClean="0"/>
              <a:t>Troisième niveau</a:t>
            </a:r>
          </a:p>
          <a:p>
            <a:pPr lvl="3"/>
            <a:r>
              <a:rPr lang="fr-CH" noProof="0" smtClean="0"/>
              <a:t>Quatrième niveau</a:t>
            </a:r>
          </a:p>
          <a:p>
            <a:pPr lvl="4"/>
            <a:r>
              <a:rPr lang="fr-CH" noProof="0" smtClean="0"/>
              <a:t>Cinquième niveau</a:t>
            </a:r>
            <a:endParaRPr lang="fr-FR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8027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90E4C-ABD9-406D-9257-D1132C217B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10795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2159000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32400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4319588" algn="l" defTabSz="1079500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5401361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6481633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7561905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8642177" algn="l" defTabSz="1080272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B364E-BA5B-4F52-9011-99AE3EC20108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8421-67C0-4794-81BB-F5DF9CF3FBB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15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20A3B-E508-42FF-A34A-DE42AC2DAD2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6DEE96-50AB-4084-A10B-FDD963F8EB3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BA35DF-D2F1-434A-B16D-D8ED60A7D28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08E96-571A-4091-AE25-F3594009733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00D201-4579-48E6-B47C-1A2818195BC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633840-97A5-4C32-90FF-FA2CD0ECFEF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708E96-571A-4091-AE25-F3594009733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29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30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38891B-81C1-4961-A2C4-4C3B61F4CFE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38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A60DA9-EC97-4C11-8B98-4EE40C90E17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6C14-F558-4C27-8909-72BFABE8AFD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6C14-F558-4C27-8909-72BFABE8AFD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8F0175-E492-4BB5-8BFF-12A555CFF9AA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46C14-F558-4C27-8909-72BFABE8AFDA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9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E2309BD-DE4D-415E-85E3-62F06A2956F2}" type="slidenum">
              <a:rPr lang="fr-FR">
                <a:cs typeface="Arial" charset="0"/>
              </a:rPr>
              <a:pPr/>
              <a:t>47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18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39691E-30CF-4C45-B51E-F01DFD22E254}" type="slidenum">
              <a:rPr lang="fr-FR">
                <a:cs typeface="Arial" charset="0"/>
              </a:rPr>
              <a:pPr/>
              <a:t>48</a:t>
            </a:fld>
            <a:endParaRPr lang="fr-FR"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6A97D-7EC3-474F-B963-89E03C9ECB00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D38421-67C0-4794-81BB-F5DF9CF3FBBF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EFA7E6-8D0C-4BC6-8933-D70FAF5B540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CC547-38F5-4D81-8841-48457411F52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CC547-38F5-4D81-8841-48457411F529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019D3-9E02-4F08-9A90-260D07906056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019D3-9E02-4F08-9A90-260D0790605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D51EA7-B37F-49DF-9426-9E5B64ACD4D9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EA35A4-06AC-4BFA-916A-30AA60AC5CC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6A97D-7EC3-474F-B963-89E03C9ECB0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4B155B-F8F2-445F-8558-07BD7DE15F4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BE0CC-88AD-4F38-8DA3-B43F9BD4D08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957AF-5FF6-48F0-94DE-C2295F718389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58B84-CBFD-41CF-8E62-B8DFE72177C8}" type="slidenum">
              <a:rPr lang="fr-FR" smtClean="0"/>
              <a:pPr/>
              <a:t>63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72C91-74F9-454B-92A3-D58CD36CB773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317" y="4343704"/>
            <a:ext cx="5033367" cy="4113892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CF125-60E1-4BB7-BC5C-240E5E6C353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CC547-38F5-4D81-8841-48457411F52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C Vide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035175" y="1579563"/>
            <a:ext cx="211296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34799" y="6126857"/>
            <a:ext cx="18624734" cy="1086925"/>
          </a:xfrm>
          <a:prstGeom prst="rect">
            <a:avLst/>
          </a:prstGeom>
        </p:spPr>
        <p:txBody>
          <a:bodyPr vert="horz"/>
          <a:lstStyle>
            <a:lvl1pPr>
              <a:defRPr lang="en-US" sz="6600" kern="1200" spc="236" dirty="0">
                <a:solidFill>
                  <a:srgbClr val="000000"/>
                </a:solidFill>
                <a:latin typeface="Impact"/>
                <a:ea typeface="ＭＳ Ｐゴシック" charset="0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2034797" y="7992177"/>
            <a:ext cx="13092127" cy="906462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b="1" dirty="0" smtClean="0">
                <a:solidFill>
                  <a:srgbClr val="C30000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2035248" y="8898639"/>
            <a:ext cx="13091676" cy="830014"/>
          </a:xfrm>
          <a:prstGeom prst="rect">
            <a:avLst/>
          </a:prstGeom>
        </p:spPr>
        <p:txBody>
          <a:bodyPr vert="horz"/>
          <a:lstStyle>
            <a:lvl1pPr marL="685800" indent="-685800">
              <a:buFontTx/>
              <a:buNone/>
              <a:defRPr lang="fr-CH" dirty="0" smtClean="0">
                <a:solidFill>
                  <a:schemeClr val="tx1"/>
                </a:solidFill>
                <a:latin typeface="Arial Narrow" charset="0"/>
                <a:cs typeface="Arial Narrow" charset="0"/>
              </a:defRPr>
            </a:lvl1pPr>
          </a:lstStyle>
          <a:p>
            <a:pPr lvl="0"/>
            <a:r>
              <a:rPr lang="fr-CH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620560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382550" y="11072108"/>
            <a:ext cx="6842363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5485348" y="11072108"/>
            <a:ext cx="4501555" cy="810154"/>
          </a:xfrm>
          <a:prstGeom prst="rect">
            <a:avLst/>
          </a:prstGeom>
          <a:ln/>
        </p:spPr>
        <p:txBody>
          <a:bodyPr lIns="192911" tIns="96455" rIns="192911" bIns="96455"/>
          <a:lstStyle>
            <a:lvl1pPr>
              <a:defRPr/>
            </a:lvl1pPr>
          </a:lstStyle>
          <a:p>
            <a:pPr>
              <a:defRPr/>
            </a:pPr>
            <a:fld id="{C1FFC524-F062-458A-AA3B-E5D734620D6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et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8157C989-9683-4E93-85AD-6E8DADA6FB43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6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7" name="Rectangle 6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49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sans fi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BB6EBC08-FAE3-4A34-B1F6-5261134B6DF6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4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71CC1C1A-7A90-44FD-A370-136E498F11FE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sp>
        <p:nvSpPr>
          <p:cNvPr id="5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8" name="Rectangle 7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94447" y="2347948"/>
            <a:ext cx="19965085" cy="8601480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smtClean="0"/>
              <a:t>Click to edit Master title style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AE3ADD7F-FEC2-47ED-8F59-7EBA958F93FD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10" name="Rectangle 9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3055" y="2347948"/>
            <a:ext cx="9915077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4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0"/>
          </p:nvPr>
        </p:nvSpPr>
        <p:spPr>
          <a:xfrm>
            <a:off x="10823113" y="2347948"/>
            <a:ext cx="9914400" cy="8545039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73370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spcAft>
                <a:spcPts val="2835"/>
              </a:spcAft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01E3E9F-5ABA-40FE-AF79-C325AF3393E1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0"/>
          </p:nvPr>
        </p:nvSpPr>
        <p:spPr>
          <a:xfrm>
            <a:off x="8447918" y="1165851"/>
            <a:ext cx="12211615" cy="9463373"/>
          </a:xfrm>
          <a:prstGeom prst="rect">
            <a:avLst/>
          </a:prstGeom>
        </p:spPr>
        <p:txBody>
          <a:bodyPr lIns="0" tIns="0" rIns="0" bIns="0"/>
          <a:lstStyle>
            <a:lvl1pPr marL="1080272" indent="-518871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47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433810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5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2100529" indent="-348749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4pPr>
            <a:lvl5pPr marL="2265571" indent="-263688">
              <a:spcBef>
                <a:spcPts val="1418"/>
              </a:spcBef>
              <a:buClr>
                <a:srgbClr val="C30000"/>
              </a:buClr>
              <a:buSzPct val="159000"/>
              <a:buFont typeface="Arial"/>
              <a:buChar char="•"/>
              <a:defRPr sz="2800" b="0" i="0">
                <a:solidFill>
                  <a:srgbClr val="000000"/>
                </a:solidFill>
                <a:latin typeface="Arial Narrow"/>
                <a:cs typeface="Arial Narrow"/>
              </a:defRPr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fr-CH" dirty="0" smtClean="0"/>
              <a:t>Cliquez pour modifier les styles du texte du masque</a:t>
            </a:r>
          </a:p>
          <a:p>
            <a:pPr lvl="1"/>
            <a:r>
              <a:rPr lang="fr-CH" dirty="0" smtClean="0"/>
              <a:t>Deuxième niveau</a:t>
            </a:r>
          </a:p>
          <a:p>
            <a:pPr lvl="2"/>
            <a:r>
              <a:rPr lang="fr-CH" dirty="0" smtClean="0"/>
              <a:t>Troisième niveau</a:t>
            </a:r>
          </a:p>
          <a:p>
            <a:pPr lvl="3"/>
            <a:r>
              <a:rPr lang="fr-CH" dirty="0" smtClean="0"/>
              <a:t>Quatrième niveau</a:t>
            </a:r>
          </a:p>
          <a:p>
            <a:pPr lvl="4"/>
            <a:r>
              <a:rPr lang="fr-CH" dirty="0" smtClean="0"/>
              <a:t>Cinquième niveau</a:t>
            </a:r>
            <a:endParaRPr lang="fr-FR" dirty="0"/>
          </a:p>
        </p:txBody>
      </p: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4" y="3806314"/>
            <a:ext cx="7626383" cy="6822910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821537" y="1040642"/>
            <a:ext cx="7626381" cy="2588834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5700" b="0" i="0" spc="236">
                <a:latin typeface="Impact"/>
                <a:cs typeface="Impact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CH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F6F8D0E-813B-4B9D-B824-22D92184D584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6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  <p:grpSp>
        <p:nvGrpSpPr>
          <p:cNvPr id="8" name="Grouper 4"/>
          <p:cNvGrpSpPr>
            <a:grpSpLocks/>
          </p:cNvGrpSpPr>
          <p:nvPr userDrawn="1"/>
        </p:nvGrpSpPr>
        <p:grpSpPr bwMode="auto">
          <a:xfrm>
            <a:off x="1588" y="1563688"/>
            <a:ext cx="21607462" cy="225425"/>
            <a:chOff x="891" y="1433935"/>
            <a:chExt cx="19805650" cy="206338"/>
          </a:xfrm>
        </p:grpSpPr>
        <p:sp>
          <p:nvSpPr>
            <p:cNvPr id="9" name="Rectangle 8"/>
            <p:cNvSpPr/>
            <p:nvPr userDrawn="1"/>
          </p:nvSpPr>
          <p:spPr>
            <a:xfrm>
              <a:off x="891" y="1433935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891" y="1553088"/>
              <a:ext cx="19805650" cy="8718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98013" tIns="99007" rIns="198013" bIns="99007" anchor="ctr"/>
            <a:lstStyle/>
            <a:p>
              <a:pPr algn="ctr" defTabSz="108016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4300"/>
            </a:p>
          </p:txBody>
        </p:sp>
      </p:grpSp>
      <p:sp>
        <p:nvSpPr>
          <p:cNvPr id="10" name="Sous-titre 2"/>
          <p:cNvSpPr>
            <a:spLocks noGrp="1"/>
          </p:cNvSpPr>
          <p:nvPr>
            <p:ph type="subTitle" idx="1"/>
          </p:nvPr>
        </p:nvSpPr>
        <p:spPr>
          <a:xfrm>
            <a:off x="821536" y="2683443"/>
            <a:ext cx="5303013" cy="3439233"/>
          </a:xfrm>
          <a:prstGeom prst="rect">
            <a:avLst/>
          </a:prstGeom>
        </p:spPr>
        <p:txBody>
          <a:bodyPr lIns="216054" tIns="108027" rIns="216054" bIns="108027">
            <a:noAutofit/>
          </a:bodyPr>
          <a:lstStyle>
            <a:lvl1pPr marL="0" indent="0" algn="l">
              <a:buNone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08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60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40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2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01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8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6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4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1"/>
          </p:nvPr>
        </p:nvSpPr>
        <p:spPr>
          <a:xfrm>
            <a:off x="5776328" y="2347948"/>
            <a:ext cx="14883204" cy="8242436"/>
          </a:xfrm>
          <a:prstGeom prst="rect">
            <a:avLst/>
          </a:prstGeom>
        </p:spPr>
        <p:txBody>
          <a:bodyPr lIns="0" tIns="0" rIns="0" bIns="0"/>
          <a:lstStyle>
            <a:lvl1pPr marL="1080272" indent="-56990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0000"/>
              </a:buClr>
              <a:buSzPct val="159000"/>
              <a:defRPr sz="5200" b="0" i="0">
                <a:solidFill>
                  <a:srgbClr val="000000"/>
                </a:solidFill>
                <a:latin typeface="Arial Narrow"/>
                <a:cs typeface="Arial Narrow"/>
              </a:defRPr>
            </a:lvl1pPr>
            <a:lvl2pPr marL="1511632" indent="-569907">
              <a:spcBef>
                <a:spcPts val="709"/>
              </a:spcBef>
              <a:buClr>
                <a:srgbClr val="C30000"/>
              </a:buClr>
              <a:buSzPct val="159000"/>
              <a:defRPr sz="3800" b="0" i="0">
                <a:solidFill>
                  <a:srgbClr val="000000"/>
                </a:solidFill>
                <a:latin typeface="Arial Narrow"/>
                <a:cs typeface="Arial Narrow"/>
              </a:defRPr>
            </a:lvl2pPr>
            <a:lvl3pPr marL="1834213" indent="-569907">
              <a:spcBef>
                <a:spcPts val="709"/>
              </a:spcBef>
              <a:buClr>
                <a:srgbClr val="C30000"/>
              </a:buClr>
              <a:buSzPct val="159000"/>
              <a:defRPr sz="3100" b="0" i="0">
                <a:solidFill>
                  <a:srgbClr val="000000"/>
                </a:solidFill>
                <a:latin typeface="Arial Narrow"/>
                <a:cs typeface="Arial Narrow"/>
              </a:defRPr>
            </a:lvl3pPr>
            <a:lvl4pPr marL="1238250" indent="0">
              <a:buNone/>
              <a:defRPr>
                <a:latin typeface="HelveticaNeueLT Pro 55 Roman" pitchFamily="34" charset="0"/>
              </a:defRPr>
            </a:lvl4pPr>
            <a:lvl5pPr>
              <a:defRPr>
                <a:latin typeface="HelveticaNeueLT Pro 55 Roman" pitchFamily="34" charset="0"/>
              </a:defRPr>
            </a:lvl5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944727" y="323223"/>
            <a:ext cx="18298950" cy="1442679"/>
          </a:xfrm>
          <a:prstGeom prst="rect">
            <a:avLst/>
          </a:prstGeom>
        </p:spPr>
        <p:txBody>
          <a:bodyPr lIns="216054" tIns="108027" rIns="216054" bIns="108027"/>
          <a:lstStyle>
            <a:lvl1pPr>
              <a:defRPr sz="6100" b="0" i="0" spc="236" baseline="0">
                <a:latin typeface="Impact"/>
                <a:cs typeface="Impact"/>
              </a:defRPr>
            </a:lvl1pPr>
          </a:lstStyle>
          <a:p>
            <a:r>
              <a:rPr lang="fr-CH" dirty="0" smtClean="0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/>
          </p:cNvSpPr>
          <p:nvPr userDrawn="1"/>
        </p:nvSpPr>
        <p:spPr>
          <a:xfrm>
            <a:off x="20391438" y="11296650"/>
            <a:ext cx="1238250" cy="566738"/>
          </a:xfrm>
          <a:prstGeom prst="rect">
            <a:avLst/>
          </a:prstGeom>
          <a:noFill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fld id="{4B7E070D-A864-437B-B7D4-F263214A491C}" type="slidenum">
              <a:rPr lang="fr-FR" sz="1900" smtClean="0">
                <a:solidFill>
                  <a:srgbClr val="A6A6A6"/>
                </a:solidFill>
                <a:latin typeface="Arial Narrow" pitchFamily="34" charset="0"/>
              </a:rPr>
              <a:pPr algn="r" eaLnBrk="1" hangingPunct="1">
                <a:defRPr/>
              </a:pPr>
              <a:t>‹#›</a:t>
            </a:fld>
            <a:endParaRPr lang="fr-FR" sz="1900" smtClean="0">
              <a:solidFill>
                <a:srgbClr val="A6A6A6"/>
              </a:solidFill>
              <a:latin typeface="Arial Narrow" pitchFamily="34" charset="0"/>
            </a:endParaRPr>
          </a:p>
        </p:txBody>
      </p:sp>
      <p:pic>
        <p:nvPicPr>
          <p:cNvPr id="3" name="Image 28" descr="epfl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9243675" y="536575"/>
            <a:ext cx="14938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titre 1"/>
          <p:cNvSpPr txBox="1">
            <a:spLocks/>
          </p:cNvSpPr>
          <p:nvPr userDrawn="1"/>
        </p:nvSpPr>
        <p:spPr bwMode="auto">
          <a:xfrm>
            <a:off x="18154650" y="11253788"/>
            <a:ext cx="2708275" cy="565150"/>
          </a:xfrm>
          <a:prstGeom prst="rect">
            <a:avLst/>
          </a:prstGeom>
          <a:noFill/>
          <a:ln>
            <a:noFill/>
          </a:ln>
          <a:extLst/>
        </p:spPr>
        <p:txBody>
          <a:bodyPr lIns="216054" tIns="108027" rIns="216054" bIns="108027"/>
          <a:lstStyle>
            <a:lvl1pPr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1079500" eaLnBrk="0" fontAlgn="base" hangingPunct="0">
              <a:spcBef>
                <a:spcPct val="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CH" sz="1900" b="1" smtClean="0">
                <a:solidFill>
                  <a:srgbClr val="595959"/>
                </a:solidFill>
                <a:latin typeface="Arial Narrow" pitchFamily="34" charset="0"/>
              </a:rPr>
              <a:t>Mécanique</a:t>
            </a:r>
            <a:r>
              <a:rPr lang="fr-CH" sz="1900" b="1" smtClean="0">
                <a:solidFill>
                  <a:srgbClr val="7F7F7F"/>
                </a:solidFill>
                <a:latin typeface="Arial Narrow" pitchFamily="34" charset="0"/>
              </a:rPr>
              <a:t> </a:t>
            </a:r>
            <a:r>
              <a:rPr lang="fr-CH" sz="1900" smtClean="0">
                <a:solidFill>
                  <a:srgbClr val="7F7F7F"/>
                </a:solidFill>
                <a:latin typeface="Arial Narrow" pitchFamily="34" charset="0"/>
              </a:rPr>
              <a:t>| 2013</a:t>
            </a:r>
            <a:endParaRPr lang="fr-FR" sz="1900" smtClean="0">
              <a:solidFill>
                <a:srgbClr val="7F7F7F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11" r:id="rId9"/>
    <p:sldLayoutId id="2147484720" r:id="rId10"/>
  </p:sldLayoutIdLst>
  <p:timing>
    <p:tnLst>
      <p:par>
        <p:cTn id="1" dur="indefinite" restart="never" nodeType="tmRoot"/>
      </p:par>
    </p:tnLst>
  </p:timing>
  <p:txStyles>
    <p:titleStyle>
      <a:lvl1pPr algn="l" defTabSz="1079500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Verdana"/>
          <a:ea typeface="ＭＳ Ｐゴシック" charset="0"/>
          <a:cs typeface="ＭＳ Ｐゴシック" charset="0"/>
        </a:defRPr>
      </a:lvl1pPr>
      <a:lvl2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1079500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  <a:cs typeface="ＭＳ Ｐゴシック" charset="0"/>
        </a:defRPr>
      </a:lvl5pPr>
      <a:lvl6pPr marL="1080272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6pPr>
      <a:lvl7pPr marL="2160544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7pPr>
      <a:lvl8pPr marL="3240816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8pPr>
      <a:lvl9pPr marL="4321089" algn="l" defTabSz="1080272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Verdana" charset="0"/>
          <a:ea typeface="ＭＳ Ｐゴシック" charset="0"/>
        </a:defRPr>
      </a:lvl9pPr>
    </p:titleStyle>
    <p:bodyStyle>
      <a:lvl1pPr marL="10795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4700" kern="1200">
          <a:solidFill>
            <a:srgbClr val="595959"/>
          </a:solidFill>
          <a:latin typeface="Verdana"/>
          <a:ea typeface="ＭＳ Ｐゴシック" charset="0"/>
          <a:cs typeface="ＭＳ Ｐゴシック" charset="0"/>
        </a:defRPr>
      </a:lvl1pPr>
      <a:lvl2pPr marL="1511300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800" kern="1200">
          <a:solidFill>
            <a:srgbClr val="595959"/>
          </a:solidFill>
          <a:latin typeface="Verdana"/>
          <a:ea typeface="ＭＳ Ｐゴシック" charset="0"/>
          <a:cs typeface="+mn-cs"/>
        </a:defRPr>
      </a:lvl2pPr>
      <a:lvl3pPr marL="18335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3300" kern="1200">
          <a:solidFill>
            <a:srgbClr val="595959"/>
          </a:solidFill>
          <a:latin typeface="Verdana"/>
          <a:ea typeface="ＭＳ Ｐゴシック" charset="0"/>
          <a:cs typeface="+mn-cs"/>
        </a:defRPr>
      </a:lvl3pPr>
      <a:lvl4pPr marL="21002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800" kern="1200">
          <a:solidFill>
            <a:srgbClr val="595959"/>
          </a:solidFill>
          <a:latin typeface="Verdana"/>
          <a:ea typeface="ＭＳ Ｐゴシック" charset="0"/>
          <a:cs typeface="+mn-cs"/>
        </a:defRPr>
      </a:lvl4pPr>
      <a:lvl5pPr marL="2265363" indent="-862013" algn="l" defTabSz="1079500" rtl="0" eaLnBrk="0" fontAlgn="base" hangingPunct="0">
        <a:spcBef>
          <a:spcPts val="1413"/>
        </a:spcBef>
        <a:spcAft>
          <a:spcPct val="0"/>
        </a:spcAft>
        <a:buClr>
          <a:srgbClr val="FF0000"/>
        </a:buClr>
        <a:buSzPct val="150000"/>
        <a:buFont typeface="Arial" charset="0"/>
        <a:buChar char="•"/>
        <a:defRPr sz="2400" kern="1200">
          <a:solidFill>
            <a:srgbClr val="595959"/>
          </a:solidFill>
          <a:latin typeface="Verdana"/>
          <a:ea typeface="ＭＳ Ｐゴシック" charset="0"/>
          <a:cs typeface="+mn-cs"/>
        </a:defRPr>
      </a:lvl5pPr>
      <a:lvl6pPr marL="5941497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6pPr>
      <a:lvl7pPr marL="7021769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7pPr>
      <a:lvl8pPr marL="8102041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8pPr>
      <a:lvl9pPr marL="9182313" indent="-540136" algn="l" defTabSz="1080272" rtl="0" eaLnBrk="1" latinLnBrk="0" hangingPunct="1">
        <a:spcBef>
          <a:spcPct val="20000"/>
        </a:spcBef>
        <a:buFont typeface="Arial"/>
        <a:buChar char="•"/>
        <a:defRPr sz="4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0272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544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40816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21089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01361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481633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561905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642177" algn="l" defTabSz="1080272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32.bin"/><Relationship Id="rId9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2.bin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7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2.bin"/><Relationship Id="rId11" Type="http://schemas.openxmlformats.org/officeDocument/2006/relationships/oleObject" Target="../embeddings/oleObject97.bin"/><Relationship Id="rId5" Type="http://schemas.openxmlformats.org/officeDocument/2006/relationships/oleObject" Target="../embeddings/oleObject91.bin"/><Relationship Id="rId10" Type="http://schemas.openxmlformats.org/officeDocument/2006/relationships/oleObject" Target="../embeddings/oleObject96.bin"/><Relationship Id="rId4" Type="http://schemas.openxmlformats.org/officeDocument/2006/relationships/oleObject" Target="../embeddings/oleObject90.bin"/><Relationship Id="rId9" Type="http://schemas.openxmlformats.org/officeDocument/2006/relationships/oleObject" Target="../embeddings/oleObject9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10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0.bin"/><Relationship Id="rId5" Type="http://schemas.openxmlformats.org/officeDocument/2006/relationships/oleObject" Target="../embeddings/oleObject99.bin"/><Relationship Id="rId10" Type="http://schemas.openxmlformats.org/officeDocument/2006/relationships/oleObject" Target="../embeddings/oleObject104.bin"/><Relationship Id="rId4" Type="http://schemas.openxmlformats.org/officeDocument/2006/relationships/oleObject" Target="../embeddings/oleObject98.bin"/><Relationship Id="rId9" Type="http://schemas.openxmlformats.org/officeDocument/2006/relationships/oleObject" Target="../embeddings/oleObject103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9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1.bin"/><Relationship Id="rId5" Type="http://schemas.openxmlformats.org/officeDocument/2006/relationships/oleObject" Target="../embeddings/oleObject120.bin"/><Relationship Id="rId4" Type="http://schemas.openxmlformats.org/officeDocument/2006/relationships/oleObject" Target="../embeddings/oleObject119.bin"/><Relationship Id="rId9" Type="http://schemas.openxmlformats.org/officeDocument/2006/relationships/oleObject" Target="../embeddings/oleObject12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oleObject" Target="../embeddings/oleObject134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128.bin"/><Relationship Id="rId12" Type="http://schemas.openxmlformats.org/officeDocument/2006/relationships/oleObject" Target="../embeddings/oleObject133.bin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37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6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Relationship Id="rId14" Type="http://schemas.openxmlformats.org/officeDocument/2006/relationships/oleObject" Target="../embeddings/oleObject135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13" Type="http://schemas.openxmlformats.org/officeDocument/2006/relationships/oleObject" Target="../embeddings/oleObject147.bin"/><Relationship Id="rId3" Type="http://schemas.openxmlformats.org/officeDocument/2006/relationships/notesSlide" Target="../notesSlides/notesSlide39.xml"/><Relationship Id="rId7" Type="http://schemas.openxmlformats.org/officeDocument/2006/relationships/oleObject" Target="../embeddings/oleObject141.bin"/><Relationship Id="rId12" Type="http://schemas.openxmlformats.org/officeDocument/2006/relationships/oleObject" Target="../embeddings/oleObject14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40.bin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39.bin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13" Type="http://schemas.openxmlformats.org/officeDocument/2006/relationships/oleObject" Target="../embeddings/oleObject157.bin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151.bin"/><Relationship Id="rId12" Type="http://schemas.openxmlformats.org/officeDocument/2006/relationships/oleObject" Target="../embeddings/oleObject15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0.bin"/><Relationship Id="rId11" Type="http://schemas.openxmlformats.org/officeDocument/2006/relationships/oleObject" Target="../embeddings/oleObject155.bin"/><Relationship Id="rId5" Type="http://schemas.openxmlformats.org/officeDocument/2006/relationships/oleObject" Target="../embeddings/oleObject149.bin"/><Relationship Id="rId10" Type="http://schemas.openxmlformats.org/officeDocument/2006/relationships/oleObject" Target="../embeddings/oleObject154.bin"/><Relationship Id="rId4" Type="http://schemas.openxmlformats.org/officeDocument/2006/relationships/oleObject" Target="../embeddings/oleObject148.bin"/><Relationship Id="rId9" Type="http://schemas.openxmlformats.org/officeDocument/2006/relationships/oleObject" Target="../embeddings/oleObject15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2.bin"/><Relationship Id="rId13" Type="http://schemas.openxmlformats.org/officeDocument/2006/relationships/oleObject" Target="../embeddings/oleObject167.bin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161.bin"/><Relationship Id="rId12" Type="http://schemas.openxmlformats.org/officeDocument/2006/relationships/oleObject" Target="../embeddings/oleObject16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60.bin"/><Relationship Id="rId11" Type="http://schemas.openxmlformats.org/officeDocument/2006/relationships/oleObject" Target="../embeddings/oleObject165.bin"/><Relationship Id="rId5" Type="http://schemas.openxmlformats.org/officeDocument/2006/relationships/oleObject" Target="../embeddings/oleObject159.bin"/><Relationship Id="rId10" Type="http://schemas.openxmlformats.org/officeDocument/2006/relationships/oleObject" Target="../embeddings/oleObject164.bin"/><Relationship Id="rId4" Type="http://schemas.openxmlformats.org/officeDocument/2006/relationships/oleObject" Target="../embeddings/oleObject158.bin"/><Relationship Id="rId9" Type="http://schemas.openxmlformats.org/officeDocument/2006/relationships/oleObject" Target="../embeddings/oleObject163.bin"/><Relationship Id="rId14" Type="http://schemas.openxmlformats.org/officeDocument/2006/relationships/oleObject" Target="../embeddings/oleObject168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3.bin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1.bin"/><Relationship Id="rId11" Type="http://schemas.openxmlformats.org/officeDocument/2006/relationships/oleObject" Target="../embeddings/oleObject176.bin"/><Relationship Id="rId5" Type="http://schemas.openxmlformats.org/officeDocument/2006/relationships/oleObject" Target="../embeddings/oleObject170.bin"/><Relationship Id="rId10" Type="http://schemas.openxmlformats.org/officeDocument/2006/relationships/oleObject" Target="../embeddings/oleObject175.bin"/><Relationship Id="rId4" Type="http://schemas.openxmlformats.org/officeDocument/2006/relationships/oleObject" Target="../embeddings/oleObject169.bin"/><Relationship Id="rId9" Type="http://schemas.openxmlformats.org/officeDocument/2006/relationships/oleObject" Target="../embeddings/oleObject17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7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9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28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oleObject" Target="../embeddings/oleObject178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18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81.bin"/><Relationship Id="rId5" Type="http://schemas.openxmlformats.org/officeDocument/2006/relationships/oleObject" Target="../embeddings/oleObject180.bin"/><Relationship Id="rId10" Type="http://schemas.openxmlformats.org/officeDocument/2006/relationships/oleObject" Target="../embeddings/oleObject185.bin"/><Relationship Id="rId4" Type="http://schemas.openxmlformats.org/officeDocument/2006/relationships/oleObject" Target="../embeddings/oleObject179.bin"/><Relationship Id="rId9" Type="http://schemas.openxmlformats.org/officeDocument/2006/relationships/oleObject" Target="../embeddings/oleObject18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8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88.bin"/><Relationship Id="rId11" Type="http://schemas.openxmlformats.org/officeDocument/2006/relationships/oleObject" Target="../embeddings/oleObject193.bin"/><Relationship Id="rId5" Type="http://schemas.openxmlformats.org/officeDocument/2006/relationships/oleObject" Target="../embeddings/oleObject187.bin"/><Relationship Id="rId10" Type="http://schemas.openxmlformats.org/officeDocument/2006/relationships/oleObject" Target="../embeddings/oleObject192.bin"/><Relationship Id="rId4" Type="http://schemas.openxmlformats.org/officeDocument/2006/relationships/oleObject" Target="../embeddings/oleObject186.bin"/><Relationship Id="rId9" Type="http://schemas.openxmlformats.org/officeDocument/2006/relationships/oleObject" Target="../embeddings/oleObject19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96.bin"/><Relationship Id="rId5" Type="http://schemas.openxmlformats.org/officeDocument/2006/relationships/oleObject" Target="../embeddings/oleObject195.bin"/><Relationship Id="rId4" Type="http://schemas.openxmlformats.org/officeDocument/2006/relationships/oleObject" Target="../embeddings/oleObject19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1.bin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20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99.bin"/><Relationship Id="rId5" Type="http://schemas.openxmlformats.org/officeDocument/2006/relationships/oleObject" Target="../embeddings/oleObject198.bin"/><Relationship Id="rId10" Type="http://schemas.openxmlformats.org/officeDocument/2006/relationships/image" Target="../media/image39.png"/><Relationship Id="rId4" Type="http://schemas.openxmlformats.org/officeDocument/2006/relationships/oleObject" Target="../embeddings/oleObject197.bin"/><Relationship Id="rId9" Type="http://schemas.openxmlformats.org/officeDocument/2006/relationships/oleObject" Target="../embeddings/oleObject202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7.bin"/><Relationship Id="rId3" Type="http://schemas.openxmlformats.org/officeDocument/2006/relationships/notesSlide" Target="../notesSlides/notesSlide50.xml"/><Relationship Id="rId7" Type="http://schemas.openxmlformats.org/officeDocument/2006/relationships/oleObject" Target="../embeddings/oleObject20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205.bin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204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203.bin"/><Relationship Id="rId9" Type="http://schemas.openxmlformats.org/officeDocument/2006/relationships/oleObject" Target="../embeddings/oleObject20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209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210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21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6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6.bin"/><Relationship Id="rId13" Type="http://schemas.openxmlformats.org/officeDocument/2006/relationships/oleObject" Target="../embeddings/oleObject221.bin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215.bin"/><Relationship Id="rId12" Type="http://schemas.openxmlformats.org/officeDocument/2006/relationships/oleObject" Target="../embeddings/oleObject22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214.bin"/><Relationship Id="rId11" Type="http://schemas.openxmlformats.org/officeDocument/2006/relationships/oleObject" Target="../embeddings/oleObject219.bin"/><Relationship Id="rId5" Type="http://schemas.openxmlformats.org/officeDocument/2006/relationships/oleObject" Target="../embeddings/oleObject213.bin"/><Relationship Id="rId15" Type="http://schemas.openxmlformats.org/officeDocument/2006/relationships/image" Target="../media/image133.png"/><Relationship Id="rId10" Type="http://schemas.openxmlformats.org/officeDocument/2006/relationships/oleObject" Target="../embeddings/oleObject218.bin"/><Relationship Id="rId4" Type="http://schemas.openxmlformats.org/officeDocument/2006/relationships/oleObject" Target="../embeddings/oleObject212.bin"/><Relationship Id="rId9" Type="http://schemas.openxmlformats.org/officeDocument/2006/relationships/oleObject" Target="../embeddings/oleObject217.bin"/><Relationship Id="rId14" Type="http://schemas.openxmlformats.org/officeDocument/2006/relationships/oleObject" Target="../embeddings/oleObject222.bin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7.bin"/><Relationship Id="rId13" Type="http://schemas.openxmlformats.org/officeDocument/2006/relationships/oleObject" Target="../embeddings/oleObject232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226.bin"/><Relationship Id="rId12" Type="http://schemas.openxmlformats.org/officeDocument/2006/relationships/oleObject" Target="../embeddings/oleObject23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225.bin"/><Relationship Id="rId11" Type="http://schemas.openxmlformats.org/officeDocument/2006/relationships/oleObject" Target="../embeddings/oleObject230.bin"/><Relationship Id="rId5" Type="http://schemas.openxmlformats.org/officeDocument/2006/relationships/oleObject" Target="../embeddings/oleObject224.bin"/><Relationship Id="rId15" Type="http://schemas.openxmlformats.org/officeDocument/2006/relationships/oleObject" Target="../embeddings/oleObject234.bin"/><Relationship Id="rId10" Type="http://schemas.openxmlformats.org/officeDocument/2006/relationships/oleObject" Target="../embeddings/oleObject229.bin"/><Relationship Id="rId4" Type="http://schemas.openxmlformats.org/officeDocument/2006/relationships/oleObject" Target="../embeddings/oleObject223.bin"/><Relationship Id="rId9" Type="http://schemas.openxmlformats.org/officeDocument/2006/relationships/oleObject" Target="../embeddings/oleObject228.bin"/><Relationship Id="rId14" Type="http://schemas.openxmlformats.org/officeDocument/2006/relationships/oleObject" Target="../embeddings/oleObject233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9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23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237.bin"/><Relationship Id="rId5" Type="http://schemas.openxmlformats.org/officeDocument/2006/relationships/oleObject" Target="../embeddings/oleObject236.bin"/><Relationship Id="rId10" Type="http://schemas.openxmlformats.org/officeDocument/2006/relationships/image" Target="../media/image144.png"/><Relationship Id="rId4" Type="http://schemas.openxmlformats.org/officeDocument/2006/relationships/oleObject" Target="../embeddings/oleObject235.bin"/><Relationship Id="rId9" Type="http://schemas.openxmlformats.org/officeDocument/2006/relationships/oleObject" Target="../embeddings/oleObject240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0.bin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Noisy input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Barrage of spike arrivals</a:t>
            </a:r>
            <a:endParaRPr lang="en-US" sz="5400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229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endParaRPr lang="fr-CH" sz="4400" dirty="0" err="1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8.6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Comparison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noise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1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:Variation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of membrane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potential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2406317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202779" y="6761752"/>
            <a:ext cx="1140468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106634" y="205353"/>
            <a:ext cx="11450310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>
                <a:solidFill>
                  <a:srgbClr val="FF0000"/>
                </a:solidFill>
              </a:rPr>
              <a:t>White noise: </a:t>
            </a:r>
            <a:r>
              <a:rPr lang="fr-CH" dirty="0" err="1">
                <a:solidFill>
                  <a:srgbClr val="FF0000"/>
                </a:solidFill>
              </a:rPr>
              <a:t>Exercise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smtClean="0">
                <a:solidFill>
                  <a:srgbClr val="FF0000"/>
                </a:solidFill>
              </a:rPr>
              <a:t>1.1-1.2 </a:t>
            </a:r>
            <a:r>
              <a:rPr lang="fr-CH" dirty="0" err="1">
                <a:solidFill>
                  <a:srgbClr val="FF0000"/>
                </a:solidFill>
              </a:rPr>
              <a:t>now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129" name="Line 14"/>
          <p:cNvSpPr>
            <a:spLocks noChangeShapeType="1"/>
          </p:cNvSpPr>
          <p:nvPr/>
        </p:nvSpPr>
        <p:spPr bwMode="auto">
          <a:xfrm flipV="1">
            <a:off x="765265" y="5181611"/>
            <a:ext cx="127619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130" name="Line 15"/>
          <p:cNvSpPr>
            <a:spLocks noChangeShapeType="1"/>
          </p:cNvSpPr>
          <p:nvPr/>
        </p:nvSpPr>
        <p:spPr bwMode="auto">
          <a:xfrm flipH="1" flipV="1">
            <a:off x="6208397" y="1609057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212147" y="1609057"/>
            <a:ext cx="7119959" cy="796090"/>
            <a:chOff x="2688" y="1296"/>
            <a:chExt cx="2570" cy="336"/>
          </a:xfrm>
        </p:grpSpPr>
        <p:graphicFrame>
          <p:nvGraphicFramePr>
            <p:cNvPr id="5126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229382" name="Equation" r:id="rId4" imgW="139680" imgH="177480" progId="Equation.3">
                <p:embed/>
              </p:oleObj>
            </a:graphicData>
          </a:graphic>
        </p:graphicFrame>
        <p:sp>
          <p:nvSpPr>
            <p:cNvPr id="5145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Freeform 26"/>
          <p:cNvSpPr>
            <a:spLocks/>
          </p:cNvSpPr>
          <p:nvPr/>
        </p:nvSpPr>
        <p:spPr bwMode="auto">
          <a:xfrm>
            <a:off x="6208396" y="3268747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3" name="Freeform 27"/>
          <p:cNvSpPr>
            <a:spLocks/>
          </p:cNvSpPr>
          <p:nvPr/>
        </p:nvSpPr>
        <p:spPr bwMode="auto">
          <a:xfrm>
            <a:off x="6208396" y="2886174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4" name="Freeform 28"/>
          <p:cNvSpPr>
            <a:spLocks/>
          </p:cNvSpPr>
          <p:nvPr/>
        </p:nvSpPr>
        <p:spPr bwMode="auto">
          <a:xfrm>
            <a:off x="6208396" y="3651320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135" name="Freeform 29"/>
          <p:cNvSpPr>
            <a:spLocks/>
          </p:cNvSpPr>
          <p:nvPr/>
        </p:nvSpPr>
        <p:spPr bwMode="auto">
          <a:xfrm>
            <a:off x="6212145" y="2917118"/>
            <a:ext cx="5882032" cy="2205420"/>
          </a:xfrm>
          <a:custGeom>
            <a:avLst/>
            <a:gdLst>
              <a:gd name="T0" fmla="*/ 0 w 1568"/>
              <a:gd name="T1" fmla="*/ 2147483647 h 784"/>
              <a:gd name="T2" fmla="*/ 2147483647 w 1568"/>
              <a:gd name="T3" fmla="*/ 2147483647 h 784"/>
              <a:gd name="T4" fmla="*/ 2147483647 w 1568"/>
              <a:gd name="T5" fmla="*/ 2147483647 h 784"/>
              <a:gd name="T6" fmla="*/ 2147483647 w 1568"/>
              <a:gd name="T7" fmla="*/ 2147483647 h 784"/>
              <a:gd name="T8" fmla="*/ 2147483647 w 1568"/>
              <a:gd name="T9" fmla="*/ 2147483647 h 784"/>
              <a:gd name="T10" fmla="*/ 2147483647 w 1568"/>
              <a:gd name="T11" fmla="*/ 2147483647 h 784"/>
              <a:gd name="T12" fmla="*/ 2147483647 w 1568"/>
              <a:gd name="T13" fmla="*/ 2147483647 h 784"/>
              <a:gd name="T14" fmla="*/ 2147483647 w 1568"/>
              <a:gd name="T15" fmla="*/ 2147483647 h 784"/>
              <a:gd name="T16" fmla="*/ 2147483647 w 1568"/>
              <a:gd name="T17" fmla="*/ 2147483647 h 784"/>
              <a:gd name="T18" fmla="*/ 2147483647 w 1568"/>
              <a:gd name="T19" fmla="*/ 2147483647 h 784"/>
              <a:gd name="T20" fmla="*/ 2147483647 w 1568"/>
              <a:gd name="T21" fmla="*/ 2147483647 h 784"/>
              <a:gd name="T22" fmla="*/ 2147483647 w 1568"/>
              <a:gd name="T23" fmla="*/ 2147483647 h 784"/>
              <a:gd name="T24" fmla="*/ 2147483647 w 1568"/>
              <a:gd name="T25" fmla="*/ 2147483647 h 784"/>
              <a:gd name="T26" fmla="*/ 2147483647 w 1568"/>
              <a:gd name="T27" fmla="*/ 2147483647 h 784"/>
              <a:gd name="T28" fmla="*/ 2147483647 w 1568"/>
              <a:gd name="T29" fmla="*/ 2147483647 h 784"/>
              <a:gd name="T30" fmla="*/ 2147483647 w 1568"/>
              <a:gd name="T31" fmla="*/ 2147483647 h 784"/>
              <a:gd name="T32" fmla="*/ 2147483647 w 1568"/>
              <a:gd name="T33" fmla="*/ 2147483647 h 784"/>
              <a:gd name="T34" fmla="*/ 2147483647 w 1568"/>
              <a:gd name="T35" fmla="*/ 2147483647 h 784"/>
              <a:gd name="T36" fmla="*/ 2147483647 w 1568"/>
              <a:gd name="T37" fmla="*/ 2147483647 h 784"/>
              <a:gd name="T38" fmla="*/ 2147483647 w 1568"/>
              <a:gd name="T39" fmla="*/ 2147483647 h 784"/>
              <a:gd name="T40" fmla="*/ 2147483647 w 1568"/>
              <a:gd name="T41" fmla="*/ 2147483647 h 784"/>
              <a:gd name="T42" fmla="*/ 2147483647 w 1568"/>
              <a:gd name="T43" fmla="*/ 0 h 784"/>
              <a:gd name="T44" fmla="*/ 2147483647 w 1568"/>
              <a:gd name="T45" fmla="*/ 2147483647 h 784"/>
              <a:gd name="T46" fmla="*/ 2147483647 w 1568"/>
              <a:gd name="T47" fmla="*/ 2147483647 h 784"/>
              <a:gd name="T48" fmla="*/ 2147483647 w 1568"/>
              <a:gd name="T49" fmla="*/ 2147483647 h 784"/>
              <a:gd name="T50" fmla="*/ 2147483647 w 1568"/>
              <a:gd name="T51" fmla="*/ 2147483647 h 784"/>
              <a:gd name="T52" fmla="*/ 2147483647 w 1568"/>
              <a:gd name="T53" fmla="*/ 2147483647 h 784"/>
              <a:gd name="T54" fmla="*/ 2147483647 w 1568"/>
              <a:gd name="T55" fmla="*/ 2147483647 h 784"/>
              <a:gd name="T56" fmla="*/ 2147483647 w 1568"/>
              <a:gd name="T57" fmla="*/ 2147483647 h 784"/>
              <a:gd name="T58" fmla="*/ 2147483647 w 1568"/>
              <a:gd name="T59" fmla="*/ 2147483647 h 7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68"/>
              <a:gd name="T91" fmla="*/ 0 h 784"/>
              <a:gd name="T92" fmla="*/ 1568 w 1568"/>
              <a:gd name="T93" fmla="*/ 784 h 78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68" h="784">
                <a:moveTo>
                  <a:pt x="0" y="784"/>
                </a:moveTo>
                <a:cubicBezTo>
                  <a:pt x="13" y="745"/>
                  <a:pt x="6" y="700"/>
                  <a:pt x="24" y="664"/>
                </a:cubicBezTo>
                <a:cubicBezTo>
                  <a:pt x="33" y="647"/>
                  <a:pt x="45" y="632"/>
                  <a:pt x="56" y="616"/>
                </a:cubicBezTo>
                <a:cubicBezTo>
                  <a:pt x="80" y="579"/>
                  <a:pt x="42" y="599"/>
                  <a:pt x="88" y="584"/>
                </a:cubicBezTo>
                <a:cubicBezTo>
                  <a:pt x="93" y="576"/>
                  <a:pt x="97" y="566"/>
                  <a:pt x="104" y="560"/>
                </a:cubicBezTo>
                <a:cubicBezTo>
                  <a:pt x="118" y="547"/>
                  <a:pt x="152" y="528"/>
                  <a:pt x="152" y="528"/>
                </a:cubicBezTo>
                <a:cubicBezTo>
                  <a:pt x="193" y="466"/>
                  <a:pt x="178" y="498"/>
                  <a:pt x="200" y="432"/>
                </a:cubicBezTo>
                <a:cubicBezTo>
                  <a:pt x="209" y="406"/>
                  <a:pt x="193" y="367"/>
                  <a:pt x="216" y="352"/>
                </a:cubicBezTo>
                <a:cubicBezTo>
                  <a:pt x="224" y="347"/>
                  <a:pt x="230" y="337"/>
                  <a:pt x="240" y="336"/>
                </a:cubicBezTo>
                <a:cubicBezTo>
                  <a:pt x="285" y="329"/>
                  <a:pt x="331" y="331"/>
                  <a:pt x="376" y="328"/>
                </a:cubicBezTo>
                <a:cubicBezTo>
                  <a:pt x="413" y="273"/>
                  <a:pt x="390" y="286"/>
                  <a:pt x="432" y="272"/>
                </a:cubicBezTo>
                <a:cubicBezTo>
                  <a:pt x="440" y="248"/>
                  <a:pt x="452" y="222"/>
                  <a:pt x="464" y="200"/>
                </a:cubicBezTo>
                <a:cubicBezTo>
                  <a:pt x="473" y="183"/>
                  <a:pt x="496" y="152"/>
                  <a:pt x="496" y="152"/>
                </a:cubicBezTo>
                <a:cubicBezTo>
                  <a:pt x="523" y="155"/>
                  <a:pt x="550" y="152"/>
                  <a:pt x="576" y="160"/>
                </a:cubicBezTo>
                <a:cubicBezTo>
                  <a:pt x="587" y="163"/>
                  <a:pt x="590" y="178"/>
                  <a:pt x="600" y="184"/>
                </a:cubicBezTo>
                <a:cubicBezTo>
                  <a:pt x="610" y="189"/>
                  <a:pt x="621" y="189"/>
                  <a:pt x="632" y="192"/>
                </a:cubicBezTo>
                <a:cubicBezTo>
                  <a:pt x="691" y="180"/>
                  <a:pt x="664" y="195"/>
                  <a:pt x="704" y="136"/>
                </a:cubicBezTo>
                <a:cubicBezTo>
                  <a:pt x="713" y="122"/>
                  <a:pt x="720" y="88"/>
                  <a:pt x="720" y="88"/>
                </a:cubicBezTo>
                <a:cubicBezTo>
                  <a:pt x="791" y="97"/>
                  <a:pt x="807" y="104"/>
                  <a:pt x="880" y="96"/>
                </a:cubicBezTo>
                <a:cubicBezTo>
                  <a:pt x="888" y="91"/>
                  <a:pt x="898" y="88"/>
                  <a:pt x="904" y="80"/>
                </a:cubicBezTo>
                <a:cubicBezTo>
                  <a:pt x="909" y="73"/>
                  <a:pt x="906" y="62"/>
                  <a:pt x="912" y="56"/>
                </a:cubicBezTo>
                <a:cubicBezTo>
                  <a:pt x="933" y="35"/>
                  <a:pt x="963" y="21"/>
                  <a:pt x="984" y="0"/>
                </a:cubicBezTo>
                <a:cubicBezTo>
                  <a:pt x="1019" y="12"/>
                  <a:pt x="1046" y="29"/>
                  <a:pt x="1080" y="40"/>
                </a:cubicBezTo>
                <a:cubicBezTo>
                  <a:pt x="1105" y="116"/>
                  <a:pt x="1079" y="90"/>
                  <a:pt x="1184" y="80"/>
                </a:cubicBezTo>
                <a:cubicBezTo>
                  <a:pt x="1238" y="62"/>
                  <a:pt x="1226" y="83"/>
                  <a:pt x="1264" y="104"/>
                </a:cubicBezTo>
                <a:cubicBezTo>
                  <a:pt x="1279" y="112"/>
                  <a:pt x="1298" y="111"/>
                  <a:pt x="1312" y="120"/>
                </a:cubicBezTo>
                <a:cubicBezTo>
                  <a:pt x="1320" y="125"/>
                  <a:pt x="1328" y="131"/>
                  <a:pt x="1336" y="136"/>
                </a:cubicBezTo>
                <a:cubicBezTo>
                  <a:pt x="1373" y="81"/>
                  <a:pt x="1350" y="94"/>
                  <a:pt x="1392" y="80"/>
                </a:cubicBezTo>
                <a:cubicBezTo>
                  <a:pt x="1461" y="103"/>
                  <a:pt x="1426" y="100"/>
                  <a:pt x="1480" y="136"/>
                </a:cubicBezTo>
                <a:cubicBezTo>
                  <a:pt x="1496" y="183"/>
                  <a:pt x="1528" y="176"/>
                  <a:pt x="1568" y="1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5122" name="Object 30"/>
          <p:cNvGraphicFramePr>
            <a:graphicFrameLocks noChangeAspect="1"/>
          </p:cNvGraphicFramePr>
          <p:nvPr/>
        </p:nvGraphicFramePr>
        <p:xfrm>
          <a:off x="4336498" y="9775299"/>
          <a:ext cx="9652085" cy="1102710"/>
        </p:xfrm>
        <a:graphic>
          <a:graphicData uri="http://schemas.openxmlformats.org/presentationml/2006/ole">
            <p:oleObj spid="_x0000_s229378" name="Equation" r:id="rId5" imgW="2197080" imgH="279360" progId="Equation.3">
              <p:embed/>
            </p:oleObj>
          </a:graphicData>
        </a:graphic>
      </p:graphicFrame>
      <p:graphicFrame>
        <p:nvGraphicFramePr>
          <p:cNvPr id="5123" name="Object 32"/>
          <p:cNvGraphicFramePr>
            <a:graphicFrameLocks noChangeAspect="1"/>
          </p:cNvGraphicFramePr>
          <p:nvPr/>
        </p:nvGraphicFramePr>
        <p:xfrm>
          <a:off x="9783380" y="2247616"/>
          <a:ext cx="1357969" cy="649810"/>
        </p:xfrm>
        <a:graphic>
          <a:graphicData uri="http://schemas.openxmlformats.org/presentationml/2006/ole">
            <p:oleObj spid="_x0000_s229379" name="Equation" r:id="rId6" imgW="380880" imgH="203040" progId="Equation.3">
              <p:embed/>
            </p:oleObj>
          </a:graphicData>
        </a:graphic>
      </p:graphicFrame>
      <p:sp>
        <p:nvSpPr>
          <p:cNvPr id="5136" name="Line 33"/>
          <p:cNvSpPr>
            <a:spLocks noChangeShapeType="1"/>
          </p:cNvSpPr>
          <p:nvPr/>
        </p:nvSpPr>
        <p:spPr bwMode="auto">
          <a:xfrm flipV="1">
            <a:off x="9952189" y="2886174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5124" name="Object 34"/>
          <p:cNvGraphicFramePr>
            <a:graphicFrameLocks noChangeAspect="1"/>
          </p:cNvGraphicFramePr>
          <p:nvPr/>
        </p:nvGraphicFramePr>
        <p:xfrm>
          <a:off x="12139194" y="2630189"/>
          <a:ext cx="1898156" cy="1102710"/>
        </p:xfrm>
        <a:graphic>
          <a:graphicData uri="http://schemas.openxmlformats.org/presentationml/2006/ole">
            <p:oleObj spid="_x0000_s229380" name="Equation" r:id="rId7" imgW="431640" imgH="279360" progId="Equation.3">
              <p:embed/>
            </p:oleObj>
          </a:graphicData>
        </a:graphic>
      </p:graphicFrame>
      <p:sp>
        <p:nvSpPr>
          <p:cNvPr id="5137" name="TextBox 16"/>
          <p:cNvSpPr txBox="1">
            <a:spLocks noChangeArrowheads="1"/>
          </p:cNvSpPr>
          <p:nvPr/>
        </p:nvSpPr>
        <p:spPr bwMode="auto">
          <a:xfrm>
            <a:off x="934075" y="7190119"/>
            <a:ext cx="9013746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Expected voltage at time </a:t>
            </a:r>
            <a:r>
              <a:rPr lang="en-US" i="1"/>
              <a:t>t </a:t>
            </a:r>
          </a:p>
        </p:txBody>
      </p:sp>
      <p:graphicFrame>
        <p:nvGraphicFramePr>
          <p:cNvPr id="5125" name="Object 30"/>
          <p:cNvGraphicFramePr>
            <a:graphicFrameLocks noChangeAspect="1"/>
          </p:cNvGraphicFramePr>
          <p:nvPr/>
        </p:nvGraphicFramePr>
        <p:xfrm>
          <a:off x="10811235" y="7243567"/>
          <a:ext cx="2682178" cy="1001441"/>
        </p:xfrm>
        <a:graphic>
          <a:graphicData uri="http://schemas.openxmlformats.org/presentationml/2006/ole">
            <p:oleObj spid="_x0000_s229381" name="Equation" r:id="rId8" imgW="609480" imgH="253800" progId="Equation.DSMT4">
              <p:embed/>
            </p:oleObj>
          </a:graphicData>
        </a:graphic>
      </p:graphicFrame>
      <p:cxnSp>
        <p:nvCxnSpPr>
          <p:cNvPr id="5138" name="Straight Arrow Connector 19"/>
          <p:cNvCxnSpPr>
            <a:cxnSpLocks noChangeShapeType="1"/>
          </p:cNvCxnSpPr>
          <p:nvPr/>
        </p:nvCxnSpPr>
        <p:spPr bwMode="auto">
          <a:xfrm rot="5400000" flipH="1" flipV="1">
            <a:off x="6018985" y="5629822"/>
            <a:ext cx="382573" cy="3750"/>
          </a:xfrm>
          <a:prstGeom prst="straightConnector1">
            <a:avLst/>
          </a:prstGeom>
          <a:noFill/>
          <a:ln w="9525" algn="ctr">
            <a:solidFill>
              <a:schemeClr val="accent2"/>
            </a:solidFill>
            <a:round/>
            <a:headEnd/>
            <a:tailEnd type="arrow" w="med" len="med"/>
          </a:ln>
        </p:spPr>
      </p:cxnSp>
      <p:sp>
        <p:nvSpPr>
          <p:cNvPr id="5139" name="TextBox 20"/>
          <p:cNvSpPr txBox="1">
            <a:spLocks noChangeArrowheads="1"/>
          </p:cNvSpPr>
          <p:nvPr/>
        </p:nvSpPr>
        <p:spPr bwMode="auto">
          <a:xfrm>
            <a:off x="4167691" y="5820171"/>
            <a:ext cx="511364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chemeClr val="accent2"/>
                </a:solidFill>
              </a:rPr>
              <a:t>Input starts here</a:t>
            </a:r>
          </a:p>
        </p:txBody>
      </p:sp>
      <p:cxnSp>
        <p:nvCxnSpPr>
          <p:cNvPr id="5140" name="Straight Arrow Connector 22"/>
          <p:cNvCxnSpPr>
            <a:cxnSpLocks noChangeShapeType="1"/>
          </p:cNvCxnSpPr>
          <p:nvPr/>
        </p:nvCxnSpPr>
        <p:spPr bwMode="auto">
          <a:xfrm rot="10800000">
            <a:off x="13185805" y="2377017"/>
            <a:ext cx="1530529" cy="28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141" name="TextBox 23"/>
          <p:cNvSpPr txBox="1">
            <a:spLocks noChangeArrowheads="1"/>
          </p:cNvSpPr>
          <p:nvPr/>
        </p:nvSpPr>
        <p:spPr bwMode="auto">
          <a:xfrm>
            <a:off x="14408728" y="1609056"/>
            <a:ext cx="7005183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Assumption:</a:t>
            </a:r>
          </a:p>
          <a:p>
            <a:r>
              <a:rPr lang="en-US" sz="5100" dirty="0"/>
              <a:t>far away from </a:t>
            </a:r>
            <a:r>
              <a:rPr lang="en-US" sz="5100" dirty="0" err="1"/>
              <a:t>theshold</a:t>
            </a:r>
            <a:endParaRPr lang="en-US" sz="5100" dirty="0"/>
          </a:p>
        </p:txBody>
      </p:sp>
      <p:sp>
        <p:nvSpPr>
          <p:cNvPr id="5142" name="TextBox 24"/>
          <p:cNvSpPr txBox="1">
            <a:spLocks noChangeArrowheads="1"/>
          </p:cNvSpPr>
          <p:nvPr/>
        </p:nvSpPr>
        <p:spPr bwMode="auto">
          <a:xfrm>
            <a:off x="1106634" y="8756981"/>
            <a:ext cx="96103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/>
              <a:t>Variance of voltage at time </a:t>
            </a:r>
            <a:r>
              <a:rPr lang="en-US" i="1"/>
              <a:t>t </a:t>
            </a:r>
          </a:p>
        </p:txBody>
      </p:sp>
      <p:sp>
        <p:nvSpPr>
          <p:cNvPr id="26" name="Text Box 67"/>
          <p:cNvSpPr txBox="1">
            <a:spLocks noChangeArrowheads="1"/>
          </p:cNvSpPr>
          <p:nvPr/>
        </p:nvSpPr>
        <p:spPr bwMode="auto">
          <a:xfrm>
            <a:off x="15057702" y="6076157"/>
            <a:ext cx="4496483" cy="19491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/>
              <a:t>Next lecture:</a:t>
            </a:r>
          </a:p>
          <a:p>
            <a:r>
              <a:rPr lang="en-US" i="1" dirty="0"/>
              <a:t>   </a:t>
            </a:r>
            <a:r>
              <a:rPr lang="en-US" i="1" dirty="0" smtClean="0"/>
              <a:t>9:56</a:t>
            </a:r>
            <a:endParaRPr lang="fr-FR" i="1" dirty="0"/>
          </a:p>
        </p:txBody>
      </p:sp>
      <p:sp>
        <p:nvSpPr>
          <p:cNvPr id="5144" name="Rectangle 79"/>
          <p:cNvSpPr>
            <a:spLocks noChangeArrowheads="1"/>
          </p:cNvSpPr>
          <p:nvPr/>
        </p:nvSpPr>
        <p:spPr bwMode="auto">
          <a:xfrm>
            <a:off x="0" y="1645627"/>
            <a:ext cx="21269846" cy="10506686"/>
          </a:xfrm>
          <a:prstGeom prst="rect">
            <a:avLst/>
          </a:prstGeom>
          <a:solidFill>
            <a:srgbClr val="FF9933">
              <a:alpha val="27843"/>
            </a:srgbClr>
          </a:solidFill>
          <a:ln w="76200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106633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1669059" y="5600755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H="1" flipV="1">
            <a:off x="1665309" y="2028201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4" name="Freeform 26"/>
          <p:cNvSpPr>
            <a:spLocks/>
          </p:cNvSpPr>
          <p:nvPr/>
        </p:nvSpPr>
        <p:spPr bwMode="auto">
          <a:xfrm>
            <a:off x="1665308" y="3687891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Freeform 27"/>
          <p:cNvSpPr>
            <a:spLocks/>
          </p:cNvSpPr>
          <p:nvPr/>
        </p:nvSpPr>
        <p:spPr bwMode="auto">
          <a:xfrm>
            <a:off x="1665308" y="3305318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Freeform 28"/>
          <p:cNvSpPr>
            <a:spLocks/>
          </p:cNvSpPr>
          <p:nvPr/>
        </p:nvSpPr>
        <p:spPr bwMode="auto">
          <a:xfrm>
            <a:off x="1665308" y="4070464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72220" y="6121178"/>
          <a:ext cx="8358370" cy="1102710"/>
        </p:xfrm>
        <a:graphic>
          <a:graphicData uri="http://schemas.openxmlformats.org/presentationml/2006/ole">
            <p:oleObj spid="_x0000_s314370" name="Equation" r:id="rId4" imgW="2197080" imgH="27936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240292" y="2666759"/>
          <a:ext cx="1357969" cy="649812"/>
        </p:xfrm>
        <a:graphic>
          <a:graphicData uri="http://schemas.openxmlformats.org/presentationml/2006/ole">
            <p:oleObj spid="_x0000_s314371" name="Equation" r:id="rId5" imgW="380880" imgH="203040" progId="Equation.3">
              <p:embed/>
            </p:oleObj>
          </a:graphicData>
        </a:graphic>
      </p:graphicFrame>
      <p:sp>
        <p:nvSpPr>
          <p:cNvPr id="13328" name="Line 33"/>
          <p:cNvSpPr>
            <a:spLocks noChangeShapeType="1"/>
          </p:cNvSpPr>
          <p:nvPr/>
        </p:nvSpPr>
        <p:spPr bwMode="auto">
          <a:xfrm flipV="1">
            <a:off x="5409101" y="3305318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000660" y="3137028"/>
          <a:ext cx="3910013" cy="1101725"/>
        </p:xfrm>
        <a:graphic>
          <a:graphicData uri="http://schemas.openxmlformats.org/presentationml/2006/ole">
            <p:oleObj spid="_x0000_s314372" name="Equation" r:id="rId6" imgW="888840" imgH="279360" progId="Equation.DSMT4">
              <p:embed/>
            </p:oleObj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12957175" y="1964907"/>
          <a:ext cx="7059937" cy="1403704"/>
        </p:xfrm>
        <a:graphic>
          <a:graphicData uri="http://schemas.openxmlformats.org/presentationml/2006/ole">
            <p:oleObj spid="_x0000_s314373" name="Equation" r:id="rId7" imgW="2082600" imgH="355320" progId="Equation.3">
              <p:embed/>
            </p:oleObj>
          </a:graphicData>
        </a:graphic>
      </p:graphicFrame>
      <p:sp>
        <p:nvSpPr>
          <p:cNvPr id="13329" name="Text Box 77"/>
          <p:cNvSpPr txBox="1">
            <a:spLocks noChangeArrowheads="1"/>
          </p:cNvSpPr>
          <p:nvPr/>
        </p:nvSpPr>
        <p:spPr bwMode="auto">
          <a:xfrm>
            <a:off x="6598261" y="8666772"/>
            <a:ext cx="5312412" cy="1071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Math argument</a:t>
            </a:r>
            <a:endParaRPr lang="fr-FR" i="1" dirty="0"/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1809666" y="7488238"/>
          <a:ext cx="8866187" cy="1001712"/>
        </p:xfrm>
        <a:graphic>
          <a:graphicData uri="http://schemas.openxmlformats.org/presentationml/2006/ole">
            <p:oleObj spid="_x0000_s314374" name="Equation" r:id="rId8" imgW="2628720" imgH="253800" progId="Equation.DSMT4">
              <p:embed/>
            </p:oleObj>
          </a:graphicData>
        </a:graphic>
      </p:graphicFrame>
      <p:graphicFrame>
        <p:nvGraphicFramePr>
          <p:cNvPr id="11274" name="Object 2"/>
          <p:cNvGraphicFramePr>
            <a:graphicFrameLocks noChangeAspect="1"/>
          </p:cNvGraphicFramePr>
          <p:nvPr/>
        </p:nvGraphicFramePr>
        <p:xfrm>
          <a:off x="12957175" y="10052050"/>
          <a:ext cx="7391400" cy="1101725"/>
        </p:xfrm>
        <a:graphic>
          <a:graphicData uri="http://schemas.openxmlformats.org/presentationml/2006/ole">
            <p:oleObj spid="_x0000_s314375" name="Equation" r:id="rId9" imgW="1942920" imgH="279360" progId="Equation.DSMT4">
              <p:embed/>
            </p:oleObj>
          </a:graphicData>
        </a:graphic>
      </p:graphicFrame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2832" y="10052050"/>
            <a:ext cx="8620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317621" y="3687891"/>
            <a:ext cx="6486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487400" y="4070464"/>
            <a:ext cx="5048250" cy="16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Calculating autocorrelations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95"/>
          <p:cNvGrpSpPr/>
          <p:nvPr/>
        </p:nvGrpSpPr>
        <p:grpSpPr>
          <a:xfrm>
            <a:off x="9364893" y="1970385"/>
            <a:ext cx="9262554" cy="1595045"/>
            <a:chOff x="3544977" y="4341574"/>
            <a:chExt cx="14348705" cy="3038079"/>
          </a:xfrm>
        </p:grpSpPr>
        <p:grpSp>
          <p:nvGrpSpPr>
            <p:cNvPr id="5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48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9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0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1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2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3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4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5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6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8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39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0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1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2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3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4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5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6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7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136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302082" name="Equation" r:id="rId4" imgW="215640" imgH="203040" progId="Equation.DSMT4">
                <p:embed/>
              </p:oleObj>
            </a:graphicData>
          </a:graphic>
        </p:graphicFrame>
        <p:sp>
          <p:nvSpPr>
            <p:cNvPr id="137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8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3327504" y="3678679"/>
          <a:ext cx="6205538" cy="2654300"/>
        </p:xfrm>
        <a:graphic>
          <a:graphicData uri="http://schemas.openxmlformats.org/presentationml/2006/ole">
            <p:oleObj spid="_x0000_s302083" name="Equation" r:id="rId5" imgW="1917360" imgH="68580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2979820" y="6783388"/>
          <a:ext cx="5549900" cy="1081087"/>
        </p:xfrm>
        <a:graphic>
          <a:graphicData uri="http://schemas.openxmlformats.org/presentationml/2006/ole">
            <p:oleObj spid="_x0000_s302084" name="Equation" r:id="rId6" imgW="1714320" imgH="279360" progId="Equation.DSMT4">
              <p:embed/>
            </p:oleObj>
          </a:graphicData>
        </a:graphic>
      </p:graphicFrame>
      <p:grpSp>
        <p:nvGrpSpPr>
          <p:cNvPr id="10" name="Group 180"/>
          <p:cNvGrpSpPr/>
          <p:nvPr/>
        </p:nvGrpSpPr>
        <p:grpSpPr>
          <a:xfrm>
            <a:off x="14471556" y="9034086"/>
            <a:ext cx="6492483" cy="2019506"/>
            <a:chOff x="13941684" y="9601201"/>
            <a:chExt cx="6492483" cy="2019506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16285895" y="9601201"/>
              <a:ext cx="566961" cy="607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3941684" y="10051047"/>
              <a:ext cx="649248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rate of inhomogeneous</a:t>
              </a:r>
            </a:p>
            <a:p>
              <a:r>
                <a:rPr lang="en-US" sz="4800" dirty="0" smtClean="0">
                  <a:solidFill>
                    <a:srgbClr val="FF0000"/>
                  </a:solidFill>
                </a:rPr>
                <a:t>Poisson process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12906375" y="8129588"/>
          <a:ext cx="5427663" cy="1081087"/>
        </p:xfrm>
        <a:graphic>
          <a:graphicData uri="http://schemas.openxmlformats.org/presentationml/2006/ole">
            <p:oleObj spid="_x0000_s302085" name="Equation" r:id="rId7" imgW="1676160" imgH="279360" progId="Equation.DSMT4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92504" y="6492344"/>
            <a:ext cx="121170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Autocorrelation</a:t>
            </a:r>
            <a:endParaRPr lang="en-US" dirty="0"/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645142" y="7638256"/>
          <a:ext cx="2549525" cy="982663"/>
        </p:xfrm>
        <a:graphic>
          <a:graphicData uri="http://schemas.openxmlformats.org/presentationml/2006/ole">
            <p:oleObj spid="_x0000_s302086" name="Equation" r:id="rId8" imgW="787320" imgH="253800" progId="Equation.DSMT4">
              <p:embed/>
            </p:oleObj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645142" y="9483932"/>
          <a:ext cx="10029826" cy="1081087"/>
        </p:xfrm>
        <a:graphic>
          <a:graphicData uri="http://schemas.openxmlformats.org/presentationml/2006/ole">
            <p:oleObj spid="_x0000_s302087" name="Equation" r:id="rId9" imgW="3098520" imgH="279360" progId="Equation.DSMT4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0216936" y="6298640"/>
            <a:ext cx="22188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-1380000">
            <a:off x="5543886" y="4404556"/>
            <a:ext cx="4091185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 detour</a:t>
            </a:r>
          </a:p>
        </p:txBody>
      </p:sp>
      <p:grpSp>
        <p:nvGrpSpPr>
          <p:cNvPr id="48" name="Group 3"/>
          <p:cNvGrpSpPr>
            <a:grpSpLocks/>
          </p:cNvGrpSpPr>
          <p:nvPr/>
        </p:nvGrpSpPr>
        <p:grpSpPr bwMode="auto">
          <a:xfrm>
            <a:off x="2295794" y="2219717"/>
            <a:ext cx="4932954" cy="2447341"/>
            <a:chOff x="612" y="2840"/>
            <a:chExt cx="1542" cy="870"/>
          </a:xfrm>
        </p:grpSpPr>
        <p:sp>
          <p:nvSpPr>
            <p:cNvPr id="50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8 h 196"/>
                <a:gd name="T2" fmla="*/ 226 w 861"/>
                <a:gd name="T3" fmla="*/ 1 h 196"/>
                <a:gd name="T4" fmla="*/ 861 w 861"/>
                <a:gd name="T5" fmla="*/ 15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95794" y="1738457"/>
            <a:ext cx="5784498" cy="2447341"/>
            <a:chOff x="612" y="2840"/>
            <a:chExt cx="1542" cy="870"/>
          </a:xfrm>
        </p:grpSpPr>
        <p:sp>
          <p:nvSpPr>
            <p:cNvPr id="6169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8 h 196"/>
                <a:gd name="T2" fmla="*/ 226 w 861"/>
                <a:gd name="T3" fmla="*/ 1 h 196"/>
                <a:gd name="T4" fmla="*/ 861 w 861"/>
                <a:gd name="T5" fmla="*/ 15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Text Box 52"/>
          <p:cNvSpPr txBox="1">
            <a:spLocks noChangeArrowheads="1"/>
          </p:cNvSpPr>
          <p:nvPr/>
        </p:nvSpPr>
        <p:spPr bwMode="auto">
          <a:xfrm>
            <a:off x="9907173" y="1519040"/>
            <a:ext cx="8056753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 </a:t>
            </a:r>
          </a:p>
          <a:p>
            <a:r>
              <a:rPr lang="fr-CH" sz="5100" dirty="0"/>
              <a:t>  excitation, total rate </a:t>
            </a:r>
            <a:endParaRPr lang="fr-FR" sz="3400" dirty="0"/>
          </a:p>
        </p:txBody>
      </p:sp>
      <p:graphicFrame>
        <p:nvGraphicFramePr>
          <p:cNvPr id="6146" name="Object 53"/>
          <p:cNvGraphicFramePr>
            <a:graphicFrameLocks noChangeAspect="1"/>
          </p:cNvGraphicFramePr>
          <p:nvPr/>
        </p:nvGraphicFramePr>
        <p:xfrm>
          <a:off x="6092105" y="4723087"/>
          <a:ext cx="7708914" cy="1552796"/>
        </p:xfrm>
        <a:graphic>
          <a:graphicData uri="http://schemas.openxmlformats.org/presentationml/2006/ole">
            <p:oleObj spid="_x0000_s230402" name="Equation" r:id="rId4" imgW="1752480" imgH="393480" progId="Equation.3">
              <p:embed/>
            </p:oleObj>
          </a:graphicData>
        </a:graphic>
      </p:graphicFrame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5023941" y="8816054"/>
            <a:ext cx="6125865" cy="2874922"/>
            <a:chOff x="3005" y="3134"/>
            <a:chExt cx="2188" cy="1022"/>
          </a:xfrm>
        </p:grpSpPr>
        <p:sp>
          <p:nvSpPr>
            <p:cNvPr id="6164" name="Text Box 55"/>
            <p:cNvSpPr txBox="1">
              <a:spLocks noChangeArrowheads="1"/>
            </p:cNvSpPr>
            <p:nvPr/>
          </p:nvSpPr>
          <p:spPr bwMode="auto">
            <a:xfrm>
              <a:off x="3014" y="3134"/>
              <a:ext cx="1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u</a:t>
              </a:r>
              <a:endParaRPr lang="fr-FR" sz="5100" i="1" dirty="0"/>
            </a:p>
          </p:txBody>
        </p:sp>
        <p:sp>
          <p:nvSpPr>
            <p:cNvPr id="6165" name="Line 56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Line 57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Freeform 58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59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152" name="Object 60"/>
            <p:cNvGraphicFramePr>
              <a:graphicFrameLocks noChangeAspect="1"/>
            </p:cNvGraphicFramePr>
            <p:nvPr/>
          </p:nvGraphicFramePr>
          <p:xfrm>
            <a:off x="3005" y="3475"/>
            <a:ext cx="193" cy="268"/>
          </p:xfrm>
          <a:graphic>
            <a:graphicData uri="http://schemas.openxmlformats.org/presentationml/2006/ole">
              <p:oleObj spid="_x0000_s230408" name="Equation" r:id="rId5" imgW="164880" imgH="190440" progId="Equation.3">
                <p:embed/>
              </p:oleObj>
            </a:graphicData>
          </a:graphic>
        </p:graphicFrame>
      </p:grpSp>
      <p:sp>
        <p:nvSpPr>
          <p:cNvPr id="6157" name="Text Box 65"/>
          <p:cNvSpPr txBox="1">
            <a:spLocks noChangeArrowheads="1"/>
          </p:cNvSpPr>
          <p:nvPr/>
        </p:nvSpPr>
        <p:spPr bwMode="auto">
          <a:xfrm>
            <a:off x="6718572" y="3907307"/>
            <a:ext cx="780187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Synaptic</a:t>
            </a:r>
            <a:r>
              <a:rPr lang="fr-CH" sz="5100" b="1" dirty="0"/>
              <a:t> </a:t>
            </a:r>
            <a:r>
              <a:rPr lang="fr-CH" sz="5100" b="1" dirty="0" err="1"/>
              <a:t>current</a:t>
            </a:r>
            <a:r>
              <a:rPr lang="fr-CH" sz="5100" b="1" dirty="0"/>
              <a:t> pulses</a:t>
            </a:r>
            <a:endParaRPr lang="fr-FR" sz="5100" b="1" dirty="0"/>
          </a:p>
        </p:txBody>
      </p:sp>
      <p:sp>
        <p:nvSpPr>
          <p:cNvPr id="6158" name="Text Box 66"/>
          <p:cNvSpPr txBox="1">
            <a:spLocks noChangeArrowheads="1"/>
          </p:cNvSpPr>
          <p:nvPr/>
        </p:nvSpPr>
        <p:spPr bwMode="auto">
          <a:xfrm>
            <a:off x="0" y="1"/>
            <a:ext cx="20420330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>
                <a:solidFill>
                  <a:srgbClr val="FF0000"/>
                </a:solidFill>
              </a:rPr>
              <a:t>Exercise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smtClean="0">
                <a:solidFill>
                  <a:srgbClr val="FF0000"/>
                </a:solidFill>
              </a:rPr>
              <a:t>2.1-2.3 </a:t>
            </a:r>
            <a:r>
              <a:rPr lang="fr-CH" dirty="0" err="1">
                <a:solidFill>
                  <a:srgbClr val="FF0000"/>
                </a:solidFill>
              </a:rPr>
              <a:t>now</a:t>
            </a:r>
            <a:r>
              <a:rPr lang="fr-CH" dirty="0">
                <a:solidFill>
                  <a:srgbClr val="FF0000"/>
                </a:solidFill>
              </a:rPr>
              <a:t>: Diffusive noise (</a:t>
            </a:r>
            <a:r>
              <a:rPr lang="fr-CH" dirty="0" err="1">
                <a:solidFill>
                  <a:srgbClr val="FF0000"/>
                </a:solidFill>
              </a:rPr>
              <a:t>stochastic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spike</a:t>
            </a:r>
            <a:r>
              <a:rPr lang="fr-CH" dirty="0">
                <a:solidFill>
                  <a:srgbClr val="FF0000"/>
                </a:solidFill>
              </a:rPr>
              <a:t> </a:t>
            </a:r>
            <a:r>
              <a:rPr lang="fr-CH" dirty="0" err="1">
                <a:solidFill>
                  <a:srgbClr val="FF0000"/>
                </a:solidFill>
              </a:rPr>
              <a:t>arrival</a:t>
            </a:r>
            <a:r>
              <a:rPr lang="fr-CH" dirty="0">
                <a:solidFill>
                  <a:srgbClr val="FF0000"/>
                </a:solidFill>
              </a:rPr>
              <a:t>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159" name="Text Box 71"/>
          <p:cNvSpPr txBox="1">
            <a:spLocks noChangeArrowheads="1"/>
          </p:cNvSpPr>
          <p:nvPr/>
        </p:nvSpPr>
        <p:spPr bwMode="auto">
          <a:xfrm>
            <a:off x="375131" y="7603636"/>
            <a:ext cx="14880095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 marL="964555" indent="-964555"/>
            <a:endParaRPr lang="fr-CH" sz="4200" dirty="0"/>
          </a:p>
          <a:p>
            <a:pPr marL="964555" indent="-964555">
              <a:buFontTx/>
              <a:buAutoNum type="arabicPeriod"/>
            </a:pPr>
            <a:r>
              <a:rPr lang="fr-CH" sz="4200" dirty="0"/>
              <a:t>Assume </a:t>
            </a:r>
            <a:r>
              <a:rPr lang="fr-CH" sz="4200" dirty="0" err="1"/>
              <a:t>that</a:t>
            </a:r>
            <a:r>
              <a:rPr lang="fr-CH" sz="4200" dirty="0"/>
              <a:t> for t&gt;0 </a:t>
            </a:r>
            <a:r>
              <a:rPr lang="fr-CH" sz="4200" dirty="0" err="1"/>
              <a:t>spikes</a:t>
            </a:r>
            <a:r>
              <a:rPr lang="fr-CH" sz="4200" dirty="0"/>
              <a:t> arrive </a:t>
            </a:r>
            <a:r>
              <a:rPr lang="fr-CH" sz="4200" dirty="0" err="1"/>
              <a:t>stochastically</a:t>
            </a:r>
            <a:r>
              <a:rPr lang="fr-CH" sz="4200" dirty="0"/>
              <a:t> </a:t>
            </a:r>
            <a:r>
              <a:rPr lang="fr-CH" sz="4200" dirty="0" err="1"/>
              <a:t>with</a:t>
            </a:r>
            <a:r>
              <a:rPr lang="fr-CH" sz="4200" dirty="0"/>
              <a:t> rate</a:t>
            </a:r>
            <a:r>
              <a:rPr lang="fr-CH" sz="3400" dirty="0"/>
              <a:t> </a:t>
            </a:r>
            <a:endParaRPr lang="fr-FR" sz="3400" dirty="0"/>
          </a:p>
        </p:txBody>
      </p:sp>
      <p:sp>
        <p:nvSpPr>
          <p:cNvPr id="6160" name="Text Box 72"/>
          <p:cNvSpPr txBox="1">
            <a:spLocks noChangeArrowheads="1"/>
          </p:cNvSpPr>
          <p:nvPr/>
        </p:nvSpPr>
        <p:spPr bwMode="auto">
          <a:xfrm>
            <a:off x="885307" y="8787923"/>
            <a:ext cx="6994924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 marL="964555" indent="-964555">
              <a:buFontTx/>
              <a:buChar char="-"/>
            </a:pPr>
            <a:r>
              <a:rPr lang="fr-CH" sz="4200" dirty="0" err="1"/>
              <a:t>Calculate</a:t>
            </a:r>
            <a:r>
              <a:rPr lang="fr-CH" sz="4200" dirty="0"/>
              <a:t> </a:t>
            </a:r>
            <a:r>
              <a:rPr lang="fr-CH" sz="4200" dirty="0" err="1"/>
              <a:t>mean</a:t>
            </a:r>
            <a:r>
              <a:rPr lang="fr-CH" sz="4200" dirty="0"/>
              <a:t> voltage</a:t>
            </a:r>
            <a:endParaRPr lang="fr-FR" sz="3400" dirty="0"/>
          </a:p>
        </p:txBody>
      </p:sp>
      <p:sp>
        <p:nvSpPr>
          <p:cNvPr id="6161" name="Text Box 74"/>
          <p:cNvSpPr txBox="1">
            <a:spLocks noChangeArrowheads="1"/>
          </p:cNvSpPr>
          <p:nvPr/>
        </p:nvSpPr>
        <p:spPr bwMode="auto">
          <a:xfrm>
            <a:off x="592706" y="9710598"/>
            <a:ext cx="6990756" cy="21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 marL="964555" indent="-964555"/>
            <a:r>
              <a:rPr lang="fr-CH" sz="4200" dirty="0"/>
              <a:t>2. Assume </a:t>
            </a:r>
            <a:r>
              <a:rPr lang="fr-CH" sz="4200" dirty="0" err="1"/>
              <a:t>autocorrelation</a:t>
            </a:r>
            <a:r>
              <a:rPr lang="fr-CH" sz="4200" dirty="0"/>
              <a:t>  </a:t>
            </a:r>
          </a:p>
          <a:p>
            <a:pPr marL="964555" indent="-964555"/>
            <a:r>
              <a:rPr lang="fr-CH" sz="4200" dirty="0"/>
              <a:t> </a:t>
            </a:r>
          </a:p>
          <a:p>
            <a:pPr marL="964555" indent="-964555"/>
            <a:r>
              <a:rPr lang="fr-CH" sz="4200" dirty="0"/>
              <a:t>                        - </a:t>
            </a:r>
            <a:r>
              <a:rPr lang="fr-CH" sz="4200" dirty="0" err="1"/>
              <a:t>Calculate</a:t>
            </a:r>
            <a:r>
              <a:rPr lang="fr-CH" sz="4200" dirty="0"/>
              <a:t>   </a:t>
            </a:r>
            <a:endParaRPr lang="fr-FR" sz="3400" dirty="0"/>
          </a:p>
        </p:txBody>
      </p:sp>
      <p:graphicFrame>
        <p:nvGraphicFramePr>
          <p:cNvPr id="6147" name="Object 75"/>
          <p:cNvGraphicFramePr>
            <a:graphicFrameLocks noChangeAspect="1"/>
          </p:cNvGraphicFramePr>
          <p:nvPr/>
        </p:nvGraphicFramePr>
        <p:xfrm>
          <a:off x="12075423" y="6076157"/>
          <a:ext cx="5585678" cy="1403706"/>
        </p:xfrm>
        <a:graphic>
          <a:graphicData uri="http://schemas.openxmlformats.org/presentationml/2006/ole">
            <p:oleObj spid="_x0000_s230403" name="Equation" r:id="rId6" imgW="1269720" imgH="355320" progId="Equation.DSMT4">
              <p:embed/>
            </p:oleObj>
          </a:graphicData>
        </a:graphic>
      </p:graphicFrame>
      <p:graphicFrame>
        <p:nvGraphicFramePr>
          <p:cNvPr id="6148" name="Object 76"/>
          <p:cNvGraphicFramePr>
            <a:graphicFrameLocks noChangeAspect="1"/>
          </p:cNvGraphicFramePr>
          <p:nvPr/>
        </p:nvGraphicFramePr>
        <p:xfrm>
          <a:off x="6966158" y="9468677"/>
          <a:ext cx="7371295" cy="1001441"/>
        </p:xfrm>
        <a:graphic>
          <a:graphicData uri="http://schemas.openxmlformats.org/presentationml/2006/ole">
            <p:oleObj spid="_x0000_s230404" name="Equation" r:id="rId7" imgW="1676160" imgH="253800" progId="Equation.DSMT4">
              <p:embed/>
            </p:oleObj>
          </a:graphicData>
        </a:graphic>
      </p:graphicFrame>
      <p:graphicFrame>
        <p:nvGraphicFramePr>
          <p:cNvPr id="6149" name="Object 77"/>
          <p:cNvGraphicFramePr>
            <a:graphicFrameLocks noChangeAspect="1"/>
          </p:cNvGraphicFramePr>
          <p:nvPr/>
        </p:nvGraphicFramePr>
        <p:xfrm>
          <a:off x="7911485" y="10838626"/>
          <a:ext cx="3124828" cy="852349"/>
        </p:xfrm>
        <a:graphic>
          <a:graphicData uri="http://schemas.openxmlformats.org/presentationml/2006/ole">
            <p:oleObj spid="_x0000_s230405" name="Equation" r:id="rId8" imgW="711000" imgH="215640" progId="Equation.3">
              <p:embed/>
            </p:oleObj>
          </a:graphicData>
        </a:graphic>
      </p:graphicFrame>
      <p:graphicFrame>
        <p:nvGraphicFramePr>
          <p:cNvPr id="6150" name="Object 78"/>
          <p:cNvGraphicFramePr>
            <a:graphicFrameLocks noChangeAspect="1"/>
          </p:cNvGraphicFramePr>
          <p:nvPr/>
        </p:nvGraphicFramePr>
        <p:xfrm>
          <a:off x="16625743" y="2503602"/>
          <a:ext cx="2517121" cy="852351"/>
        </p:xfrm>
        <a:graphic>
          <a:graphicData uri="http://schemas.openxmlformats.org/presentationml/2006/ole">
            <p:oleObj spid="_x0000_s230406" name="Equation" r:id="rId9" imgW="571320" imgH="215640" progId="Equation.3">
              <p:embed/>
            </p:oleObj>
          </a:graphicData>
        </a:graphic>
      </p:graphicFrame>
      <p:sp>
        <p:nvSpPr>
          <p:cNvPr id="6162" name="Rectangle 79"/>
          <p:cNvSpPr>
            <a:spLocks noChangeArrowheads="1"/>
          </p:cNvSpPr>
          <p:nvPr/>
        </p:nvSpPr>
        <p:spPr bwMode="auto">
          <a:xfrm>
            <a:off x="337618" y="1392454"/>
            <a:ext cx="21269846" cy="10506686"/>
          </a:xfrm>
          <a:prstGeom prst="rect">
            <a:avLst/>
          </a:prstGeom>
          <a:solidFill>
            <a:srgbClr val="FF9933">
              <a:alpha val="27843"/>
            </a:srgbClr>
          </a:solidFill>
          <a:ln w="76200">
            <a:solidFill>
              <a:srgbClr val="FF0000"/>
            </a:solidFill>
            <a:prstDash val="lg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6163" name="Text Box 80"/>
          <p:cNvSpPr txBox="1">
            <a:spLocks noChangeArrowheads="1"/>
          </p:cNvSpPr>
          <p:nvPr/>
        </p:nvSpPr>
        <p:spPr bwMode="auto">
          <a:xfrm>
            <a:off x="15537868" y="3524735"/>
            <a:ext cx="4700065" cy="19491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/>
              <a:t>Next lecture: </a:t>
            </a:r>
          </a:p>
          <a:p>
            <a:r>
              <a:rPr lang="en-US" i="1" dirty="0" smtClean="0"/>
              <a:t>9h58</a:t>
            </a:r>
            <a:endParaRPr lang="fr-FR" i="1" dirty="0"/>
          </a:p>
        </p:txBody>
      </p:sp>
      <p:graphicFrame>
        <p:nvGraphicFramePr>
          <p:cNvPr id="6151" name="Object 81"/>
          <p:cNvGraphicFramePr>
            <a:graphicFrameLocks noChangeAspect="1"/>
          </p:cNvGraphicFramePr>
          <p:nvPr/>
        </p:nvGraphicFramePr>
        <p:xfrm>
          <a:off x="15537868" y="8245008"/>
          <a:ext cx="667731" cy="652624"/>
        </p:xfrm>
        <a:graphic>
          <a:graphicData uri="http://schemas.openxmlformats.org/presentationml/2006/ole">
            <p:oleObj spid="_x0000_s230407" name="Equation" r:id="rId10" imgW="152280" imgH="164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204" name="Line 18"/>
          <p:cNvSpPr>
            <a:spLocks noChangeShapeType="1"/>
          </p:cNvSpPr>
          <p:nvPr/>
        </p:nvSpPr>
        <p:spPr bwMode="auto">
          <a:xfrm>
            <a:off x="1955598" y="2120633"/>
            <a:ext cx="6295787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7" name="Line 21"/>
          <p:cNvSpPr>
            <a:spLocks noChangeShapeType="1"/>
          </p:cNvSpPr>
          <p:nvPr/>
        </p:nvSpPr>
        <p:spPr bwMode="auto">
          <a:xfrm>
            <a:off x="4606591" y="1738457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8" name="Line 22"/>
          <p:cNvSpPr>
            <a:spLocks noChangeShapeType="1"/>
          </p:cNvSpPr>
          <p:nvPr/>
        </p:nvSpPr>
        <p:spPr bwMode="auto">
          <a:xfrm>
            <a:off x="2806380" y="1737842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1" name="Line 45"/>
          <p:cNvSpPr>
            <a:spLocks noChangeShapeType="1"/>
          </p:cNvSpPr>
          <p:nvPr/>
        </p:nvSpPr>
        <p:spPr bwMode="auto">
          <a:xfrm>
            <a:off x="3657162" y="1737842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2" name="Line 46"/>
          <p:cNvSpPr>
            <a:spLocks noChangeShapeType="1"/>
          </p:cNvSpPr>
          <p:nvPr/>
        </p:nvSpPr>
        <p:spPr bwMode="auto">
          <a:xfrm>
            <a:off x="5360603" y="1738457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5" name="Freeform 49"/>
          <p:cNvSpPr>
            <a:spLocks/>
          </p:cNvSpPr>
          <p:nvPr/>
        </p:nvSpPr>
        <p:spPr bwMode="auto">
          <a:xfrm>
            <a:off x="1274974" y="2759588"/>
            <a:ext cx="5953775" cy="509423"/>
          </a:xfrm>
          <a:custGeom>
            <a:avLst/>
            <a:gdLst>
              <a:gd name="T0" fmla="*/ 0 w 861"/>
              <a:gd name="T1" fmla="*/ 17 h 196"/>
              <a:gd name="T2" fmla="*/ 226 w 861"/>
              <a:gd name="T3" fmla="*/ 2 h 196"/>
              <a:gd name="T4" fmla="*/ 861 w 861"/>
              <a:gd name="T5" fmla="*/ 31 h 196"/>
              <a:gd name="T6" fmla="*/ 0 60000 65536"/>
              <a:gd name="T7" fmla="*/ 0 60000 65536"/>
              <a:gd name="T8" fmla="*/ 0 60000 65536"/>
              <a:gd name="T9" fmla="*/ 0 w 861"/>
              <a:gd name="T10" fmla="*/ 0 h 196"/>
              <a:gd name="T11" fmla="*/ 861 w 86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196">
                <a:moveTo>
                  <a:pt x="0" y="106"/>
                </a:moveTo>
                <a:cubicBezTo>
                  <a:pt x="41" y="53"/>
                  <a:pt x="83" y="0"/>
                  <a:pt x="226" y="15"/>
                </a:cubicBezTo>
                <a:cubicBezTo>
                  <a:pt x="369" y="30"/>
                  <a:pt x="615" y="113"/>
                  <a:pt x="861" y="1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1" name="Text Box 52"/>
          <p:cNvSpPr txBox="1">
            <a:spLocks noChangeArrowheads="1"/>
          </p:cNvSpPr>
          <p:nvPr/>
        </p:nvSpPr>
        <p:spPr bwMode="auto">
          <a:xfrm>
            <a:off x="764503" y="4800181"/>
            <a:ext cx="6093074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 smtClean="0"/>
              <a:t>Assumption</a:t>
            </a:r>
            <a:r>
              <a:rPr lang="fr-CH" sz="5100" b="1" dirty="0" smtClean="0"/>
              <a:t>: </a:t>
            </a:r>
          </a:p>
          <a:p>
            <a:r>
              <a:rPr lang="fr-CH" sz="5100" b="1" dirty="0" err="1" smtClean="0"/>
              <a:t>stochastic</a:t>
            </a:r>
            <a:r>
              <a:rPr lang="fr-CH" sz="5100" b="1" dirty="0" smtClean="0"/>
              <a:t> </a:t>
            </a:r>
            <a:r>
              <a:rPr lang="fr-CH" sz="5100" b="1" dirty="0" err="1" smtClean="0"/>
              <a:t>spiking</a:t>
            </a:r>
            <a:endParaRPr lang="fr-CH" sz="5100" dirty="0"/>
          </a:p>
          <a:p>
            <a:r>
              <a:rPr lang="fr-CH" sz="5100" dirty="0" smtClean="0"/>
              <a:t> </a:t>
            </a:r>
            <a:r>
              <a:rPr lang="fr-CH" sz="5100" dirty="0"/>
              <a:t>rate </a:t>
            </a:r>
            <a:endParaRPr lang="fr-CH" sz="3400" dirty="0"/>
          </a:p>
          <a:p>
            <a:r>
              <a:rPr lang="fr-CH" sz="5100" dirty="0"/>
              <a:t>  </a:t>
            </a:r>
            <a:endParaRPr lang="fr-FR" sz="3400" dirty="0"/>
          </a:p>
        </p:txBody>
      </p:sp>
      <p:sp>
        <p:nvSpPr>
          <p:cNvPr id="7183" name="Text Box 65"/>
          <p:cNvSpPr txBox="1">
            <a:spLocks noChangeArrowheads="1"/>
          </p:cNvSpPr>
          <p:nvPr/>
        </p:nvSpPr>
        <p:spPr bwMode="auto">
          <a:xfrm>
            <a:off x="407665" y="205352"/>
            <a:ext cx="20111335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Poisson </a:t>
            </a:r>
            <a:r>
              <a:rPr lang="fr-CH" dirty="0" err="1" smtClean="0">
                <a:solidFill>
                  <a:srgbClr val="FF0000"/>
                </a:solidFill>
              </a:rPr>
              <a:t>spike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arrival</a:t>
            </a:r>
            <a:r>
              <a:rPr lang="fr-CH" dirty="0" smtClean="0">
                <a:solidFill>
                  <a:srgbClr val="FF0000"/>
                </a:solidFill>
              </a:rPr>
              <a:t>: </a:t>
            </a:r>
            <a:r>
              <a:rPr lang="fr-CH" sz="4800" b="1" dirty="0" err="1" smtClean="0">
                <a:solidFill>
                  <a:srgbClr val="FF0000"/>
                </a:solidFill>
              </a:rPr>
              <a:t>Mean</a:t>
            </a:r>
            <a:r>
              <a:rPr lang="fr-CH" sz="4800" b="1" dirty="0" smtClean="0">
                <a:solidFill>
                  <a:srgbClr val="FF0000"/>
                </a:solidFill>
              </a:rPr>
              <a:t> and </a:t>
            </a:r>
            <a:r>
              <a:rPr lang="fr-CH" sz="4800" b="1" dirty="0" err="1" smtClean="0">
                <a:solidFill>
                  <a:srgbClr val="FF0000"/>
                </a:solidFill>
              </a:rPr>
              <a:t>autocorrelation</a:t>
            </a:r>
            <a:r>
              <a:rPr lang="fr-CH" sz="4800" b="1" dirty="0" smtClean="0">
                <a:solidFill>
                  <a:srgbClr val="FF0000"/>
                </a:solidFill>
              </a:rPr>
              <a:t> of </a:t>
            </a:r>
            <a:r>
              <a:rPr lang="fr-CH" sz="4800" b="1" dirty="0" err="1" smtClean="0">
                <a:solidFill>
                  <a:srgbClr val="FF0000"/>
                </a:solidFill>
              </a:rPr>
              <a:t>filtered</a:t>
            </a:r>
            <a:r>
              <a:rPr lang="fr-CH" sz="4800" b="1" dirty="0" smtClean="0">
                <a:solidFill>
                  <a:srgbClr val="FF0000"/>
                </a:solidFill>
              </a:rPr>
              <a:t> signal </a:t>
            </a:r>
            <a:endParaRPr lang="fr-F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7171" name="Object 68"/>
          <p:cNvGraphicFramePr>
            <a:graphicFrameLocks noChangeAspect="1"/>
          </p:cNvGraphicFramePr>
          <p:nvPr/>
        </p:nvGraphicFramePr>
        <p:xfrm>
          <a:off x="1104818" y="3269012"/>
          <a:ext cx="5079254" cy="1403706"/>
        </p:xfrm>
        <a:graphic>
          <a:graphicData uri="http://schemas.openxmlformats.org/presentationml/2006/ole">
            <p:oleObj spid="_x0000_s315394" name="Equation" r:id="rId4" imgW="1155600" imgH="355320" progId="Equation.DSMT4">
              <p:embed/>
            </p:oleObj>
          </a:graphicData>
        </a:graphic>
      </p:graphicFrame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0803732" y="3013816"/>
          <a:ext cx="6470986" cy="1099896"/>
        </p:xfrm>
        <a:graphic>
          <a:graphicData uri="http://schemas.openxmlformats.org/presentationml/2006/ole">
            <p:oleObj spid="_x0000_s315395" name="Equation" r:id="rId5" imgW="1460160" imgH="279360" progId="Equation.DSMT4">
              <p:embed/>
            </p:oleObj>
          </a:graphicData>
        </a:graphic>
      </p:graphicFrame>
      <p:sp>
        <p:nvSpPr>
          <p:cNvPr id="7186" name="Text Box 74"/>
          <p:cNvSpPr txBox="1">
            <a:spLocks noChangeArrowheads="1"/>
          </p:cNvSpPr>
          <p:nvPr/>
        </p:nvSpPr>
        <p:spPr bwMode="auto">
          <a:xfrm>
            <a:off x="8251386" y="6203754"/>
            <a:ext cx="22202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mean</a:t>
            </a:r>
            <a:endParaRPr lang="fr-FR" dirty="0"/>
          </a:p>
        </p:txBody>
      </p:sp>
      <p:graphicFrame>
        <p:nvGraphicFramePr>
          <p:cNvPr id="7175" name="Object 76"/>
          <p:cNvGraphicFramePr>
            <a:graphicFrameLocks noChangeAspect="1"/>
          </p:cNvGraphicFramePr>
          <p:nvPr/>
        </p:nvGraphicFramePr>
        <p:xfrm>
          <a:off x="2295912" y="6458949"/>
          <a:ext cx="1508021" cy="801716"/>
        </p:xfrm>
        <a:graphic>
          <a:graphicData uri="http://schemas.openxmlformats.org/presentationml/2006/ole">
            <p:oleObj spid="_x0000_s315396" name="Equation" r:id="rId6" imgW="342720" imgH="203040" progId="Equation.DSMT4">
              <p:embed/>
            </p:oleObj>
          </a:graphicData>
        </a:graphic>
      </p:graphicFrame>
      <p:sp>
        <p:nvSpPr>
          <p:cNvPr id="70" name="Rectangle 69"/>
          <p:cNvSpPr/>
          <p:nvPr/>
        </p:nvSpPr>
        <p:spPr bwMode="auto">
          <a:xfrm>
            <a:off x="7400604" y="2503426"/>
            <a:ext cx="3062815" cy="17863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aphicFrame>
        <p:nvGraphicFramePr>
          <p:cNvPr id="3" name="Object 72"/>
          <p:cNvGraphicFramePr>
            <a:graphicFrameLocks noChangeAspect="1"/>
          </p:cNvGraphicFramePr>
          <p:nvPr/>
        </p:nvGraphicFramePr>
        <p:xfrm>
          <a:off x="7740916" y="2886219"/>
          <a:ext cx="2382190" cy="1305422"/>
        </p:xfrm>
        <a:graphic>
          <a:graphicData uri="http://schemas.openxmlformats.org/presentationml/2006/ole">
            <p:oleObj spid="_x0000_s315397" name="Equation" r:id="rId7" imgW="330120" imgH="203040" progId="Equation.DSMT4">
              <p:embed/>
            </p:oleObj>
          </a:graphicData>
        </a:graphic>
      </p:graphicFrame>
      <p:graphicFrame>
        <p:nvGraphicFramePr>
          <p:cNvPr id="6" name="Object 72"/>
          <p:cNvGraphicFramePr>
            <a:graphicFrameLocks noChangeAspect="1"/>
          </p:cNvGraphicFramePr>
          <p:nvPr/>
        </p:nvGraphicFramePr>
        <p:xfrm>
          <a:off x="10973889" y="4800182"/>
          <a:ext cx="7596373" cy="1099898"/>
        </p:xfrm>
        <a:graphic>
          <a:graphicData uri="http://schemas.openxmlformats.org/presentationml/2006/ole">
            <p:oleObj spid="_x0000_s315398" name="Equation" r:id="rId8" imgW="1714320" imgH="27936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0973889" y="6124638"/>
          <a:ext cx="7540104" cy="1099896"/>
        </p:xfrm>
        <a:graphic>
          <a:graphicData uri="http://schemas.openxmlformats.org/presentationml/2006/ole">
            <p:oleObj spid="_x0000_s315399" name="Equation" r:id="rId9" imgW="1701720" imgH="279360" progId="Equation.DSMT4">
              <p:embed/>
            </p:oleObj>
          </a:graphicData>
        </a:graphic>
      </p:graphicFrame>
      <p:graphicFrame>
        <p:nvGraphicFramePr>
          <p:cNvPr id="8" name="Object 72"/>
          <p:cNvGraphicFramePr>
            <a:graphicFrameLocks noChangeAspect="1"/>
          </p:cNvGraphicFramePr>
          <p:nvPr/>
        </p:nvGraphicFramePr>
        <p:xfrm>
          <a:off x="3827320" y="8500510"/>
          <a:ext cx="13898549" cy="1198353"/>
        </p:xfrm>
        <a:graphic>
          <a:graphicData uri="http://schemas.openxmlformats.org/presentationml/2006/ole">
            <p:oleObj spid="_x0000_s315400" name="Equation" r:id="rId10" imgW="3136680" imgH="304560" progId="Equation.DSMT4">
              <p:embed/>
            </p:oleObj>
          </a:graphicData>
        </a:graphic>
      </p:graphicFrame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3845079" y="9904083"/>
          <a:ext cx="13335855" cy="1099898"/>
        </p:xfrm>
        <a:graphic>
          <a:graphicData uri="http://schemas.openxmlformats.org/presentationml/2006/ole">
            <p:oleObj spid="_x0000_s315401" name="Equation" r:id="rId11" imgW="3009600" imgH="279360" progId="Equation.DSMT4">
              <p:embed/>
            </p:oleObj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24192" y="7734924"/>
            <a:ext cx="83645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Autocorrelation of output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612637" y="11225172"/>
            <a:ext cx="791568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Autocorrelation of input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10803732" y="11052460"/>
            <a:ext cx="510469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1314201" y="2631024"/>
            <a:ext cx="6976413" cy="2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 flipH="1" flipV="1">
            <a:off x="10803811" y="2120165"/>
            <a:ext cx="1020780" cy="3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Freeform 83"/>
          <p:cNvSpPr/>
          <p:nvPr/>
        </p:nvSpPr>
        <p:spPr bwMode="auto">
          <a:xfrm>
            <a:off x="11835729" y="1914544"/>
            <a:ext cx="1193250" cy="745664"/>
          </a:xfrm>
          <a:custGeom>
            <a:avLst/>
            <a:gdLst>
              <a:gd name="connsiteX0" fmla="*/ 0 w 504968"/>
              <a:gd name="connsiteY0" fmla="*/ 420806 h 420806"/>
              <a:gd name="connsiteX1" fmla="*/ 122830 w 504968"/>
              <a:gd name="connsiteY1" fmla="*/ 52316 h 420806"/>
              <a:gd name="connsiteX2" fmla="*/ 504968 w 504968"/>
              <a:gd name="connsiteY2" fmla="*/ 106907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968" h="420806">
                <a:moveTo>
                  <a:pt x="0" y="420806"/>
                </a:moveTo>
                <a:cubicBezTo>
                  <a:pt x="19334" y="262719"/>
                  <a:pt x="38669" y="104632"/>
                  <a:pt x="122830" y="52316"/>
                </a:cubicBezTo>
                <a:cubicBezTo>
                  <a:pt x="206991" y="0"/>
                  <a:pt x="355979" y="53453"/>
                  <a:pt x="504968" y="10690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13061227" y="1422810"/>
            <a:ext cx="1386748" cy="681173"/>
          </a:xfrm>
          <a:custGeom>
            <a:avLst/>
            <a:gdLst>
              <a:gd name="connsiteX0" fmla="*/ 0 w 586854"/>
              <a:gd name="connsiteY0" fmla="*/ 384411 h 384411"/>
              <a:gd name="connsiteX1" fmla="*/ 177421 w 586854"/>
              <a:gd name="connsiteY1" fmla="*/ 15922 h 384411"/>
              <a:gd name="connsiteX2" fmla="*/ 586854 w 586854"/>
              <a:gd name="connsiteY2" fmla="*/ 288877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384411">
                <a:moveTo>
                  <a:pt x="0" y="384411"/>
                </a:moveTo>
                <a:cubicBezTo>
                  <a:pt x="39806" y="208127"/>
                  <a:pt x="79612" y="31844"/>
                  <a:pt x="177421" y="15922"/>
                </a:cubicBezTo>
                <a:cubicBezTo>
                  <a:pt x="275230" y="0"/>
                  <a:pt x="431042" y="144438"/>
                  <a:pt x="586854" y="2888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14377016" y="1227453"/>
            <a:ext cx="1020938" cy="637988"/>
          </a:xfrm>
          <a:custGeom>
            <a:avLst/>
            <a:gdLst>
              <a:gd name="connsiteX0" fmla="*/ 0 w 586854"/>
              <a:gd name="connsiteY0" fmla="*/ 384411 h 384411"/>
              <a:gd name="connsiteX1" fmla="*/ 177421 w 586854"/>
              <a:gd name="connsiteY1" fmla="*/ 15922 h 384411"/>
              <a:gd name="connsiteX2" fmla="*/ 586854 w 586854"/>
              <a:gd name="connsiteY2" fmla="*/ 288877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384411">
                <a:moveTo>
                  <a:pt x="0" y="384411"/>
                </a:moveTo>
                <a:cubicBezTo>
                  <a:pt x="39806" y="208127"/>
                  <a:pt x="79612" y="31844"/>
                  <a:pt x="177421" y="15922"/>
                </a:cubicBezTo>
                <a:cubicBezTo>
                  <a:pt x="275230" y="0"/>
                  <a:pt x="431042" y="144438"/>
                  <a:pt x="586854" y="2888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15415475" y="1268675"/>
            <a:ext cx="2289746" cy="1362349"/>
          </a:xfrm>
          <a:custGeom>
            <a:avLst/>
            <a:gdLst>
              <a:gd name="connsiteX0" fmla="*/ 0 w 968991"/>
              <a:gd name="connsiteY0" fmla="*/ 263857 h 768824"/>
              <a:gd name="connsiteX1" fmla="*/ 109182 w 968991"/>
              <a:gd name="connsiteY1" fmla="*/ 18197 h 768824"/>
              <a:gd name="connsiteX2" fmla="*/ 354842 w 968991"/>
              <a:gd name="connsiteY2" fmla="*/ 373039 h 768824"/>
              <a:gd name="connsiteX3" fmla="*/ 600501 w 968991"/>
              <a:gd name="connsiteY3" fmla="*/ 605051 h 768824"/>
              <a:gd name="connsiteX4" fmla="*/ 968991 w 968991"/>
              <a:gd name="connsiteY4" fmla="*/ 768824 h 7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991" h="768824">
                <a:moveTo>
                  <a:pt x="0" y="263857"/>
                </a:moveTo>
                <a:cubicBezTo>
                  <a:pt x="25021" y="131928"/>
                  <a:pt x="50042" y="0"/>
                  <a:pt x="109182" y="18197"/>
                </a:cubicBezTo>
                <a:cubicBezTo>
                  <a:pt x="168322" y="36394"/>
                  <a:pt x="272956" y="275230"/>
                  <a:pt x="354842" y="373039"/>
                </a:cubicBezTo>
                <a:cubicBezTo>
                  <a:pt x="436728" y="470848"/>
                  <a:pt x="498143" y="539087"/>
                  <a:pt x="600501" y="605051"/>
                </a:cubicBezTo>
                <a:cubicBezTo>
                  <a:pt x="702859" y="671015"/>
                  <a:pt x="835925" y="719919"/>
                  <a:pt x="968991" y="768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40917" y="4417389"/>
            <a:ext cx="201503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smtClean="0">
                <a:solidFill>
                  <a:srgbClr val="009900"/>
                </a:solidFill>
              </a:rPr>
              <a:t>Filter</a:t>
            </a:r>
            <a:endParaRPr lang="en-US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Autocorrelation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034716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renewal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Autocorrelation of Poisson Process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4812632"/>
            <a:ext cx="9773651" cy="8563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95794" y="2219717"/>
            <a:ext cx="4932954" cy="2447341"/>
            <a:chOff x="612" y="2840"/>
            <a:chExt cx="1542" cy="870"/>
          </a:xfrm>
        </p:grpSpPr>
        <p:sp>
          <p:nvSpPr>
            <p:cNvPr id="7178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2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4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5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8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9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0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1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6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8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0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3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8 h 196"/>
                <a:gd name="T2" fmla="*/ 226 w 861"/>
                <a:gd name="T3" fmla="*/ 1 h 196"/>
                <a:gd name="T4" fmla="*/ 861 w 861"/>
                <a:gd name="T5" fmla="*/ 15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4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25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4" name="Text Box 52"/>
          <p:cNvSpPr txBox="1">
            <a:spLocks noChangeArrowheads="1"/>
          </p:cNvSpPr>
          <p:nvPr/>
        </p:nvSpPr>
        <p:spPr bwMode="auto">
          <a:xfrm>
            <a:off x="9100643" y="2458593"/>
            <a:ext cx="787561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</a:t>
            </a:r>
            <a:endParaRPr lang="fr-FR" sz="3400" dirty="0"/>
          </a:p>
        </p:txBody>
      </p:sp>
      <p:sp>
        <p:nvSpPr>
          <p:cNvPr id="7175" name="Text Box 62"/>
          <p:cNvSpPr txBox="1">
            <a:spLocks noChangeArrowheads="1"/>
          </p:cNvSpPr>
          <p:nvPr/>
        </p:nvSpPr>
        <p:spPr bwMode="auto">
          <a:xfrm>
            <a:off x="1106635" y="205354"/>
            <a:ext cx="12226163" cy="19491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Justify autocorrelation of spike input:</a:t>
            </a:r>
          </a:p>
          <a:p>
            <a:r>
              <a:rPr lang="fr-CH">
                <a:solidFill>
                  <a:srgbClr val="FF0000"/>
                </a:solidFill>
              </a:rPr>
              <a:t>Poisson process in discrete time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7176" name="Text Box 71"/>
          <p:cNvSpPr txBox="1">
            <a:spLocks noChangeArrowheads="1"/>
          </p:cNvSpPr>
          <p:nvPr/>
        </p:nvSpPr>
        <p:spPr bwMode="auto">
          <a:xfrm>
            <a:off x="2247027" y="5055025"/>
            <a:ext cx="16350690" cy="361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In </a:t>
            </a:r>
            <a:r>
              <a:rPr lang="fr-CH" dirty="0" err="1"/>
              <a:t>each</a:t>
            </a:r>
            <a:r>
              <a:rPr lang="fr-CH" dirty="0"/>
              <a:t> </a:t>
            </a:r>
            <a:r>
              <a:rPr lang="fr-CH" dirty="0" err="1"/>
              <a:t>small</a:t>
            </a:r>
            <a:r>
              <a:rPr lang="fr-CH" dirty="0"/>
              <a:t> time </a:t>
            </a:r>
            <a:r>
              <a:rPr lang="fr-CH" dirty="0" err="1"/>
              <a:t>step</a:t>
            </a:r>
            <a:r>
              <a:rPr lang="fr-CH" dirty="0"/>
              <a:t> </a:t>
            </a:r>
          </a:p>
          <a:p>
            <a:r>
              <a:rPr lang="fr-CH" dirty="0" err="1"/>
              <a:t>Prob</a:t>
            </a:r>
            <a:r>
              <a:rPr lang="fr-CH" dirty="0"/>
              <a:t>. Of </a:t>
            </a:r>
            <a:r>
              <a:rPr lang="fr-CH" dirty="0" err="1"/>
              <a:t>firing</a:t>
            </a:r>
            <a:r>
              <a:rPr lang="fr-CH" dirty="0"/>
              <a:t> </a:t>
            </a:r>
          </a:p>
          <a:p>
            <a:endParaRPr lang="fr-CH" dirty="0"/>
          </a:p>
          <a:p>
            <a:r>
              <a:rPr lang="fr-CH" sz="5100" dirty="0" err="1"/>
              <a:t>Firing</a:t>
            </a:r>
            <a:r>
              <a:rPr lang="fr-CH" sz="5100" dirty="0"/>
              <a:t> </a:t>
            </a:r>
            <a:r>
              <a:rPr lang="fr-CH" sz="5100" dirty="0" err="1"/>
              <a:t>independent</a:t>
            </a:r>
            <a:r>
              <a:rPr lang="fr-CH" sz="5100" dirty="0"/>
              <a:t> </a:t>
            </a:r>
            <a:r>
              <a:rPr lang="fr-CH" sz="5100" dirty="0" err="1"/>
              <a:t>between</a:t>
            </a:r>
            <a:r>
              <a:rPr lang="fr-CH" sz="5100" dirty="0"/>
              <a:t> one time </a:t>
            </a:r>
            <a:r>
              <a:rPr lang="fr-CH" sz="5100" dirty="0" err="1"/>
              <a:t>step</a:t>
            </a:r>
            <a:r>
              <a:rPr lang="fr-CH" sz="5100" dirty="0"/>
              <a:t> and the </a:t>
            </a:r>
            <a:r>
              <a:rPr lang="fr-CH" sz="5100" dirty="0" err="1"/>
              <a:t>next</a:t>
            </a:r>
            <a:endParaRPr lang="fr-FR" sz="5100" dirty="0"/>
          </a:p>
        </p:txBody>
      </p:sp>
      <p:graphicFrame>
        <p:nvGraphicFramePr>
          <p:cNvPr id="7170" name="Object 73"/>
          <p:cNvGraphicFramePr>
            <a:graphicFrameLocks noChangeAspect="1"/>
          </p:cNvGraphicFramePr>
          <p:nvPr/>
        </p:nvGraphicFramePr>
        <p:xfrm>
          <a:off x="8590468" y="6076157"/>
          <a:ext cx="2802219" cy="950806"/>
        </p:xfrm>
        <a:graphic>
          <a:graphicData uri="http://schemas.openxmlformats.org/presentationml/2006/ole">
            <p:oleObj spid="_x0000_s231426" name="Equation" r:id="rId4" imgW="469800" imgH="177480" progId="Equation.3">
              <p:embed/>
            </p:oleObj>
          </a:graphicData>
        </a:graphic>
      </p:graphicFrame>
      <p:graphicFrame>
        <p:nvGraphicFramePr>
          <p:cNvPr id="7171" name="Object 74"/>
          <p:cNvGraphicFramePr>
            <a:graphicFrameLocks noChangeAspect="1"/>
          </p:cNvGraphicFramePr>
          <p:nvPr/>
        </p:nvGraphicFramePr>
        <p:xfrm>
          <a:off x="10334821" y="5181612"/>
          <a:ext cx="1080373" cy="894545"/>
        </p:xfrm>
        <a:graphic>
          <a:graphicData uri="http://schemas.openxmlformats.org/presentationml/2006/ole">
            <p:oleObj spid="_x0000_s231427" name="Equation" r:id="rId5" imgW="164880" imgH="152280" progId="Equation.3">
              <p:embed/>
            </p:oleObj>
          </a:graphicData>
        </a:graphic>
      </p:graphicFrame>
      <p:sp>
        <p:nvSpPr>
          <p:cNvPr id="7177" name="Text Box 77"/>
          <p:cNvSpPr txBox="1">
            <a:spLocks noChangeArrowheads="1"/>
          </p:cNvSpPr>
          <p:nvPr/>
        </p:nvSpPr>
        <p:spPr bwMode="auto">
          <a:xfrm>
            <a:off x="14547524" y="3395335"/>
            <a:ext cx="4049246" cy="107195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/>
              <a:t>Blackboard</a:t>
            </a:r>
            <a:endParaRPr lang="fr-F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8201" name="Text Box 52"/>
          <p:cNvSpPr txBox="1">
            <a:spLocks noChangeArrowheads="1"/>
          </p:cNvSpPr>
          <p:nvPr/>
        </p:nvSpPr>
        <p:spPr bwMode="auto">
          <a:xfrm>
            <a:off x="9907173" y="1519040"/>
            <a:ext cx="8056753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 </a:t>
            </a:r>
          </a:p>
          <a:p>
            <a:r>
              <a:rPr lang="fr-CH" sz="5100" dirty="0"/>
              <a:t>  excitation, total rate </a:t>
            </a:r>
            <a:endParaRPr lang="fr-FR" sz="3400" dirty="0"/>
          </a:p>
        </p:txBody>
      </p:sp>
      <p:sp>
        <p:nvSpPr>
          <p:cNvPr id="8202" name="Text Box 53"/>
          <p:cNvSpPr txBox="1">
            <a:spLocks noChangeArrowheads="1"/>
          </p:cNvSpPr>
          <p:nvPr/>
        </p:nvSpPr>
        <p:spPr bwMode="auto">
          <a:xfrm>
            <a:off x="1106633" y="205353"/>
            <a:ext cx="16246495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 smtClean="0">
                <a:solidFill>
                  <a:srgbClr val="FF0000"/>
                </a:solidFill>
              </a:rPr>
              <a:t>Exercise</a:t>
            </a:r>
            <a:r>
              <a:rPr lang="fr-CH" dirty="0" smtClean="0">
                <a:solidFill>
                  <a:srgbClr val="FF0000"/>
                </a:solidFill>
              </a:rPr>
              <a:t> 2 </a:t>
            </a:r>
            <a:r>
              <a:rPr lang="fr-CH" dirty="0" err="1" smtClean="0">
                <a:solidFill>
                  <a:srgbClr val="FF0000"/>
                </a:solidFill>
              </a:rPr>
              <a:t>now</a:t>
            </a:r>
            <a:r>
              <a:rPr lang="fr-CH" dirty="0" smtClean="0">
                <a:solidFill>
                  <a:srgbClr val="FF0000"/>
                </a:solidFill>
              </a:rPr>
              <a:t>: </a:t>
            </a:r>
            <a:r>
              <a:rPr lang="fr-CH" dirty="0">
                <a:solidFill>
                  <a:srgbClr val="FF0000"/>
                </a:solidFill>
              </a:rPr>
              <a:t>Poisson </a:t>
            </a:r>
            <a:r>
              <a:rPr lang="fr-CH" dirty="0" err="1">
                <a:solidFill>
                  <a:srgbClr val="FF0000"/>
                </a:solidFill>
              </a:rPr>
              <a:t>process</a:t>
            </a:r>
            <a:r>
              <a:rPr lang="fr-CH" dirty="0">
                <a:solidFill>
                  <a:srgbClr val="FF0000"/>
                </a:solidFill>
              </a:rPr>
              <a:t> in </a:t>
            </a:r>
            <a:r>
              <a:rPr lang="fr-CH" dirty="0" err="1">
                <a:solidFill>
                  <a:srgbClr val="FF0000"/>
                </a:solidFill>
              </a:rPr>
              <a:t>discrete</a:t>
            </a:r>
            <a:r>
              <a:rPr lang="fr-CH" dirty="0">
                <a:solidFill>
                  <a:srgbClr val="FF0000"/>
                </a:solidFill>
              </a:rPr>
              <a:t> time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203" name="Text Box 54"/>
          <p:cNvSpPr txBox="1">
            <a:spLocks noChangeArrowheads="1"/>
          </p:cNvSpPr>
          <p:nvPr/>
        </p:nvSpPr>
        <p:spPr bwMode="auto">
          <a:xfrm>
            <a:off x="1781868" y="8500994"/>
            <a:ext cx="6796793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 marL="964555" indent="-964555"/>
            <a:r>
              <a:rPr lang="fr-CH" sz="4200" dirty="0"/>
              <a:t>Show </a:t>
            </a:r>
            <a:r>
              <a:rPr lang="fr-CH" sz="4200" dirty="0" err="1"/>
              <a:t>that</a:t>
            </a:r>
            <a:r>
              <a:rPr lang="fr-CH" sz="4200" dirty="0"/>
              <a:t>  </a:t>
            </a:r>
            <a:r>
              <a:rPr lang="fr-CH" sz="4200" dirty="0" err="1"/>
              <a:t>autocorrelation</a:t>
            </a:r>
            <a:r>
              <a:rPr lang="fr-CH" sz="4200" dirty="0"/>
              <a:t> </a:t>
            </a:r>
          </a:p>
          <a:p>
            <a:pPr marL="964555" indent="-964555"/>
            <a:r>
              <a:rPr lang="fr-CH" sz="4200" dirty="0"/>
              <a:t>   for    </a:t>
            </a:r>
            <a:endParaRPr lang="fr-FR" sz="3400" dirty="0"/>
          </a:p>
        </p:txBody>
      </p:sp>
      <p:graphicFrame>
        <p:nvGraphicFramePr>
          <p:cNvPr id="8194" name="Object 55"/>
          <p:cNvGraphicFramePr>
            <a:graphicFrameLocks noChangeAspect="1"/>
          </p:cNvGraphicFramePr>
          <p:nvPr/>
        </p:nvGraphicFramePr>
        <p:xfrm>
          <a:off x="9014366" y="8661337"/>
          <a:ext cx="7371295" cy="1001441"/>
        </p:xfrm>
        <a:graphic>
          <a:graphicData uri="http://schemas.openxmlformats.org/presentationml/2006/ole">
            <p:oleObj spid="_x0000_s232450" name="Equation" r:id="rId4" imgW="1676160" imgH="253800" progId="Equation.3">
              <p:embed/>
            </p:oleObj>
          </a:graphicData>
        </a:graphic>
      </p:graphicFrame>
      <p:graphicFrame>
        <p:nvGraphicFramePr>
          <p:cNvPr id="8195" name="Object 56"/>
          <p:cNvGraphicFramePr>
            <a:graphicFrameLocks noChangeAspect="1"/>
          </p:cNvGraphicFramePr>
          <p:nvPr/>
        </p:nvGraphicFramePr>
        <p:xfrm>
          <a:off x="13527173" y="10638901"/>
          <a:ext cx="3132333" cy="852351"/>
        </p:xfrm>
        <a:graphic>
          <a:graphicData uri="http://schemas.openxmlformats.org/presentationml/2006/ole">
            <p:oleObj spid="_x0000_s232451" name="Equation" r:id="rId5" imgW="711000" imgH="215640" progId="Equation.3">
              <p:embed/>
            </p:oleObj>
          </a:graphicData>
        </a:graphic>
      </p:graphicFrame>
      <p:sp>
        <p:nvSpPr>
          <p:cNvPr id="8204" name="Rectangle 57"/>
          <p:cNvSpPr>
            <a:spLocks noChangeArrowheads="1"/>
          </p:cNvSpPr>
          <p:nvPr/>
        </p:nvSpPr>
        <p:spPr bwMode="auto">
          <a:xfrm>
            <a:off x="0" y="1355884"/>
            <a:ext cx="21607463" cy="10796430"/>
          </a:xfrm>
          <a:prstGeom prst="rect">
            <a:avLst/>
          </a:prstGeom>
          <a:solidFill>
            <a:srgbClr val="FF9933">
              <a:alpha val="27843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8205" name="Text Box 58"/>
          <p:cNvSpPr txBox="1">
            <a:spLocks noChangeArrowheads="1"/>
          </p:cNvSpPr>
          <p:nvPr/>
        </p:nvSpPr>
        <p:spPr bwMode="auto">
          <a:xfrm>
            <a:off x="2247027" y="5055025"/>
            <a:ext cx="16350690" cy="361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In </a:t>
            </a:r>
            <a:r>
              <a:rPr lang="fr-CH" dirty="0" err="1"/>
              <a:t>each</a:t>
            </a:r>
            <a:r>
              <a:rPr lang="fr-CH" dirty="0"/>
              <a:t> </a:t>
            </a:r>
            <a:r>
              <a:rPr lang="fr-CH" dirty="0" err="1"/>
              <a:t>small</a:t>
            </a:r>
            <a:r>
              <a:rPr lang="fr-CH" dirty="0"/>
              <a:t> time </a:t>
            </a:r>
            <a:r>
              <a:rPr lang="fr-CH" dirty="0" err="1"/>
              <a:t>step</a:t>
            </a:r>
            <a:r>
              <a:rPr lang="fr-CH" dirty="0"/>
              <a:t> </a:t>
            </a:r>
          </a:p>
          <a:p>
            <a:r>
              <a:rPr lang="fr-CH" dirty="0" err="1"/>
              <a:t>Prob</a:t>
            </a:r>
            <a:r>
              <a:rPr lang="fr-CH" dirty="0"/>
              <a:t>. Of </a:t>
            </a:r>
            <a:r>
              <a:rPr lang="fr-CH" dirty="0" err="1"/>
              <a:t>firing</a:t>
            </a:r>
            <a:r>
              <a:rPr lang="fr-CH" dirty="0"/>
              <a:t> </a:t>
            </a:r>
          </a:p>
          <a:p>
            <a:endParaRPr lang="fr-CH" dirty="0"/>
          </a:p>
          <a:p>
            <a:r>
              <a:rPr lang="fr-CH" sz="5100" dirty="0" err="1"/>
              <a:t>Firing</a:t>
            </a:r>
            <a:r>
              <a:rPr lang="fr-CH" sz="5100" dirty="0"/>
              <a:t> </a:t>
            </a:r>
            <a:r>
              <a:rPr lang="fr-CH" sz="5100" dirty="0" err="1"/>
              <a:t>independent</a:t>
            </a:r>
            <a:r>
              <a:rPr lang="fr-CH" sz="5100" dirty="0"/>
              <a:t> </a:t>
            </a:r>
            <a:r>
              <a:rPr lang="fr-CH" sz="5100" dirty="0" err="1"/>
              <a:t>between</a:t>
            </a:r>
            <a:r>
              <a:rPr lang="fr-CH" sz="5100" dirty="0"/>
              <a:t> one time </a:t>
            </a:r>
            <a:r>
              <a:rPr lang="fr-CH" sz="5100" dirty="0" err="1"/>
              <a:t>step</a:t>
            </a:r>
            <a:r>
              <a:rPr lang="fr-CH" sz="5100" dirty="0"/>
              <a:t> and the </a:t>
            </a:r>
            <a:r>
              <a:rPr lang="fr-CH" sz="5100" dirty="0" err="1"/>
              <a:t>next</a:t>
            </a:r>
            <a:endParaRPr lang="fr-FR" sz="5100" dirty="0"/>
          </a:p>
        </p:txBody>
      </p:sp>
      <p:sp>
        <p:nvSpPr>
          <p:cNvPr id="8206" name="Text Box 59"/>
          <p:cNvSpPr txBox="1">
            <a:spLocks noChangeArrowheads="1"/>
          </p:cNvSpPr>
          <p:nvPr/>
        </p:nvSpPr>
        <p:spPr bwMode="auto">
          <a:xfrm>
            <a:off x="1785617" y="10543257"/>
            <a:ext cx="11007368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 marL="964555" indent="-964555"/>
            <a:r>
              <a:rPr lang="fr-CH" sz="4200" dirty="0"/>
              <a:t>Show </a:t>
            </a:r>
            <a:r>
              <a:rPr lang="fr-CH" sz="4200" dirty="0" err="1"/>
              <a:t>that</a:t>
            </a:r>
            <a:r>
              <a:rPr lang="fr-CH" sz="4200" dirty="0"/>
              <a:t>  in an a long </a:t>
            </a:r>
            <a:r>
              <a:rPr lang="fr-CH" sz="4200" dirty="0" err="1"/>
              <a:t>interval</a:t>
            </a:r>
            <a:r>
              <a:rPr lang="fr-CH" sz="4200" dirty="0"/>
              <a:t> of </a:t>
            </a:r>
            <a:r>
              <a:rPr lang="fr-CH" sz="4200" dirty="0" err="1"/>
              <a:t>duration</a:t>
            </a:r>
            <a:r>
              <a:rPr lang="fr-CH" sz="4200" dirty="0"/>
              <a:t> T,</a:t>
            </a:r>
          </a:p>
          <a:p>
            <a:pPr marL="964555" indent="-964555"/>
            <a:r>
              <a:rPr lang="fr-CH" sz="4200" dirty="0"/>
              <a:t>      the </a:t>
            </a:r>
            <a:r>
              <a:rPr lang="fr-CH" sz="4200" dirty="0" err="1"/>
              <a:t>expected</a:t>
            </a:r>
            <a:r>
              <a:rPr lang="fr-CH" sz="4200" dirty="0"/>
              <a:t> </a:t>
            </a:r>
            <a:r>
              <a:rPr lang="fr-CH" sz="4200" dirty="0" err="1"/>
              <a:t>number</a:t>
            </a:r>
            <a:r>
              <a:rPr lang="fr-CH" sz="4200" dirty="0"/>
              <a:t> of </a:t>
            </a:r>
            <a:r>
              <a:rPr lang="fr-CH" sz="4200" dirty="0" err="1"/>
              <a:t>spikes</a:t>
            </a:r>
            <a:r>
              <a:rPr lang="fr-CH" sz="4200" dirty="0"/>
              <a:t> </a:t>
            </a:r>
            <a:r>
              <a:rPr lang="fr-CH" sz="4200" dirty="0" err="1"/>
              <a:t>is</a:t>
            </a:r>
            <a:r>
              <a:rPr lang="fr-CH" sz="4200" dirty="0"/>
              <a:t>    </a:t>
            </a:r>
            <a:endParaRPr lang="fr-FR" sz="3400" dirty="0"/>
          </a:p>
        </p:txBody>
      </p:sp>
      <p:graphicFrame>
        <p:nvGraphicFramePr>
          <p:cNvPr id="8196" name="Object 60"/>
          <p:cNvGraphicFramePr>
            <a:graphicFrameLocks noChangeAspect="1"/>
          </p:cNvGraphicFramePr>
          <p:nvPr/>
        </p:nvGraphicFramePr>
        <p:xfrm>
          <a:off x="8590468" y="6076157"/>
          <a:ext cx="2802219" cy="950806"/>
        </p:xfrm>
        <a:graphic>
          <a:graphicData uri="http://schemas.openxmlformats.org/presentationml/2006/ole">
            <p:oleObj spid="_x0000_s232452" name="Equation" r:id="rId6" imgW="469800" imgH="177480" progId="Equation.3">
              <p:embed/>
            </p:oleObj>
          </a:graphicData>
        </a:graphic>
      </p:graphicFrame>
      <p:graphicFrame>
        <p:nvGraphicFramePr>
          <p:cNvPr id="8197" name="Object 61"/>
          <p:cNvGraphicFramePr>
            <a:graphicFrameLocks noChangeAspect="1"/>
          </p:cNvGraphicFramePr>
          <p:nvPr/>
        </p:nvGraphicFramePr>
        <p:xfrm>
          <a:off x="10334821" y="5181612"/>
          <a:ext cx="1080373" cy="894545"/>
        </p:xfrm>
        <a:graphic>
          <a:graphicData uri="http://schemas.openxmlformats.org/presentationml/2006/ole">
            <p:oleObj spid="_x0000_s232453" name="Equation" r:id="rId7" imgW="164880" imgH="152280" progId="Equation.3">
              <p:embed/>
            </p:oleObj>
          </a:graphicData>
        </a:graphic>
      </p:graphicFrame>
      <p:graphicFrame>
        <p:nvGraphicFramePr>
          <p:cNvPr id="8198" name="Object 62"/>
          <p:cNvGraphicFramePr>
            <a:graphicFrameLocks noChangeAspect="1"/>
          </p:cNvGraphicFramePr>
          <p:nvPr/>
        </p:nvGraphicFramePr>
        <p:xfrm>
          <a:off x="3484956" y="9117050"/>
          <a:ext cx="2213264" cy="722949"/>
        </p:xfrm>
        <a:graphic>
          <a:graphicData uri="http://schemas.openxmlformats.org/presentationml/2006/ole">
            <p:oleObj spid="_x0000_s232454" name="Equation" r:id="rId8" imgW="419040" imgH="152280" progId="Equation.3">
              <p:embed/>
            </p:oleObj>
          </a:graphicData>
        </a:graphic>
      </p:graphicFrame>
      <p:sp>
        <p:nvSpPr>
          <p:cNvPr id="8207" name="Text Box 63"/>
          <p:cNvSpPr txBox="1">
            <a:spLocks noChangeArrowheads="1"/>
          </p:cNvSpPr>
          <p:nvPr/>
        </p:nvSpPr>
        <p:spPr bwMode="auto">
          <a:xfrm>
            <a:off x="15613893" y="4309802"/>
            <a:ext cx="4700065" cy="1949120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/>
              <a:t>Next lecture: </a:t>
            </a:r>
          </a:p>
          <a:p>
            <a:r>
              <a:rPr lang="en-US" i="1" dirty="0" smtClean="0"/>
              <a:t>10:46</a:t>
            </a:r>
            <a:endParaRPr lang="fr-FR" i="1" dirty="0"/>
          </a:p>
        </p:txBody>
      </p:sp>
      <p:grpSp>
        <p:nvGrpSpPr>
          <p:cNvPr id="64" name="Group 3"/>
          <p:cNvGrpSpPr>
            <a:grpSpLocks/>
          </p:cNvGrpSpPr>
          <p:nvPr/>
        </p:nvGrpSpPr>
        <p:grpSpPr bwMode="auto">
          <a:xfrm>
            <a:off x="2295794" y="2219717"/>
            <a:ext cx="4932954" cy="2447341"/>
            <a:chOff x="612" y="2840"/>
            <a:chExt cx="1542" cy="870"/>
          </a:xfrm>
        </p:grpSpPr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8 h 196"/>
                <a:gd name="T2" fmla="*/ 226 w 861"/>
                <a:gd name="T3" fmla="*/ 1 h 196"/>
                <a:gd name="T4" fmla="*/ 861 w 861"/>
                <a:gd name="T5" fmla="*/ 15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grpSp>
        <p:nvGrpSpPr>
          <p:cNvPr id="2" name="Group 106"/>
          <p:cNvGrpSpPr>
            <a:grpSpLocks/>
          </p:cNvGrpSpPr>
          <p:nvPr/>
        </p:nvGrpSpPr>
        <p:grpSpPr bwMode="auto">
          <a:xfrm>
            <a:off x="9864211" y="6461490"/>
            <a:ext cx="10781979" cy="2291986"/>
            <a:chOff x="231738" y="1029604"/>
            <a:chExt cx="4562819" cy="1293454"/>
          </a:xfrm>
        </p:grpSpPr>
        <p:graphicFrame>
          <p:nvGraphicFramePr>
            <p:cNvPr id="11267" name="Object 4"/>
            <p:cNvGraphicFramePr>
              <a:graphicFrameLocks noChangeAspect="1"/>
            </p:cNvGraphicFramePr>
            <p:nvPr/>
          </p:nvGraphicFramePr>
          <p:xfrm>
            <a:off x="490604" y="1576785"/>
            <a:ext cx="1480004" cy="746273"/>
          </p:xfrm>
          <a:graphic>
            <a:graphicData uri="http://schemas.openxmlformats.org/presentationml/2006/ole">
              <p:oleObj spid="_x0000_s237571" name="Equation" r:id="rId4" imgW="647640" imgH="228600" progId="Equation.DSMT4">
                <p:embed/>
              </p:oleObj>
            </a:graphicData>
          </a:graphic>
        </p:graphicFrame>
        <p:sp>
          <p:nvSpPr>
            <p:cNvPr id="11277" name="TextBox 104"/>
            <p:cNvSpPr txBox="1">
              <a:spLocks noChangeArrowheads="1"/>
            </p:cNvSpPr>
            <p:nvPr/>
          </p:nvSpPr>
          <p:spPr bwMode="auto">
            <a:xfrm>
              <a:off x="231738" y="1029604"/>
              <a:ext cx="4562819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/>
                <a:t>Probability of </a:t>
              </a:r>
              <a:r>
                <a:rPr lang="en-US" dirty="0" smtClean="0"/>
                <a:t>spike in time step:</a:t>
              </a:r>
              <a:endParaRPr lang="en-US" dirty="0"/>
            </a:p>
          </p:txBody>
        </p:sp>
      </p:grp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8.2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Autocorrelation of Poisson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5"/>
          <p:cNvGrpSpPr/>
          <p:nvPr/>
        </p:nvGrpSpPr>
        <p:grpSpPr>
          <a:xfrm>
            <a:off x="9177501" y="2333526"/>
            <a:ext cx="12154197" cy="2233550"/>
            <a:chOff x="3544977" y="4341574"/>
            <a:chExt cx="14348705" cy="3038079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1296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8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88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9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0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1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2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3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5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7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79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0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1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2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3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4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6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237570" name="Equation" r:id="rId5" imgW="215640" imgH="203040" progId="Equation.DSMT4">
                <p:embed/>
              </p:oleObj>
            </a:graphicData>
          </a:graphic>
        </p:graphicFrame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463481" y="4929463"/>
            <a:ext cx="37224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spike train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4721825" y="1434427"/>
            <a:ext cx="4091185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math detour</a:t>
            </a:r>
          </a:p>
          <a:p>
            <a:r>
              <a:rPr lang="en-US" dirty="0" smtClean="0"/>
              <a:t>       now!</a:t>
            </a:r>
            <a:endParaRPr lang="en-US" dirty="0"/>
          </a:p>
        </p:txBody>
      </p:sp>
      <p:sp>
        <p:nvSpPr>
          <p:cNvPr id="190" name="TextBox 104"/>
          <p:cNvSpPr txBox="1">
            <a:spLocks noChangeArrowheads="1"/>
          </p:cNvSpPr>
          <p:nvPr/>
        </p:nvSpPr>
        <p:spPr bwMode="auto">
          <a:xfrm>
            <a:off x="111407" y="3390695"/>
            <a:ext cx="1078197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/>
              <a:t>Probability of </a:t>
            </a:r>
            <a:r>
              <a:rPr lang="en-US" sz="4800" dirty="0" smtClean="0"/>
              <a:t>spike</a:t>
            </a:r>
          </a:p>
          <a:p>
            <a:r>
              <a:rPr lang="en-US" sz="4800" dirty="0" smtClean="0"/>
              <a:t> in  step </a:t>
            </a:r>
            <a:r>
              <a:rPr lang="en-US" sz="4800" i="1" dirty="0" smtClean="0"/>
              <a:t>n</a:t>
            </a:r>
            <a:r>
              <a:rPr lang="en-US" sz="4800" dirty="0" smtClean="0"/>
              <a:t> </a:t>
            </a:r>
            <a:r>
              <a:rPr lang="en-US" sz="4800" b="1" dirty="0" smtClean="0"/>
              <a:t>AND</a:t>
            </a:r>
            <a:r>
              <a:rPr lang="en-US" sz="4800" dirty="0" smtClean="0"/>
              <a:t> step </a:t>
            </a:r>
            <a:r>
              <a:rPr lang="en-US" sz="4800" i="1" dirty="0" smtClean="0"/>
              <a:t>k</a:t>
            </a:r>
            <a:endParaRPr lang="en-US" sz="4800" i="1" dirty="0"/>
          </a:p>
        </p:txBody>
      </p:sp>
      <p:graphicFrame>
        <p:nvGraphicFramePr>
          <p:cNvPr id="278535" name="Object 76"/>
          <p:cNvGraphicFramePr>
            <a:graphicFrameLocks noChangeAspect="1"/>
          </p:cNvGraphicFramePr>
          <p:nvPr/>
        </p:nvGraphicFramePr>
        <p:xfrm>
          <a:off x="9323388" y="9555163"/>
          <a:ext cx="7729537" cy="1266825"/>
        </p:xfrm>
        <a:graphic>
          <a:graphicData uri="http://schemas.openxmlformats.org/presentationml/2006/ole">
            <p:oleObj spid="_x0000_s237572" name="Equation" r:id="rId6" imgW="1854000" imgH="253800" progId="Equation.DSMT4">
              <p:embed/>
            </p:oleObj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9320490" y="8753475"/>
            <a:ext cx="1092158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Autocorrelation (continuous time)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4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 smtClean="0">
                <a:latin typeface="Impact" charset="0"/>
                <a:ea typeface="ＭＳ Ｐゴシック" charset="0"/>
                <a:cs typeface="Impact" charset="0"/>
              </a:rPr>
              <a:t>Quiz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Autocorrelation of Poisson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95"/>
          <p:cNvGrpSpPr/>
          <p:nvPr/>
        </p:nvGrpSpPr>
        <p:grpSpPr>
          <a:xfrm>
            <a:off x="9106005" y="1434427"/>
            <a:ext cx="12154197" cy="2233550"/>
            <a:chOff x="3544977" y="4341574"/>
            <a:chExt cx="14348705" cy="3038079"/>
          </a:xfrm>
        </p:grpSpPr>
        <p:grpSp>
          <p:nvGrpSpPr>
            <p:cNvPr id="4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1296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8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9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0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1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2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03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87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88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9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0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1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2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3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4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95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6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1278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1279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0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1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2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3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4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5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1286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424965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316418" name="Equation" r:id="rId4" imgW="215640" imgH="203040" progId="Equation.DSMT4">
                <p:embed/>
              </p:oleObj>
            </a:graphicData>
          </a:graphic>
        </p:graphicFrame>
        <p:sp>
          <p:nvSpPr>
            <p:cNvPr id="43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44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14034440" y="4400077"/>
            <a:ext cx="372249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spike train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278535" name="Object 76"/>
          <p:cNvGraphicFramePr>
            <a:graphicFrameLocks noChangeAspect="1"/>
          </p:cNvGraphicFramePr>
          <p:nvPr/>
        </p:nvGraphicFramePr>
        <p:xfrm>
          <a:off x="3106738" y="5634877"/>
          <a:ext cx="2911475" cy="1266825"/>
        </p:xfrm>
        <a:graphic>
          <a:graphicData uri="http://schemas.openxmlformats.org/presentationml/2006/ole">
            <p:oleObj spid="_x0000_s316420" name="Equation" r:id="rId5" imgW="698400" imgH="253800" progId="Equation.DSMT4">
              <p:embed/>
            </p:oleObj>
          </a:graphicData>
        </a:graphic>
      </p:graphicFrame>
      <p:sp>
        <p:nvSpPr>
          <p:cNvPr id="191" name="TextBox 190"/>
          <p:cNvSpPr txBox="1"/>
          <p:nvPr/>
        </p:nvSpPr>
        <p:spPr>
          <a:xfrm>
            <a:off x="1330215" y="3915329"/>
            <a:ext cx="12346393" cy="79868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Autocorrelation (continuous time)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Has units</a:t>
            </a:r>
          </a:p>
          <a:p>
            <a:endParaRPr lang="en-US" dirty="0" smtClean="0"/>
          </a:p>
          <a:p>
            <a:r>
              <a:rPr lang="en-US" dirty="0" smtClean="0"/>
              <a:t>[ ] probability (unit-free)</a:t>
            </a:r>
          </a:p>
          <a:p>
            <a:r>
              <a:rPr lang="en-US" dirty="0" smtClean="0"/>
              <a:t>[ ] probability squared (unit-free)</a:t>
            </a:r>
          </a:p>
          <a:p>
            <a:r>
              <a:rPr lang="en-US" dirty="0" smtClean="0"/>
              <a:t>[ ] rate (1 over time)</a:t>
            </a:r>
          </a:p>
          <a:p>
            <a:r>
              <a:rPr lang="en-US" dirty="0" smtClean="0"/>
              <a:t>[ ] (1 over time)-</a:t>
            </a:r>
            <a:r>
              <a:rPr lang="en-US" dirty="0" err="1" smtClean="0"/>
              <a:t>squred</a:t>
            </a:r>
            <a:endParaRPr lang="en-US" dirty="0"/>
          </a:p>
        </p:txBody>
      </p:sp>
      <p:sp>
        <p:nvSpPr>
          <p:cNvPr id="46" name="Rectangle 57"/>
          <p:cNvSpPr>
            <a:spLocks noChangeArrowheads="1"/>
          </p:cNvSpPr>
          <p:nvPr/>
        </p:nvSpPr>
        <p:spPr bwMode="auto">
          <a:xfrm>
            <a:off x="0" y="1355884"/>
            <a:ext cx="21607463" cy="10796430"/>
          </a:xfrm>
          <a:prstGeom prst="rect">
            <a:avLst/>
          </a:prstGeom>
          <a:solidFill>
            <a:srgbClr val="FF9933">
              <a:alpha val="27843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9608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572513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6071754" y="4924028"/>
            <a:ext cx="12913834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dirty="0"/>
              <a:t>awake mouse, cortex, freely whisking,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73219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.1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Review: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0783802" y="1186452"/>
            <a:ext cx="10332999" cy="333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Variability </a:t>
            </a:r>
          </a:p>
          <a:p>
            <a:r>
              <a:rPr lang="en-US" sz="6800" dirty="0" smtClean="0">
                <a:solidFill>
                  <a:srgbClr val="FF0000"/>
                </a:solidFill>
              </a:rPr>
              <a:t>- of membrane potential? </a:t>
            </a:r>
          </a:p>
          <a:p>
            <a:r>
              <a:rPr lang="en-US" sz="6800" b="1" dirty="0" smtClean="0">
                <a:solidFill>
                  <a:srgbClr val="FF0000"/>
                </a:solidFill>
              </a:rPr>
              <a:t>- </a:t>
            </a:r>
            <a:r>
              <a:rPr lang="en-US" sz="6800" dirty="0" smtClean="0">
                <a:solidFill>
                  <a:srgbClr val="FF0000"/>
                </a:solidFill>
              </a:rPr>
              <a:t>of spike timing?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Autocorrelation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034716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renewal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model</a:t>
            </a: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</a:t>
            </a:r>
            <a:r>
              <a:rPr lang="en-US" sz="5400" b="1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Noisy Integrate-and-fire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5678900"/>
            <a:ext cx="9773651" cy="8563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304073" y="1434427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Noisy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697827" y="2193947"/>
            <a:ext cx="103712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passive membrane, we can analytically  predict the mean of membrane potential fluctuations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5368" y="7835900"/>
            <a:ext cx="834074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Passive membrane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=Leaky integrate-and-fire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without threshold</a:t>
            </a:r>
          </a:p>
        </p:txBody>
      </p:sp>
      <p:grpSp>
        <p:nvGrpSpPr>
          <p:cNvPr id="3" name="Group 124"/>
          <p:cNvGrpSpPr/>
          <p:nvPr/>
        </p:nvGrpSpPr>
        <p:grpSpPr>
          <a:xfrm>
            <a:off x="11094625" y="5195407"/>
            <a:ext cx="8011522" cy="2982582"/>
            <a:chOff x="1041956" y="6081439"/>
            <a:chExt cx="5988880" cy="2480035"/>
          </a:xfrm>
        </p:grpSpPr>
        <p:graphicFrame>
          <p:nvGraphicFramePr>
            <p:cNvPr id="60" name="Object 68"/>
            <p:cNvGraphicFramePr>
              <a:graphicFrameLocks noChangeAspect="1"/>
            </p:cNvGraphicFramePr>
            <p:nvPr/>
          </p:nvGraphicFramePr>
          <p:xfrm>
            <a:off x="1108249" y="7157770"/>
            <a:ext cx="5586199" cy="1403704"/>
          </p:xfrm>
          <a:graphic>
            <a:graphicData uri="http://schemas.openxmlformats.org/presentationml/2006/ole">
              <p:oleObj spid="_x0000_s233474" name="Equation" r:id="rId4" imgW="1854000" imgH="355320" progId="Equation.3">
                <p:embed/>
              </p:oleObj>
            </a:graphicData>
          </a:graphic>
        </p:graphicFrame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 flipH="1">
            <a:off x="11183307" y="9682559"/>
            <a:ext cx="93890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THRESHOLD</a:t>
            </a:r>
          </a:p>
          <a:p>
            <a:r>
              <a:rPr lang="en-US" dirty="0" smtClean="0">
                <a:sym typeface="Wingdings" pitchFamily="2" charset="2"/>
              </a:rPr>
              <a:t> Leaky Integrate-and-Fire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75441" y="2886175"/>
            <a:ext cx="6107109" cy="2874922"/>
            <a:chOff x="3012" y="3134"/>
            <a:chExt cx="2181" cy="1022"/>
          </a:xfrm>
        </p:grpSpPr>
        <p:sp>
          <p:nvSpPr>
            <p:cNvPr id="22546" name="Text Box 54"/>
            <p:cNvSpPr txBox="1">
              <a:spLocks noChangeArrowheads="1"/>
            </p:cNvSpPr>
            <p:nvPr/>
          </p:nvSpPr>
          <p:spPr bwMode="auto">
            <a:xfrm>
              <a:off x="3014" y="3134"/>
              <a:ext cx="13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22547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2533" name="Object 59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235525" name="Equation" r:id="rId4" imgW="152280" imgH="190440" progId="Equation.3">
                <p:embed/>
              </p:oleObj>
            </a:graphicData>
          </a:graphic>
        </p:graphicFrame>
      </p:grpSp>
      <p:graphicFrame>
        <p:nvGraphicFramePr>
          <p:cNvPr id="22530" name="Object 61"/>
          <p:cNvGraphicFramePr>
            <a:graphicFrameLocks noChangeAspect="1"/>
          </p:cNvGraphicFramePr>
          <p:nvPr/>
        </p:nvGraphicFramePr>
        <p:xfrm>
          <a:off x="5716976" y="3476913"/>
          <a:ext cx="1286696" cy="751081"/>
        </p:xfrm>
        <a:graphic>
          <a:graphicData uri="http://schemas.openxmlformats.org/presentationml/2006/ole">
            <p:oleObj spid="_x0000_s235522" name="Equation" r:id="rId5" imgW="291960" imgH="190440" progId="Equation.3">
              <p:embed/>
            </p:oleObj>
          </a:graphicData>
        </a:graphic>
      </p:graphicFrame>
      <p:graphicFrame>
        <p:nvGraphicFramePr>
          <p:cNvPr id="22531" name="Object 64"/>
          <p:cNvGraphicFramePr>
            <a:graphicFrameLocks noChangeAspect="1"/>
          </p:cNvGraphicFramePr>
          <p:nvPr/>
        </p:nvGraphicFramePr>
        <p:xfrm>
          <a:off x="4831669" y="6332143"/>
          <a:ext cx="5461888" cy="1403704"/>
        </p:xfrm>
        <a:graphic>
          <a:graphicData uri="http://schemas.openxmlformats.org/presentationml/2006/ole">
            <p:oleObj spid="_x0000_s235523" name="Equation" r:id="rId6" imgW="1714320" imgH="355320" progId="Equation.3">
              <p:embed/>
            </p:oleObj>
          </a:graphicData>
        </a:graphic>
      </p:graphicFrame>
      <p:sp>
        <p:nvSpPr>
          <p:cNvPr id="22536" name="Line 65"/>
          <p:cNvSpPr>
            <a:spLocks noChangeShapeType="1"/>
          </p:cNvSpPr>
          <p:nvPr/>
        </p:nvSpPr>
        <p:spPr bwMode="auto">
          <a:xfrm flipH="1" flipV="1">
            <a:off x="9783380" y="7339210"/>
            <a:ext cx="172560" cy="6385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0164" name="Object 68"/>
          <p:cNvGraphicFramePr>
            <a:graphicFrameLocks noChangeAspect="1"/>
          </p:cNvGraphicFramePr>
          <p:nvPr/>
        </p:nvGraphicFramePr>
        <p:xfrm>
          <a:off x="9273204" y="8118421"/>
          <a:ext cx="3023070" cy="751081"/>
        </p:xfrm>
        <a:graphic>
          <a:graphicData uri="http://schemas.openxmlformats.org/presentationml/2006/ole">
            <p:oleObj spid="_x0000_s235524" name="Equation" r:id="rId7" imgW="939600" imgH="190440" progId="Equation.DSMT4">
              <p:embed/>
            </p:oleObj>
          </a:graphicData>
        </a:graphic>
      </p:graphicFrame>
      <p:sp>
        <p:nvSpPr>
          <p:cNvPr id="22537" name="Oval 70"/>
          <p:cNvSpPr>
            <a:spLocks noChangeArrowheads="1"/>
          </p:cNvSpPr>
          <p:nvPr/>
        </p:nvSpPr>
        <p:spPr bwMode="auto">
          <a:xfrm>
            <a:off x="10293557" y="3524734"/>
            <a:ext cx="851545" cy="63855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38" name="Line 71"/>
          <p:cNvSpPr>
            <a:spLocks noChangeShapeType="1"/>
          </p:cNvSpPr>
          <p:nvPr/>
        </p:nvSpPr>
        <p:spPr bwMode="auto">
          <a:xfrm>
            <a:off x="7228749" y="3651321"/>
            <a:ext cx="3233617" cy="129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39" name="Text Box 72"/>
          <p:cNvSpPr txBox="1">
            <a:spLocks noChangeArrowheads="1"/>
          </p:cNvSpPr>
          <p:nvPr/>
        </p:nvSpPr>
        <p:spPr bwMode="auto">
          <a:xfrm>
            <a:off x="2974778" y="2092899"/>
            <a:ext cx="753539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effective noise current</a:t>
            </a:r>
            <a:endParaRPr lang="fr-FR"/>
          </a:p>
        </p:txBody>
      </p:sp>
      <p:sp>
        <p:nvSpPr>
          <p:cNvPr id="22541" name="Line 87"/>
          <p:cNvSpPr>
            <a:spLocks noChangeShapeType="1"/>
          </p:cNvSpPr>
          <p:nvPr/>
        </p:nvSpPr>
        <p:spPr bwMode="auto">
          <a:xfrm>
            <a:off x="13695981" y="5566998"/>
            <a:ext cx="6467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2" name="Line 88"/>
          <p:cNvSpPr>
            <a:spLocks noChangeShapeType="1"/>
          </p:cNvSpPr>
          <p:nvPr/>
        </p:nvSpPr>
        <p:spPr bwMode="auto">
          <a:xfrm flipV="1">
            <a:off x="13695982" y="2759590"/>
            <a:ext cx="0" cy="28074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0185" name="Freeform 89"/>
          <p:cNvSpPr>
            <a:spLocks/>
          </p:cNvSpPr>
          <p:nvPr/>
        </p:nvSpPr>
        <p:spPr bwMode="auto">
          <a:xfrm>
            <a:off x="13695981" y="3676638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2544" name="Line 90"/>
          <p:cNvSpPr>
            <a:spLocks noChangeShapeType="1"/>
          </p:cNvSpPr>
          <p:nvPr/>
        </p:nvSpPr>
        <p:spPr bwMode="auto">
          <a:xfrm>
            <a:off x="13527174" y="3651320"/>
            <a:ext cx="5953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Text Box 91"/>
          <p:cNvSpPr txBox="1">
            <a:spLocks noChangeArrowheads="1"/>
          </p:cNvSpPr>
          <p:nvPr/>
        </p:nvSpPr>
        <p:spPr bwMode="auto">
          <a:xfrm>
            <a:off x="15226511" y="4500857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chemeClr val="accent2"/>
                </a:solidFill>
              </a:rPr>
              <a:t>u(t)</a:t>
            </a:r>
            <a:endParaRPr lang="fr-FR" sz="5100" i="1" dirty="0">
              <a:solidFill>
                <a:schemeClr val="accent2"/>
              </a:solidFill>
            </a:endParaRPr>
          </a:p>
        </p:txBody>
      </p:sp>
      <p:graphicFrame>
        <p:nvGraphicFramePr>
          <p:cNvPr id="313350" name="Object 64"/>
          <p:cNvGraphicFramePr>
            <a:graphicFrameLocks noChangeAspect="1"/>
          </p:cNvGraphicFramePr>
          <p:nvPr/>
        </p:nvGraphicFramePr>
        <p:xfrm>
          <a:off x="4734897" y="9780428"/>
          <a:ext cx="6353175" cy="903287"/>
        </p:xfrm>
        <a:graphic>
          <a:graphicData uri="http://schemas.openxmlformats.org/presentationml/2006/ole">
            <p:oleObj spid="_x0000_s235526" name="Equation" r:id="rId8" imgW="1993680" imgH="2286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4132542" y="7339210"/>
            <a:ext cx="5347939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input/</a:t>
            </a:r>
          </a:p>
          <a:p>
            <a:r>
              <a:rPr lang="en-US" dirty="0" smtClean="0"/>
              <a:t>diffusive noise/</a:t>
            </a:r>
          </a:p>
          <a:p>
            <a:r>
              <a:rPr lang="en-US" dirty="0" smtClean="0"/>
              <a:t>stochastic spike</a:t>
            </a:r>
          </a:p>
          <a:p>
            <a:r>
              <a:rPr lang="en-US" dirty="0" smtClean="0"/>
              <a:t>arrival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025523" y="6369714"/>
            <a:ext cx="124264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</a:t>
            </a:r>
            <a:endParaRPr lang="en-US" dirty="0"/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Noisy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8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7098632" y="1849235"/>
            <a:ext cx="5761884" cy="3121162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33"/>
          <p:cNvGrpSpPr/>
          <p:nvPr/>
        </p:nvGrpSpPr>
        <p:grpSpPr>
          <a:xfrm>
            <a:off x="12357585" y="5211027"/>
            <a:ext cx="5480646" cy="1881898"/>
            <a:chOff x="3565587" y="3856038"/>
            <a:chExt cx="3252726" cy="1019745"/>
          </a:xfrm>
        </p:grpSpPr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4119563" y="3856038"/>
              <a:ext cx="184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2400"/>
            </a:p>
          </p:txBody>
        </p:sp>
        <p:sp>
          <p:nvSpPr>
            <p:cNvPr id="136" name="Freeform 14"/>
            <p:cNvSpPr>
              <a:spLocks/>
            </p:cNvSpPr>
            <p:nvPr/>
          </p:nvSpPr>
          <p:spPr bwMode="auto">
            <a:xfrm>
              <a:off x="4196173" y="4356671"/>
              <a:ext cx="1370012" cy="519112"/>
            </a:xfrm>
            <a:custGeom>
              <a:avLst/>
              <a:gdLst>
                <a:gd name="T0" fmla="*/ 0 w 1670"/>
                <a:gd name="T1" fmla="*/ 2147483647 h 407"/>
                <a:gd name="T2" fmla="*/ 2147483647 w 1670"/>
                <a:gd name="T3" fmla="*/ 0 h 407"/>
                <a:gd name="T4" fmla="*/ 2147483647 w 1670"/>
                <a:gd name="T5" fmla="*/ 2147483647 h 407"/>
                <a:gd name="T6" fmla="*/ 2147483647 w 1670"/>
                <a:gd name="T7" fmla="*/ 2147483647 h 407"/>
                <a:gd name="T8" fmla="*/ 2147483647 w 1670"/>
                <a:gd name="T9" fmla="*/ 2147483647 h 407"/>
                <a:gd name="T10" fmla="*/ 2147483647 w 1670"/>
                <a:gd name="T11" fmla="*/ 2147483647 h 407"/>
                <a:gd name="T12" fmla="*/ 2147483647 w 1670"/>
                <a:gd name="T13" fmla="*/ 2147483647 h 407"/>
                <a:gd name="T14" fmla="*/ 2147483647 w 1670"/>
                <a:gd name="T15" fmla="*/ 2147483647 h 407"/>
                <a:gd name="T16" fmla="*/ 2147483647 w 1670"/>
                <a:gd name="T17" fmla="*/ 2147483647 h 407"/>
                <a:gd name="T18" fmla="*/ 2147483647 w 1670"/>
                <a:gd name="T19" fmla="*/ 2147483647 h 407"/>
                <a:gd name="T20" fmla="*/ 2147483647 w 1670"/>
                <a:gd name="T21" fmla="*/ 2147483647 h 407"/>
                <a:gd name="T22" fmla="*/ 2147483647 w 1670"/>
                <a:gd name="T23" fmla="*/ 2147483647 h 407"/>
                <a:gd name="T24" fmla="*/ 2147483647 w 1670"/>
                <a:gd name="T25" fmla="*/ 2147483647 h 407"/>
                <a:gd name="T26" fmla="*/ 2147483647 w 1670"/>
                <a:gd name="T27" fmla="*/ 2147483647 h 407"/>
                <a:gd name="T28" fmla="*/ 2147483647 w 1670"/>
                <a:gd name="T29" fmla="*/ 2147483647 h 407"/>
                <a:gd name="T30" fmla="*/ 2147483647 w 1670"/>
                <a:gd name="T31" fmla="*/ 2147483647 h 407"/>
                <a:gd name="T32" fmla="*/ 2147483647 w 1670"/>
                <a:gd name="T33" fmla="*/ 2147483647 h 407"/>
                <a:gd name="T34" fmla="*/ 2147483647 w 1670"/>
                <a:gd name="T35" fmla="*/ 2147483647 h 407"/>
                <a:gd name="T36" fmla="*/ 2147483647 w 1670"/>
                <a:gd name="T37" fmla="*/ 2147483647 h 407"/>
                <a:gd name="T38" fmla="*/ 2147483647 w 1670"/>
                <a:gd name="T39" fmla="*/ 2147483647 h 407"/>
                <a:gd name="T40" fmla="*/ 2147483647 w 1670"/>
                <a:gd name="T41" fmla="*/ 2147483647 h 407"/>
                <a:gd name="T42" fmla="*/ 2147483647 w 1670"/>
                <a:gd name="T43" fmla="*/ 2147483647 h 407"/>
                <a:gd name="T44" fmla="*/ 2147483647 w 1670"/>
                <a:gd name="T45" fmla="*/ 2147483647 h 407"/>
                <a:gd name="T46" fmla="*/ 2147483647 w 1670"/>
                <a:gd name="T47" fmla="*/ 2147483647 h 407"/>
                <a:gd name="T48" fmla="*/ 2147483647 w 1670"/>
                <a:gd name="T49" fmla="*/ 2147483647 h 407"/>
                <a:gd name="T50" fmla="*/ 2147483647 w 1670"/>
                <a:gd name="T51" fmla="*/ 2147483647 h 407"/>
                <a:gd name="T52" fmla="*/ 2147483647 w 1670"/>
                <a:gd name="T53" fmla="*/ 2147483647 h 407"/>
                <a:gd name="T54" fmla="*/ 2147483647 w 1670"/>
                <a:gd name="T55" fmla="*/ 2147483647 h 407"/>
                <a:gd name="T56" fmla="*/ 2147483647 w 1670"/>
                <a:gd name="T57" fmla="*/ 2147483647 h 407"/>
                <a:gd name="T58" fmla="*/ 2147483647 w 1670"/>
                <a:gd name="T59" fmla="*/ 2147483647 h 407"/>
                <a:gd name="T60" fmla="*/ 2147483647 w 1670"/>
                <a:gd name="T61" fmla="*/ 2147483647 h 407"/>
                <a:gd name="T62" fmla="*/ 2147483647 w 1670"/>
                <a:gd name="T63" fmla="*/ 2147483647 h 407"/>
                <a:gd name="T64" fmla="*/ 2147483647 w 1670"/>
                <a:gd name="T65" fmla="*/ 2147483647 h 407"/>
                <a:gd name="T66" fmla="*/ 2147483647 w 1670"/>
                <a:gd name="T67" fmla="*/ 2147483647 h 407"/>
                <a:gd name="T68" fmla="*/ 2147483647 w 1670"/>
                <a:gd name="T69" fmla="*/ 2147483647 h 407"/>
                <a:gd name="T70" fmla="*/ 2147483647 w 1670"/>
                <a:gd name="T71" fmla="*/ 2147483647 h 407"/>
                <a:gd name="T72" fmla="*/ 2147483647 w 1670"/>
                <a:gd name="T73" fmla="*/ 2147483647 h 407"/>
                <a:gd name="T74" fmla="*/ 2147483647 w 1670"/>
                <a:gd name="T75" fmla="*/ 2147483647 h 407"/>
                <a:gd name="T76" fmla="*/ 2147483647 w 1670"/>
                <a:gd name="T77" fmla="*/ 2147483647 h 407"/>
                <a:gd name="T78" fmla="*/ 2147483647 w 1670"/>
                <a:gd name="T79" fmla="*/ 2147483647 h 407"/>
                <a:gd name="T80" fmla="*/ 2147483647 w 1670"/>
                <a:gd name="T81" fmla="*/ 2147483647 h 407"/>
                <a:gd name="T82" fmla="*/ 2147483647 w 1670"/>
                <a:gd name="T83" fmla="*/ 2147483647 h 407"/>
                <a:gd name="T84" fmla="*/ 2147483647 w 1670"/>
                <a:gd name="T85" fmla="*/ 2147483647 h 407"/>
                <a:gd name="T86" fmla="*/ 2147483647 w 1670"/>
                <a:gd name="T87" fmla="*/ 2147483647 h 407"/>
                <a:gd name="T88" fmla="*/ 2147483647 w 1670"/>
                <a:gd name="T89" fmla="*/ 2147483647 h 407"/>
                <a:gd name="T90" fmla="*/ 2147483647 w 1670"/>
                <a:gd name="T91" fmla="*/ 2147483647 h 407"/>
                <a:gd name="T92" fmla="*/ 2147483647 w 1670"/>
                <a:gd name="T93" fmla="*/ 2147483647 h 407"/>
                <a:gd name="T94" fmla="*/ 2147483647 w 1670"/>
                <a:gd name="T95" fmla="*/ 2147483647 h 407"/>
                <a:gd name="T96" fmla="*/ 2147483647 w 1670"/>
                <a:gd name="T97" fmla="*/ 2147483647 h 407"/>
                <a:gd name="T98" fmla="*/ 2147483647 w 1670"/>
                <a:gd name="T99" fmla="*/ 2147483647 h 407"/>
                <a:gd name="T100" fmla="*/ 2147483647 w 1670"/>
                <a:gd name="T101" fmla="*/ 2147483647 h 407"/>
                <a:gd name="T102" fmla="*/ 2147483647 w 1670"/>
                <a:gd name="T103" fmla="*/ 2147483647 h 407"/>
                <a:gd name="T104" fmla="*/ 2147483647 w 1670"/>
                <a:gd name="T105" fmla="*/ 2147483647 h 407"/>
                <a:gd name="T106" fmla="*/ 2147483647 w 1670"/>
                <a:gd name="T107" fmla="*/ 2147483647 h 407"/>
                <a:gd name="T108" fmla="*/ 2147483647 w 1670"/>
                <a:gd name="T109" fmla="*/ 2147483647 h 407"/>
                <a:gd name="T110" fmla="*/ 2147483647 w 1670"/>
                <a:gd name="T111" fmla="*/ 2147483647 h 407"/>
                <a:gd name="T112" fmla="*/ 2147483647 w 1670"/>
                <a:gd name="T113" fmla="*/ 2147483647 h 407"/>
                <a:gd name="T114" fmla="*/ 2147483647 w 1670"/>
                <a:gd name="T115" fmla="*/ 2147483647 h 407"/>
                <a:gd name="T116" fmla="*/ 2147483647 w 1670"/>
                <a:gd name="T117" fmla="*/ 2147483647 h 407"/>
                <a:gd name="T118" fmla="*/ 2147483647 w 1670"/>
                <a:gd name="T119" fmla="*/ 2147483647 h 407"/>
                <a:gd name="T120" fmla="*/ 2147483647 w 1670"/>
                <a:gd name="T121" fmla="*/ 2147483647 h 4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0"/>
                <a:gd name="T184" fmla="*/ 0 h 407"/>
                <a:gd name="T185" fmla="*/ 1670 w 1670"/>
                <a:gd name="T186" fmla="*/ 407 h 4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0" h="407">
                  <a:moveTo>
                    <a:pt x="0" y="290"/>
                  </a:moveTo>
                  <a:cubicBezTo>
                    <a:pt x="45" y="197"/>
                    <a:pt x="43" y="81"/>
                    <a:pt x="103" y="0"/>
                  </a:cubicBezTo>
                  <a:cubicBezTo>
                    <a:pt x="116" y="49"/>
                    <a:pt x="132" y="96"/>
                    <a:pt x="145" y="145"/>
                  </a:cubicBezTo>
                  <a:cubicBezTo>
                    <a:pt x="150" y="138"/>
                    <a:pt x="184" y="80"/>
                    <a:pt x="196" y="83"/>
                  </a:cubicBezTo>
                  <a:cubicBezTo>
                    <a:pt x="210" y="87"/>
                    <a:pt x="203" y="111"/>
                    <a:pt x="207" y="125"/>
                  </a:cubicBezTo>
                  <a:cubicBezTo>
                    <a:pt x="214" y="115"/>
                    <a:pt x="215" y="90"/>
                    <a:pt x="227" y="94"/>
                  </a:cubicBezTo>
                  <a:cubicBezTo>
                    <a:pt x="240" y="98"/>
                    <a:pt x="235" y="121"/>
                    <a:pt x="238" y="135"/>
                  </a:cubicBezTo>
                  <a:cubicBezTo>
                    <a:pt x="242" y="156"/>
                    <a:pt x="245" y="176"/>
                    <a:pt x="248" y="197"/>
                  </a:cubicBezTo>
                  <a:cubicBezTo>
                    <a:pt x="334" y="111"/>
                    <a:pt x="239" y="187"/>
                    <a:pt x="289" y="197"/>
                  </a:cubicBezTo>
                  <a:cubicBezTo>
                    <a:pt x="298" y="199"/>
                    <a:pt x="352" y="162"/>
                    <a:pt x="362" y="156"/>
                  </a:cubicBezTo>
                  <a:cubicBezTo>
                    <a:pt x="381" y="213"/>
                    <a:pt x="373" y="245"/>
                    <a:pt x="403" y="187"/>
                  </a:cubicBezTo>
                  <a:cubicBezTo>
                    <a:pt x="408" y="177"/>
                    <a:pt x="410" y="166"/>
                    <a:pt x="414" y="156"/>
                  </a:cubicBezTo>
                  <a:cubicBezTo>
                    <a:pt x="455" y="219"/>
                    <a:pt x="407" y="167"/>
                    <a:pt x="476" y="176"/>
                  </a:cubicBezTo>
                  <a:cubicBezTo>
                    <a:pt x="488" y="178"/>
                    <a:pt x="497" y="190"/>
                    <a:pt x="507" y="197"/>
                  </a:cubicBezTo>
                  <a:cubicBezTo>
                    <a:pt x="510" y="211"/>
                    <a:pt x="504" y="232"/>
                    <a:pt x="517" y="238"/>
                  </a:cubicBezTo>
                  <a:cubicBezTo>
                    <a:pt x="544" y="252"/>
                    <a:pt x="556" y="195"/>
                    <a:pt x="558" y="187"/>
                  </a:cubicBezTo>
                  <a:cubicBezTo>
                    <a:pt x="562" y="208"/>
                    <a:pt x="554" y="234"/>
                    <a:pt x="569" y="249"/>
                  </a:cubicBezTo>
                  <a:cubicBezTo>
                    <a:pt x="578" y="258"/>
                    <a:pt x="590" y="236"/>
                    <a:pt x="600" y="228"/>
                  </a:cubicBezTo>
                  <a:cubicBezTo>
                    <a:pt x="611" y="219"/>
                    <a:pt x="621" y="207"/>
                    <a:pt x="631" y="197"/>
                  </a:cubicBezTo>
                  <a:cubicBezTo>
                    <a:pt x="634" y="218"/>
                    <a:pt x="628" y="243"/>
                    <a:pt x="641" y="259"/>
                  </a:cubicBezTo>
                  <a:cubicBezTo>
                    <a:pt x="648" y="268"/>
                    <a:pt x="664" y="256"/>
                    <a:pt x="672" y="249"/>
                  </a:cubicBezTo>
                  <a:cubicBezTo>
                    <a:pt x="696" y="228"/>
                    <a:pt x="711" y="199"/>
                    <a:pt x="734" y="176"/>
                  </a:cubicBezTo>
                  <a:cubicBezTo>
                    <a:pt x="744" y="180"/>
                    <a:pt x="754" y="189"/>
                    <a:pt x="765" y="187"/>
                  </a:cubicBezTo>
                  <a:cubicBezTo>
                    <a:pt x="819" y="178"/>
                    <a:pt x="776" y="136"/>
                    <a:pt x="817" y="197"/>
                  </a:cubicBezTo>
                  <a:cubicBezTo>
                    <a:pt x="831" y="190"/>
                    <a:pt x="846" y="185"/>
                    <a:pt x="858" y="176"/>
                  </a:cubicBezTo>
                  <a:cubicBezTo>
                    <a:pt x="870" y="167"/>
                    <a:pt x="875" y="141"/>
                    <a:pt x="889" y="145"/>
                  </a:cubicBezTo>
                  <a:cubicBezTo>
                    <a:pt x="903" y="149"/>
                    <a:pt x="896" y="173"/>
                    <a:pt x="900" y="187"/>
                  </a:cubicBezTo>
                  <a:cubicBezTo>
                    <a:pt x="903" y="197"/>
                    <a:pt x="907" y="208"/>
                    <a:pt x="910" y="218"/>
                  </a:cubicBezTo>
                  <a:cubicBezTo>
                    <a:pt x="924" y="211"/>
                    <a:pt x="939" y="207"/>
                    <a:pt x="951" y="197"/>
                  </a:cubicBezTo>
                  <a:cubicBezTo>
                    <a:pt x="993" y="162"/>
                    <a:pt x="947" y="158"/>
                    <a:pt x="1003" y="176"/>
                  </a:cubicBezTo>
                  <a:cubicBezTo>
                    <a:pt x="1046" y="112"/>
                    <a:pt x="1006" y="154"/>
                    <a:pt x="1034" y="176"/>
                  </a:cubicBezTo>
                  <a:cubicBezTo>
                    <a:pt x="1045" y="185"/>
                    <a:pt x="1062" y="183"/>
                    <a:pt x="1076" y="187"/>
                  </a:cubicBezTo>
                  <a:cubicBezTo>
                    <a:pt x="1086" y="177"/>
                    <a:pt x="1093" y="159"/>
                    <a:pt x="1107" y="156"/>
                  </a:cubicBezTo>
                  <a:cubicBezTo>
                    <a:pt x="1146" y="149"/>
                    <a:pt x="1146" y="216"/>
                    <a:pt x="1148" y="228"/>
                  </a:cubicBezTo>
                  <a:cubicBezTo>
                    <a:pt x="1204" y="190"/>
                    <a:pt x="1169" y="204"/>
                    <a:pt x="1169" y="238"/>
                  </a:cubicBezTo>
                  <a:cubicBezTo>
                    <a:pt x="1169" y="249"/>
                    <a:pt x="1176" y="259"/>
                    <a:pt x="1179" y="269"/>
                  </a:cubicBezTo>
                  <a:cubicBezTo>
                    <a:pt x="1229" y="195"/>
                    <a:pt x="1173" y="261"/>
                    <a:pt x="1210" y="280"/>
                  </a:cubicBezTo>
                  <a:cubicBezTo>
                    <a:pt x="1221" y="286"/>
                    <a:pt x="1231" y="266"/>
                    <a:pt x="1241" y="259"/>
                  </a:cubicBezTo>
                  <a:cubicBezTo>
                    <a:pt x="1266" y="131"/>
                    <a:pt x="1235" y="256"/>
                    <a:pt x="1262" y="269"/>
                  </a:cubicBezTo>
                  <a:cubicBezTo>
                    <a:pt x="1277" y="277"/>
                    <a:pt x="1283" y="242"/>
                    <a:pt x="1293" y="228"/>
                  </a:cubicBezTo>
                  <a:cubicBezTo>
                    <a:pt x="1296" y="207"/>
                    <a:pt x="1299" y="187"/>
                    <a:pt x="1303" y="166"/>
                  </a:cubicBezTo>
                  <a:cubicBezTo>
                    <a:pt x="1306" y="152"/>
                    <a:pt x="1313" y="111"/>
                    <a:pt x="1313" y="125"/>
                  </a:cubicBezTo>
                  <a:cubicBezTo>
                    <a:pt x="1313" y="142"/>
                    <a:pt x="1306" y="159"/>
                    <a:pt x="1303" y="176"/>
                  </a:cubicBezTo>
                  <a:cubicBezTo>
                    <a:pt x="1306" y="190"/>
                    <a:pt x="1299" y="218"/>
                    <a:pt x="1313" y="218"/>
                  </a:cubicBezTo>
                  <a:cubicBezTo>
                    <a:pt x="1322" y="218"/>
                    <a:pt x="1341" y="155"/>
                    <a:pt x="1344" y="145"/>
                  </a:cubicBezTo>
                  <a:cubicBezTo>
                    <a:pt x="1351" y="169"/>
                    <a:pt x="1360" y="193"/>
                    <a:pt x="1365" y="218"/>
                  </a:cubicBezTo>
                  <a:cubicBezTo>
                    <a:pt x="1371" y="249"/>
                    <a:pt x="1364" y="282"/>
                    <a:pt x="1376" y="311"/>
                  </a:cubicBezTo>
                  <a:cubicBezTo>
                    <a:pt x="1381" y="324"/>
                    <a:pt x="1381" y="282"/>
                    <a:pt x="1386" y="269"/>
                  </a:cubicBezTo>
                  <a:cubicBezTo>
                    <a:pt x="1391" y="255"/>
                    <a:pt x="1400" y="242"/>
                    <a:pt x="1407" y="228"/>
                  </a:cubicBezTo>
                  <a:cubicBezTo>
                    <a:pt x="1423" y="279"/>
                    <a:pt x="1389" y="407"/>
                    <a:pt x="1448" y="321"/>
                  </a:cubicBezTo>
                  <a:cubicBezTo>
                    <a:pt x="1451" y="307"/>
                    <a:pt x="1445" y="284"/>
                    <a:pt x="1458" y="280"/>
                  </a:cubicBezTo>
                  <a:cubicBezTo>
                    <a:pt x="1470" y="276"/>
                    <a:pt x="1469" y="319"/>
                    <a:pt x="1479" y="311"/>
                  </a:cubicBezTo>
                  <a:cubicBezTo>
                    <a:pt x="1500" y="294"/>
                    <a:pt x="1500" y="262"/>
                    <a:pt x="1510" y="238"/>
                  </a:cubicBezTo>
                  <a:cubicBezTo>
                    <a:pt x="1520" y="158"/>
                    <a:pt x="1534" y="143"/>
                    <a:pt x="1551" y="73"/>
                  </a:cubicBezTo>
                  <a:cubicBezTo>
                    <a:pt x="1555" y="87"/>
                    <a:pt x="1553" y="103"/>
                    <a:pt x="1562" y="114"/>
                  </a:cubicBezTo>
                  <a:cubicBezTo>
                    <a:pt x="1569" y="123"/>
                    <a:pt x="1585" y="117"/>
                    <a:pt x="1593" y="125"/>
                  </a:cubicBezTo>
                  <a:cubicBezTo>
                    <a:pt x="1601" y="133"/>
                    <a:pt x="1600" y="146"/>
                    <a:pt x="1603" y="156"/>
                  </a:cubicBezTo>
                  <a:cubicBezTo>
                    <a:pt x="1613" y="146"/>
                    <a:pt x="1620" y="122"/>
                    <a:pt x="1634" y="125"/>
                  </a:cubicBezTo>
                  <a:cubicBezTo>
                    <a:pt x="1648" y="128"/>
                    <a:pt x="1640" y="152"/>
                    <a:pt x="1644" y="166"/>
                  </a:cubicBezTo>
                  <a:cubicBezTo>
                    <a:pt x="1647" y="177"/>
                    <a:pt x="1651" y="187"/>
                    <a:pt x="1655" y="197"/>
                  </a:cubicBezTo>
                  <a:cubicBezTo>
                    <a:pt x="1670" y="150"/>
                    <a:pt x="1665" y="155"/>
                    <a:pt x="1665" y="21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15"/>
            <p:cNvSpPr txBox="1">
              <a:spLocks noChangeArrowheads="1"/>
            </p:cNvSpPr>
            <p:nvPr/>
          </p:nvSpPr>
          <p:spPr bwMode="auto">
            <a:xfrm>
              <a:off x="4395788" y="4086225"/>
              <a:ext cx="406426" cy="3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>
                  <a:solidFill>
                    <a:srgbClr val="FF0000"/>
                  </a:solidFill>
                </a:rPr>
                <a:t>I(t)</a:t>
              </a:r>
            </a:p>
          </p:txBody>
        </p:sp>
        <p:sp>
          <p:nvSpPr>
            <p:cNvPr id="138" name="Line 16"/>
            <p:cNvSpPr>
              <a:spLocks noChangeShapeType="1"/>
            </p:cNvSpPr>
            <p:nvPr/>
          </p:nvSpPr>
          <p:spPr bwMode="auto">
            <a:xfrm>
              <a:off x="4160838" y="4630738"/>
              <a:ext cx="1527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39" name="Object 19"/>
            <p:cNvGraphicFramePr>
              <a:graphicFrameLocks noChangeAspect="1"/>
            </p:cNvGraphicFramePr>
            <p:nvPr/>
          </p:nvGraphicFramePr>
          <p:xfrm>
            <a:off x="3565587" y="4369370"/>
            <a:ext cx="339725" cy="506412"/>
          </p:xfrm>
          <a:graphic>
            <a:graphicData uri="http://schemas.openxmlformats.org/presentationml/2006/ole">
              <p:oleObj spid="_x0000_s17410" name="Equation" r:id="rId4" imgW="152280" imgH="164880" progId="Equation.3">
                <p:embed/>
              </p:oleObj>
            </a:graphicData>
          </a:graphic>
        </p:graphicFrame>
        <p:sp>
          <p:nvSpPr>
            <p:cNvPr id="140" name="Oval 80"/>
            <p:cNvSpPr>
              <a:spLocks noChangeArrowheads="1"/>
            </p:cNvSpPr>
            <p:nvPr/>
          </p:nvSpPr>
          <p:spPr bwMode="auto">
            <a:xfrm>
              <a:off x="6457950" y="4483100"/>
              <a:ext cx="360363" cy="36036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1" name="Object 81"/>
            <p:cNvGraphicFramePr>
              <a:graphicFrameLocks noChangeAspect="1"/>
            </p:cNvGraphicFramePr>
            <p:nvPr/>
          </p:nvGraphicFramePr>
          <p:xfrm>
            <a:off x="5757863" y="4270375"/>
            <a:ext cx="339725" cy="428625"/>
          </p:xfrm>
          <a:graphic>
            <a:graphicData uri="http://schemas.openxmlformats.org/presentationml/2006/ole">
              <p:oleObj spid="_x0000_s17411" name="Equation" r:id="rId5" imgW="152280" imgH="139680" progId="Equation.3">
                <p:embed/>
              </p:oleObj>
            </a:graphicData>
          </a:graphic>
        </p:graphicFrame>
        <p:sp>
          <p:nvSpPr>
            <p:cNvPr id="142" name="Line 82"/>
            <p:cNvSpPr>
              <a:spLocks noChangeShapeType="1"/>
            </p:cNvSpPr>
            <p:nvPr/>
          </p:nvSpPr>
          <p:spPr bwMode="auto">
            <a:xfrm flipV="1">
              <a:off x="5665788" y="4384675"/>
              <a:ext cx="0" cy="24288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>
              <a:off x="5810250" y="3979863"/>
              <a:ext cx="647700" cy="50323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2304073" y="4427621"/>
            <a:ext cx="779251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input current</a:t>
            </a:r>
            <a:endParaRPr lang="en-US" dirty="0"/>
          </a:p>
        </p:txBody>
      </p:sp>
      <p:sp>
        <p:nvSpPr>
          <p:cNvPr id="128" name="TextBox 127"/>
          <p:cNvSpPr txBox="1"/>
          <p:nvPr/>
        </p:nvSpPr>
        <p:spPr>
          <a:xfrm>
            <a:off x="12243447" y="8222630"/>
            <a:ext cx="649087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potential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876925" y="6634845"/>
            <a:ext cx="705513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spike arrival</a:t>
            </a:r>
            <a:endParaRPr lang="en-US" dirty="0"/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9300490" y="5397060"/>
            <a:ext cx="2549488" cy="115721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9378062" y="7635362"/>
            <a:ext cx="2549488" cy="117453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itle 3"/>
          <p:cNvSpPr txBox="1">
            <a:spLocks/>
          </p:cNvSpPr>
          <p:nvPr/>
        </p:nvSpPr>
        <p:spPr>
          <a:xfrm>
            <a:off x="850227" y="113627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Noisy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-62913" y="13238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705966" y="1277310"/>
            <a:ext cx="1673380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stochastic spike arrival in I&amp;F – interspike intervals</a:t>
            </a:r>
            <a:endParaRPr lang="fr-FR">
              <a:solidFill>
                <a:srgbClr val="FF0000"/>
              </a:solidFill>
            </a:endParaRPr>
          </a:p>
        </p:txBody>
      </p:sp>
      <p:pic>
        <p:nvPicPr>
          <p:cNvPr id="339974" name="Picture 6" descr="PS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45101" y="6962264"/>
            <a:ext cx="7543854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 descr="u-subthre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66115" y="2247616"/>
            <a:ext cx="8166572" cy="47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7" name="Line 9"/>
          <p:cNvSpPr>
            <a:spLocks noChangeShapeType="1"/>
          </p:cNvSpPr>
          <p:nvPr/>
        </p:nvSpPr>
        <p:spPr bwMode="auto">
          <a:xfrm>
            <a:off x="14716334" y="3142161"/>
            <a:ext cx="13617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39978" name="Line 10"/>
          <p:cNvSpPr>
            <a:spLocks noChangeShapeType="1"/>
          </p:cNvSpPr>
          <p:nvPr/>
        </p:nvSpPr>
        <p:spPr bwMode="auto">
          <a:xfrm>
            <a:off x="16419422" y="3142161"/>
            <a:ext cx="102035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3561" name="Oval 19"/>
          <p:cNvSpPr>
            <a:spLocks noChangeArrowheads="1"/>
          </p:cNvSpPr>
          <p:nvPr/>
        </p:nvSpPr>
        <p:spPr bwMode="auto">
          <a:xfrm>
            <a:off x="8529985" y="3524418"/>
            <a:ext cx="493700" cy="501613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>
            <a:off x="5188044" y="3780721"/>
            <a:ext cx="323361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67938" y="2886174"/>
            <a:ext cx="3751296" cy="1912864"/>
            <a:chOff x="3008" y="3134"/>
            <a:chExt cx="2185" cy="1022"/>
          </a:xfrm>
        </p:grpSpPr>
        <p:sp>
          <p:nvSpPr>
            <p:cNvPr id="23565" name="Text Box 22"/>
            <p:cNvSpPr txBox="1">
              <a:spLocks noChangeArrowheads="1"/>
            </p:cNvSpPr>
            <p:nvPr/>
          </p:nvSpPr>
          <p:spPr bwMode="auto">
            <a:xfrm>
              <a:off x="3008" y="3134"/>
              <a:ext cx="213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I</a:t>
              </a:r>
              <a:endParaRPr lang="fr-FR" sz="5100" i="1" dirty="0"/>
            </a:p>
          </p:txBody>
        </p:sp>
        <p:sp>
          <p:nvSpPr>
            <p:cNvPr id="23566" name="Line 23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Line 24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26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3554" name="Object 27"/>
            <p:cNvGraphicFramePr>
              <a:graphicFrameLocks noChangeAspect="1"/>
            </p:cNvGraphicFramePr>
            <p:nvPr/>
          </p:nvGraphicFramePr>
          <p:xfrm>
            <a:off x="3012" y="3475"/>
            <a:ext cx="178" cy="268"/>
          </p:xfrm>
          <a:graphic>
            <a:graphicData uri="http://schemas.openxmlformats.org/presentationml/2006/ole">
              <p:oleObj spid="_x0000_s29698" name="Equation" r:id="rId6" imgW="152280" imgH="190440" progId="Equation.3">
                <p:embed/>
              </p:oleObj>
            </a:graphicData>
          </a:graphic>
        </p:graphicFrame>
      </p:grpSp>
      <p:sp>
        <p:nvSpPr>
          <p:cNvPr id="339996" name="Text Box 28"/>
          <p:cNvSpPr txBox="1">
            <a:spLocks noChangeArrowheads="1"/>
          </p:cNvSpPr>
          <p:nvPr/>
        </p:nvSpPr>
        <p:spPr bwMode="auto">
          <a:xfrm>
            <a:off x="12799422" y="7516431"/>
            <a:ext cx="453335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2"/>
                </a:solidFill>
              </a:rPr>
              <a:t>ISI distribution</a:t>
            </a:r>
            <a:endParaRPr lang="fr-FR" sz="5100" dirty="0">
              <a:solidFill>
                <a:schemeClr val="accent2"/>
              </a:solidFill>
            </a:endParaRP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Noisy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83049" name="Object 3"/>
          <p:cNvGraphicFramePr>
            <a:graphicFrameLocks noChangeAspect="1"/>
          </p:cNvGraphicFramePr>
          <p:nvPr/>
        </p:nvGraphicFramePr>
        <p:xfrm>
          <a:off x="3344836" y="5222354"/>
          <a:ext cx="5076825" cy="950913"/>
        </p:xfrm>
        <a:graphic>
          <a:graphicData uri="http://schemas.openxmlformats.org/presentationml/2006/ole">
            <p:oleObj spid="_x0000_s29699" name="Equation" r:id="rId7" imgW="1422360" imgH="241200" progId="Equation.DSMT4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7283669" y="6173267"/>
            <a:ext cx="409903" cy="13431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90459" y="8011307"/>
            <a:ext cx="3844322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white noise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7" grpId="0" animBg="1"/>
      <p:bldP spid="33997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077661" y="1710327"/>
            <a:ext cx="134460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Superthreshold vs. Subthreshold regime</a:t>
            </a:r>
            <a:endParaRPr lang="fr-FR"/>
          </a:p>
        </p:txBody>
      </p:sp>
      <p:pic>
        <p:nvPicPr>
          <p:cNvPr id="54277" name="Picture 5" descr="PST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7338" y="7294202"/>
            <a:ext cx="6527254" cy="37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 descr="PSTH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3360" y="7223876"/>
            <a:ext cx="6864871" cy="39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u-subthres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83379" y="3097153"/>
            <a:ext cx="6467234" cy="372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 descr="u-superthres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87318" y="3142161"/>
            <a:ext cx="6696062" cy="3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Noisy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Line 87"/>
          <p:cNvSpPr>
            <a:spLocks noChangeShapeType="1"/>
          </p:cNvSpPr>
          <p:nvPr/>
        </p:nvSpPr>
        <p:spPr bwMode="auto">
          <a:xfrm>
            <a:off x="13511565" y="5959643"/>
            <a:ext cx="6467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4" name="Line 90"/>
          <p:cNvSpPr>
            <a:spLocks noChangeShapeType="1"/>
          </p:cNvSpPr>
          <p:nvPr/>
        </p:nvSpPr>
        <p:spPr bwMode="auto">
          <a:xfrm>
            <a:off x="13342758" y="4043965"/>
            <a:ext cx="5953307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2545" name="Text Box 91"/>
          <p:cNvSpPr txBox="1">
            <a:spLocks noChangeArrowheads="1"/>
          </p:cNvSpPr>
          <p:nvPr/>
        </p:nvSpPr>
        <p:spPr bwMode="auto">
          <a:xfrm>
            <a:off x="15042095" y="489350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>
                <a:solidFill>
                  <a:schemeClr val="accent2"/>
                </a:solidFill>
              </a:rPr>
              <a:t>u(t)</a:t>
            </a:r>
            <a:endParaRPr lang="fr-FR" sz="5100" i="1" dirty="0">
              <a:solidFill>
                <a:schemeClr val="accent2"/>
              </a:solidFill>
            </a:endParaRP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48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48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Stochastic leaky 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990920" y="1434427"/>
            <a:ext cx="8915839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input/ diffusive noise/</a:t>
            </a:r>
          </a:p>
          <a:p>
            <a:r>
              <a:rPr lang="en-US" dirty="0" smtClean="0"/>
              <a:t>stochastic spike arrival</a:t>
            </a:r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13603773" y="4427235"/>
            <a:ext cx="5534527" cy="1451810"/>
          </a:xfrm>
          <a:custGeom>
            <a:avLst/>
            <a:gdLst>
              <a:gd name="connsiteX0" fmla="*/ 0 w 5534527"/>
              <a:gd name="connsiteY0" fmla="*/ 1451810 h 1451810"/>
              <a:gd name="connsiteX1" fmla="*/ 216569 w 5534527"/>
              <a:gd name="connsiteY1" fmla="*/ 922421 h 1451810"/>
              <a:gd name="connsiteX2" fmla="*/ 673769 w 5534527"/>
              <a:gd name="connsiteY2" fmla="*/ 970547 h 1451810"/>
              <a:gd name="connsiteX3" fmla="*/ 721895 w 5534527"/>
              <a:gd name="connsiteY3" fmla="*/ 753978 h 1451810"/>
              <a:gd name="connsiteX4" fmla="*/ 818148 w 5534527"/>
              <a:gd name="connsiteY4" fmla="*/ 561473 h 1451810"/>
              <a:gd name="connsiteX5" fmla="*/ 1179095 w 5534527"/>
              <a:gd name="connsiteY5" fmla="*/ 753978 h 1451810"/>
              <a:gd name="connsiteX6" fmla="*/ 1299411 w 5534527"/>
              <a:gd name="connsiteY6" fmla="*/ 393031 h 1451810"/>
              <a:gd name="connsiteX7" fmla="*/ 1684422 w 5534527"/>
              <a:gd name="connsiteY7" fmla="*/ 489284 h 1451810"/>
              <a:gd name="connsiteX8" fmla="*/ 1780674 w 5534527"/>
              <a:gd name="connsiteY8" fmla="*/ 248652 h 1451810"/>
              <a:gd name="connsiteX9" fmla="*/ 2021306 w 5534527"/>
              <a:gd name="connsiteY9" fmla="*/ 537410 h 1451810"/>
              <a:gd name="connsiteX10" fmla="*/ 2189748 w 5534527"/>
              <a:gd name="connsiteY10" fmla="*/ 248652 h 1451810"/>
              <a:gd name="connsiteX11" fmla="*/ 2502569 w 5534527"/>
              <a:gd name="connsiteY11" fmla="*/ 537410 h 1451810"/>
              <a:gd name="connsiteX12" fmla="*/ 2695074 w 5534527"/>
              <a:gd name="connsiteY12" fmla="*/ 56147 h 1451810"/>
              <a:gd name="connsiteX13" fmla="*/ 2887579 w 5534527"/>
              <a:gd name="connsiteY13" fmla="*/ 224589 h 1451810"/>
              <a:gd name="connsiteX14" fmla="*/ 2983832 w 5534527"/>
              <a:gd name="connsiteY14" fmla="*/ 80210 h 1451810"/>
              <a:gd name="connsiteX15" fmla="*/ 3320716 w 5534527"/>
              <a:gd name="connsiteY15" fmla="*/ 417094 h 1451810"/>
              <a:gd name="connsiteX16" fmla="*/ 3392906 w 5534527"/>
              <a:gd name="connsiteY16" fmla="*/ 224589 h 1451810"/>
              <a:gd name="connsiteX17" fmla="*/ 3826043 w 5534527"/>
              <a:gd name="connsiteY17" fmla="*/ 513347 h 1451810"/>
              <a:gd name="connsiteX18" fmla="*/ 3850106 w 5534527"/>
              <a:gd name="connsiteY18" fmla="*/ 104273 h 1451810"/>
              <a:gd name="connsiteX19" fmla="*/ 4066674 w 5534527"/>
              <a:gd name="connsiteY19" fmla="*/ 344905 h 1451810"/>
              <a:gd name="connsiteX20" fmla="*/ 4355432 w 5534527"/>
              <a:gd name="connsiteY20" fmla="*/ 224589 h 1451810"/>
              <a:gd name="connsiteX21" fmla="*/ 4668253 w 5534527"/>
              <a:gd name="connsiteY21" fmla="*/ 465221 h 1451810"/>
              <a:gd name="connsiteX22" fmla="*/ 4908885 w 5534527"/>
              <a:gd name="connsiteY22" fmla="*/ 128336 h 1451810"/>
              <a:gd name="connsiteX23" fmla="*/ 5125453 w 5534527"/>
              <a:gd name="connsiteY23" fmla="*/ 272715 h 1451810"/>
              <a:gd name="connsiteX24" fmla="*/ 5269832 w 5534527"/>
              <a:gd name="connsiteY24" fmla="*/ 8021 h 1451810"/>
              <a:gd name="connsiteX25" fmla="*/ 5534527 w 5534527"/>
              <a:gd name="connsiteY25" fmla="*/ 320842 h 145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34527" h="1451810">
                <a:moveTo>
                  <a:pt x="0" y="1451810"/>
                </a:moveTo>
                <a:cubicBezTo>
                  <a:pt x="52137" y="1227220"/>
                  <a:pt x="104274" y="1002631"/>
                  <a:pt x="216569" y="922421"/>
                </a:cubicBezTo>
                <a:cubicBezTo>
                  <a:pt x="328864" y="842211"/>
                  <a:pt x="589548" y="998621"/>
                  <a:pt x="673769" y="970547"/>
                </a:cubicBezTo>
                <a:cubicBezTo>
                  <a:pt x="757990" y="942473"/>
                  <a:pt x="697832" y="822157"/>
                  <a:pt x="721895" y="753978"/>
                </a:cubicBezTo>
                <a:cubicBezTo>
                  <a:pt x="745958" y="685799"/>
                  <a:pt x="741948" y="561473"/>
                  <a:pt x="818148" y="561473"/>
                </a:cubicBezTo>
                <a:cubicBezTo>
                  <a:pt x="894348" y="561473"/>
                  <a:pt x="1098885" y="782052"/>
                  <a:pt x="1179095" y="753978"/>
                </a:cubicBezTo>
                <a:cubicBezTo>
                  <a:pt x="1259305" y="725904"/>
                  <a:pt x="1215190" y="437147"/>
                  <a:pt x="1299411" y="393031"/>
                </a:cubicBezTo>
                <a:cubicBezTo>
                  <a:pt x="1383632" y="348915"/>
                  <a:pt x="1604212" y="513347"/>
                  <a:pt x="1684422" y="489284"/>
                </a:cubicBezTo>
                <a:cubicBezTo>
                  <a:pt x="1764633" y="465221"/>
                  <a:pt x="1724527" y="240631"/>
                  <a:pt x="1780674" y="248652"/>
                </a:cubicBezTo>
                <a:cubicBezTo>
                  <a:pt x="1836821" y="256673"/>
                  <a:pt x="1953127" y="537410"/>
                  <a:pt x="2021306" y="537410"/>
                </a:cubicBezTo>
                <a:cubicBezTo>
                  <a:pt x="2089485" y="537410"/>
                  <a:pt x="2109538" y="248652"/>
                  <a:pt x="2189748" y="248652"/>
                </a:cubicBezTo>
                <a:cubicBezTo>
                  <a:pt x="2269958" y="248652"/>
                  <a:pt x="2418348" y="569494"/>
                  <a:pt x="2502569" y="537410"/>
                </a:cubicBezTo>
                <a:cubicBezTo>
                  <a:pt x="2586790" y="505326"/>
                  <a:pt x="2630906" y="108284"/>
                  <a:pt x="2695074" y="56147"/>
                </a:cubicBezTo>
                <a:cubicBezTo>
                  <a:pt x="2759242" y="4010"/>
                  <a:pt x="2839453" y="220579"/>
                  <a:pt x="2887579" y="224589"/>
                </a:cubicBezTo>
                <a:cubicBezTo>
                  <a:pt x="2935705" y="228599"/>
                  <a:pt x="2911643" y="48126"/>
                  <a:pt x="2983832" y="80210"/>
                </a:cubicBezTo>
                <a:cubicBezTo>
                  <a:pt x="3056021" y="112294"/>
                  <a:pt x="3252537" y="393031"/>
                  <a:pt x="3320716" y="417094"/>
                </a:cubicBezTo>
                <a:cubicBezTo>
                  <a:pt x="3388895" y="441157"/>
                  <a:pt x="3308685" y="208547"/>
                  <a:pt x="3392906" y="224589"/>
                </a:cubicBezTo>
                <a:cubicBezTo>
                  <a:pt x="3477127" y="240631"/>
                  <a:pt x="3749843" y="533400"/>
                  <a:pt x="3826043" y="513347"/>
                </a:cubicBezTo>
                <a:cubicBezTo>
                  <a:pt x="3902243" y="493294"/>
                  <a:pt x="3810001" y="132347"/>
                  <a:pt x="3850106" y="104273"/>
                </a:cubicBezTo>
                <a:cubicBezTo>
                  <a:pt x="3890211" y="76199"/>
                  <a:pt x="3982453" y="324852"/>
                  <a:pt x="4066674" y="344905"/>
                </a:cubicBezTo>
                <a:cubicBezTo>
                  <a:pt x="4150895" y="364958"/>
                  <a:pt x="4255169" y="204536"/>
                  <a:pt x="4355432" y="224589"/>
                </a:cubicBezTo>
                <a:cubicBezTo>
                  <a:pt x="4455695" y="244642"/>
                  <a:pt x="4576011" y="481263"/>
                  <a:pt x="4668253" y="465221"/>
                </a:cubicBezTo>
                <a:cubicBezTo>
                  <a:pt x="4760495" y="449179"/>
                  <a:pt x="4832685" y="160420"/>
                  <a:pt x="4908885" y="128336"/>
                </a:cubicBezTo>
                <a:cubicBezTo>
                  <a:pt x="4985085" y="96252"/>
                  <a:pt x="5065295" y="292767"/>
                  <a:pt x="5125453" y="272715"/>
                </a:cubicBezTo>
                <a:cubicBezTo>
                  <a:pt x="5185611" y="252663"/>
                  <a:pt x="5201653" y="0"/>
                  <a:pt x="5269832" y="8021"/>
                </a:cubicBezTo>
                <a:cubicBezTo>
                  <a:pt x="5338011" y="16042"/>
                  <a:pt x="5436269" y="168442"/>
                  <a:pt x="5534527" y="32084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2512842" y="6584375"/>
            <a:ext cx="8201284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subthreshold</a:t>
            </a:r>
            <a:r>
              <a:rPr lang="en-US" dirty="0" smtClean="0"/>
              <a:t> regime:</a:t>
            </a:r>
          </a:p>
          <a:p>
            <a:r>
              <a:rPr lang="en-US" sz="4800" dirty="0" smtClean="0"/>
              <a:t>  - firing driven by fluctuations</a:t>
            </a:r>
          </a:p>
          <a:p>
            <a:r>
              <a:rPr lang="en-US" sz="4800" dirty="0" smtClean="0"/>
              <a:t>  - </a:t>
            </a:r>
            <a:r>
              <a:rPr lang="en-US" sz="4800" b="1" dirty="0" smtClean="0"/>
              <a:t>broad ISI distribution</a:t>
            </a:r>
          </a:p>
          <a:p>
            <a:r>
              <a:rPr lang="en-US" sz="4800" dirty="0" smtClean="0"/>
              <a:t>  - </a:t>
            </a:r>
            <a:r>
              <a:rPr lang="en-US" sz="4800" i="1" dirty="0" smtClean="0"/>
              <a:t>in vivo </a:t>
            </a:r>
            <a:r>
              <a:rPr lang="en-US" sz="4800" dirty="0" smtClean="0"/>
              <a:t>like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" name="Picture 6" descr="PST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7786" y="6790185"/>
            <a:ext cx="7543854" cy="43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u-subthre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075537"/>
            <a:ext cx="8166572" cy="47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6079019" y="2970082"/>
            <a:ext cx="1361719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7782107" y="2970082"/>
            <a:ext cx="1020352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4162107" y="7344352"/>
            <a:ext cx="453335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2"/>
                </a:solidFill>
              </a:rPr>
              <a:t>ISI distribution</a:t>
            </a:r>
            <a:endParaRPr lang="fr-FR" sz="51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3629" y="5566999"/>
            <a:ext cx="13593264" cy="438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109"/>
          <p:cNvSpPr txBox="1">
            <a:spLocks noChangeArrowheads="1"/>
          </p:cNvSpPr>
          <p:nvPr/>
        </p:nvSpPr>
        <p:spPr bwMode="auto">
          <a:xfrm>
            <a:off x="14568841" y="9495310"/>
            <a:ext cx="572513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4800" i="1" dirty="0"/>
              <a:t>Crochet et al., 2011</a:t>
            </a:r>
          </a:p>
        </p:txBody>
      </p:sp>
      <p:sp>
        <p:nvSpPr>
          <p:cNvPr id="38923" name="TextBox 110"/>
          <p:cNvSpPr txBox="1">
            <a:spLocks noChangeArrowheads="1"/>
          </p:cNvSpPr>
          <p:nvPr/>
        </p:nvSpPr>
        <p:spPr bwMode="auto">
          <a:xfrm>
            <a:off x="10803534" y="4924028"/>
            <a:ext cx="9991559" cy="107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5400" dirty="0"/>
              <a:t>awake mouse</a:t>
            </a:r>
            <a:r>
              <a:rPr lang="en-US" sz="5400" dirty="0" smtClean="0"/>
              <a:t>, </a:t>
            </a:r>
            <a:r>
              <a:rPr lang="en-US" sz="5400" dirty="0"/>
              <a:t>freely whisking</a:t>
            </a:r>
            <a:r>
              <a:rPr lang="en-US" dirty="0"/>
              <a:t>, </a:t>
            </a:r>
          </a:p>
        </p:txBody>
      </p:sp>
      <p:pic>
        <p:nvPicPr>
          <p:cNvPr id="389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879" y="12232450"/>
            <a:ext cx="15308793" cy="258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783802" y="1434427"/>
            <a:ext cx="921277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Spontaneous activity </a:t>
            </a:r>
            <a:r>
              <a:rPr lang="en-US" i="1" dirty="0" smtClean="0"/>
              <a:t>in vivo</a:t>
            </a:r>
            <a:endParaRPr lang="en-US" i="1" dirty="0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review-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 in vivo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sp>
        <p:nvSpPr>
          <p:cNvPr id="15" name="Text Box 46"/>
          <p:cNvSpPr txBox="1">
            <a:spLocks noChangeArrowheads="1"/>
          </p:cNvSpPr>
          <p:nvPr/>
        </p:nvSpPr>
        <p:spPr bwMode="auto">
          <a:xfrm>
            <a:off x="1108478" y="2636362"/>
            <a:ext cx="9800802" cy="22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02" tIns="96451" rIns="192902" bIns="96451">
            <a:spAutoFit/>
          </a:bodyPr>
          <a:lstStyle/>
          <a:p>
            <a:r>
              <a:rPr lang="en-US" sz="6800" dirty="0" smtClean="0">
                <a:solidFill>
                  <a:srgbClr val="FF0000"/>
                </a:solidFill>
              </a:rPr>
              <a:t>Variability </a:t>
            </a:r>
          </a:p>
          <a:p>
            <a:r>
              <a:rPr lang="en-US" sz="6800" dirty="0" smtClean="0">
                <a:solidFill>
                  <a:srgbClr val="FF0000"/>
                </a:solidFill>
              </a:rPr>
              <a:t>of membrane potential?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625263" y="8398042"/>
            <a:ext cx="2743200" cy="15572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08879" y="10428760"/>
            <a:ext cx="693651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Subthreshold</a:t>
            </a:r>
            <a:r>
              <a:rPr lang="en-US" dirty="0" smtClean="0"/>
              <a:t> regime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304073" y="1434427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12243447" y="7737882"/>
            <a:ext cx="649087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fluctuating potential</a:t>
            </a:r>
            <a:endParaRPr lang="en-US" dirty="0"/>
          </a:p>
        </p:txBody>
      </p:sp>
      <p:graphicFrame>
        <p:nvGraphicFramePr>
          <p:cNvPr id="304137" name="Object 30"/>
          <p:cNvGraphicFramePr>
            <a:graphicFrameLocks noChangeAspect="1"/>
          </p:cNvGraphicFramePr>
          <p:nvPr/>
        </p:nvGraphicFramePr>
        <p:xfrm>
          <a:off x="12830175" y="8923338"/>
          <a:ext cx="7454900" cy="1152525"/>
        </p:xfrm>
        <a:graphic>
          <a:graphicData uri="http://schemas.openxmlformats.org/presentationml/2006/ole">
            <p:oleObj spid="_x0000_s24578" name="Equation" r:id="rId4" imgW="2006280" imgH="291960" progId="Equation.DSMT4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12288331" y="4039126"/>
            <a:ext cx="644599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Passive membrane</a:t>
            </a:r>
            <a:endParaRPr lang="en-US" dirty="0"/>
          </a:p>
        </p:txBody>
      </p:sp>
      <p:graphicFrame>
        <p:nvGraphicFramePr>
          <p:cNvPr id="378952" name="Object 10"/>
          <p:cNvGraphicFramePr>
            <a:graphicFrameLocks noChangeAspect="1"/>
          </p:cNvGraphicFramePr>
          <p:nvPr/>
        </p:nvGraphicFramePr>
        <p:xfrm>
          <a:off x="12655550" y="4984750"/>
          <a:ext cx="6616700" cy="2851150"/>
        </p:xfrm>
        <a:graphic>
          <a:graphicData uri="http://schemas.openxmlformats.org/presentationml/2006/ole">
            <p:oleObj spid="_x0000_s24579" name="Equation" r:id="rId5" imgW="2044440" imgH="736560" progId="Equation.DSMT4">
              <p:embed/>
            </p:oleObj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697827" y="2601838"/>
            <a:ext cx="103712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passive membrane, we can analytically  predict the amplitude of membrane potential fluctuations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5368" y="7835900"/>
            <a:ext cx="8032968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Leaky integrate-and-fire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in </a:t>
            </a:r>
            <a:r>
              <a:rPr lang="en-US" b="1" i="1" dirty="0" err="1" smtClean="0">
                <a:solidFill>
                  <a:srgbClr val="FF0000"/>
                </a:solidFill>
              </a:rPr>
              <a:t>subthreshold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regime</a:t>
            </a:r>
          </a:p>
          <a:p>
            <a:r>
              <a:rPr lang="en-US" i="1" dirty="0" smtClean="0">
                <a:solidFill>
                  <a:srgbClr val="FF0000"/>
                </a:solidFill>
                <a:sym typeface="Wingdings" pitchFamily="2" charset="2"/>
              </a:rPr>
              <a:t> In vivo like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49701" y="1556991"/>
            <a:ext cx="860524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Stochastic spike arrival: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8.3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Summary:Noisy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Integrate-and-fire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034716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5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Noisy input models:  barrage of spike arrivals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86401" y="8898639"/>
            <a:ext cx="8441735" cy="221599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FF0000"/>
                </a:solidFill>
              </a:rPr>
              <a:t>THE END </a:t>
            </a:r>
            <a:endParaRPr lang="en-US" sz="13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8.1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3355053" y="1612237"/>
            <a:ext cx="771076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Fluctuations</a:t>
            </a:r>
          </a:p>
          <a:p>
            <a:pPr>
              <a:buFontTx/>
              <a:buChar char="-"/>
            </a:pPr>
            <a:r>
              <a:rPr lang="en-US" dirty="0" smtClean="0"/>
              <a:t>of membrane potential</a:t>
            </a:r>
          </a:p>
          <a:p>
            <a:pPr>
              <a:buFontTx/>
              <a:buChar char="-"/>
            </a:pPr>
            <a:r>
              <a:rPr lang="en-US" dirty="0" smtClean="0"/>
              <a:t>of spike times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40064" y="4336060"/>
            <a:ext cx="667201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fluctuations=noise?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40064" y="9274770"/>
            <a:ext cx="7507183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model of fluctuations?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40064" y="5847347"/>
            <a:ext cx="738535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relevance for coding?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40064" y="7820526"/>
            <a:ext cx="771076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source of fluctuations?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1916" y="3898232"/>
            <a:ext cx="5877058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vivo data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looks ‘noisy’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 vitro data</a:t>
            </a:r>
          </a:p>
          <a:p>
            <a:r>
              <a:rPr lang="en-US" dirty="0" smtClean="0">
                <a:sym typeface="Wingdings" pitchFamily="2" charset="2"/>
              </a:rPr>
              <a:t>    fluctuations</a:t>
            </a:r>
          </a:p>
          <a:p>
            <a:r>
              <a:rPr lang="en-US" dirty="0" smtClean="0">
                <a:sym typeface="Wingdings" pitchFamily="2" charset="2"/>
              </a:rPr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Noisy input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Barrage of spike arrivals</a:t>
            </a:r>
            <a:endParaRPr lang="en-US" sz="5400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229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endParaRPr lang="fr-CH" sz="4400" dirty="0" err="1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8.6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Comparison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noise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4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Escape noise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2406317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202779" y="6761752"/>
            <a:ext cx="1140468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889058" y="1260241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Intrinsic noise (ion channels)</a:t>
            </a:r>
            <a:endParaRPr lang="fr-FR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3316146" y="2244804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4122675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619339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653851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4467794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6193390" y="3851046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6538510" y="3851046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6080853" y="3530359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6080853" y="3851046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4929204" y="3128097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5158033" y="3288438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6999919" y="3209673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5386862" y="4014202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7461329" y="3611938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5503152" y="4655574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5731981" y="4334888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5619442" y="2967752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5158033" y="4174546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5158033" y="3690704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4696624" y="4413653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5619442" y="4014202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7116210" y="4413653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6883629" y="3772281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6744830" y="2807410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4696624" y="4174546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5503153" y="2647066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5274322" y="220823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4696624" y="3690704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4351503" y="4759657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26742" name="Text Box 86"/>
          <p:cNvSpPr txBox="1">
            <a:spLocks noChangeArrowheads="1"/>
          </p:cNvSpPr>
          <p:nvPr/>
        </p:nvSpPr>
        <p:spPr bwMode="auto">
          <a:xfrm>
            <a:off x="9391542" y="2464533"/>
            <a:ext cx="90538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channels</a:t>
            </a:r>
            <a:endParaRPr lang="fr-CH" dirty="0"/>
          </a:p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temperature</a:t>
            </a:r>
            <a:endParaRPr lang="fr-FR" dirty="0"/>
          </a:p>
        </p:txBody>
      </p:sp>
      <p:grpSp>
        <p:nvGrpSpPr>
          <p:cNvPr id="2" name="Group 92"/>
          <p:cNvGrpSpPr/>
          <p:nvPr/>
        </p:nvGrpSpPr>
        <p:grpSpPr>
          <a:xfrm>
            <a:off x="2295794" y="6488724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934074" y="5370086"/>
            <a:ext cx="19413559" cy="3514790"/>
            <a:chOff x="934074" y="5370086"/>
            <a:chExt cx="19413559" cy="3514790"/>
          </a:xfrm>
        </p:grpSpPr>
        <p:sp>
          <p:nvSpPr>
            <p:cNvPr id="46161" name="Text Box 45"/>
            <p:cNvSpPr txBox="1">
              <a:spLocks noChangeArrowheads="1"/>
            </p:cNvSpPr>
            <p:nvPr/>
          </p:nvSpPr>
          <p:spPr bwMode="auto">
            <a:xfrm>
              <a:off x="934074" y="5370086"/>
              <a:ext cx="12016432" cy="96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Network noise (background activity)</a:t>
              </a:r>
              <a:endParaRPr lang="fr-FR"/>
            </a:p>
          </p:txBody>
        </p:sp>
        <p:sp>
          <p:nvSpPr>
            <p:cNvPr id="46170" name="Text Box 85"/>
            <p:cNvSpPr txBox="1">
              <a:spLocks noChangeArrowheads="1"/>
            </p:cNvSpPr>
            <p:nvPr/>
          </p:nvSpPr>
          <p:spPr bwMode="auto">
            <a:xfrm>
              <a:off x="9100644" y="7038217"/>
              <a:ext cx="11246989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Spike arrival from other neurons</a:t>
              </a:r>
            </a:p>
            <a:p>
              <a:pPr>
                <a:buFontTx/>
                <a:buChar char="-"/>
              </a:pPr>
              <a:r>
                <a:rPr lang="fr-CH"/>
                <a:t>Beyond control of experimentalist</a:t>
              </a:r>
              <a:endParaRPr lang="fr-FR"/>
            </a:p>
          </p:txBody>
        </p:sp>
      </p:grp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Review: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-1320000">
            <a:off x="14705797" y="3435800"/>
            <a:ext cx="608051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-1320000">
            <a:off x="15816481" y="9340448"/>
            <a:ext cx="535114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619441" y="9393704"/>
            <a:ext cx="5022529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Noise models?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3111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2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3080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38598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3114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3" name="Text Box 9"/>
          <p:cNvSpPr txBox="1">
            <a:spLocks noChangeArrowheads="1"/>
          </p:cNvSpPr>
          <p:nvPr/>
        </p:nvSpPr>
        <p:spPr bwMode="auto">
          <a:xfrm>
            <a:off x="913279" y="1073161"/>
            <a:ext cx="4477247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process,</a:t>
            </a:r>
          </a:p>
          <a:p>
            <a:r>
              <a:rPr lang="en-US" sz="3800" dirty="0" smtClean="0"/>
              <a:t>stochastic intensity</a:t>
            </a:r>
            <a:endParaRPr lang="en-US" sz="3800" dirty="0"/>
          </a:p>
          <a:p>
            <a:r>
              <a:rPr lang="en-US" sz="3800" dirty="0"/>
              <a:t>   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65099" y="2430463"/>
            <a:ext cx="6122115" cy="2565488"/>
            <a:chOff x="2688" y="1056"/>
            <a:chExt cx="2640" cy="1296"/>
          </a:xfrm>
        </p:grpSpPr>
        <p:sp>
          <p:nvSpPr>
            <p:cNvPr id="3107" name="Line 11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8" name="Line 12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3079" name="Object 14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38597" name="Equation" r:id="rId5" imgW="139680" imgH="177480" progId="Equation.3">
                  <p:embed/>
                </p:oleObj>
              </a:graphicData>
            </a:graphic>
          </p:graphicFrame>
          <p:sp>
            <p:nvSpPr>
              <p:cNvPr id="3110" name="Line 15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5" name="Text Box 23"/>
          <p:cNvSpPr txBox="1">
            <a:spLocks noChangeArrowheads="1"/>
          </p:cNvSpPr>
          <p:nvPr/>
        </p:nvSpPr>
        <p:spPr bwMode="auto">
          <a:xfrm>
            <a:off x="15305286" y="1620309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(diffusive noise)</a:t>
            </a:r>
          </a:p>
        </p:txBody>
      </p:sp>
      <p:sp>
        <p:nvSpPr>
          <p:cNvPr id="3086" name="Text Box 24"/>
          <p:cNvSpPr txBox="1">
            <a:spLocks noChangeArrowheads="1"/>
          </p:cNvSpPr>
          <p:nvPr/>
        </p:nvSpPr>
        <p:spPr bwMode="auto">
          <a:xfrm>
            <a:off x="8102798" y="405078"/>
            <a:ext cx="5676293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Noise models</a:t>
            </a:r>
            <a:endParaRPr lang="en-US" sz="3800" dirty="0"/>
          </a:p>
        </p:txBody>
      </p:sp>
      <p:sp>
        <p:nvSpPr>
          <p:cNvPr id="3089" name="Line 29"/>
          <p:cNvSpPr>
            <a:spLocks noChangeShapeType="1"/>
          </p:cNvSpPr>
          <p:nvPr/>
        </p:nvSpPr>
        <p:spPr bwMode="auto">
          <a:xfrm>
            <a:off x="9442012" y="1755334"/>
            <a:ext cx="0" cy="1039697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0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1" name="Freeform 32"/>
          <p:cNvSpPr>
            <a:spLocks/>
          </p:cNvSpPr>
          <p:nvPr/>
        </p:nvSpPr>
        <p:spPr bwMode="auto">
          <a:xfrm>
            <a:off x="14765100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92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02114" name="Freeform 34"/>
          <p:cNvSpPr>
            <a:spLocks/>
          </p:cNvSpPr>
          <p:nvPr/>
        </p:nvSpPr>
        <p:spPr bwMode="auto">
          <a:xfrm>
            <a:off x="14765100" y="2970565"/>
            <a:ext cx="5942052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15" name="Freeform 35"/>
          <p:cNvSpPr>
            <a:spLocks/>
          </p:cNvSpPr>
          <p:nvPr/>
        </p:nvSpPr>
        <p:spPr bwMode="auto">
          <a:xfrm>
            <a:off x="14765100" y="2970565"/>
            <a:ext cx="3601244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16" name="Freeform 36"/>
          <p:cNvSpPr>
            <a:spLocks/>
          </p:cNvSpPr>
          <p:nvPr/>
        </p:nvSpPr>
        <p:spPr bwMode="auto">
          <a:xfrm>
            <a:off x="14765100" y="3105591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1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0214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3106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078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38596" name="Equation" r:id="rId6" imgW="304560" imgH="203040" progId="Equation.3">
                <p:embed/>
              </p:oleObj>
            </a:graphicData>
          </a:graphic>
        </p:graphicFrame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82737" y="5873619"/>
            <a:ext cx="4707790" cy="1459966"/>
            <a:chOff x="182" y="2088"/>
            <a:chExt cx="1585" cy="519"/>
          </a:xfrm>
        </p:grpSpPr>
        <p:graphicFrame>
          <p:nvGraphicFramePr>
            <p:cNvPr id="3077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38595" name="Equation" r:id="rId7" imgW="1130040" imgH="203040" progId="Equation.3">
                <p:embed/>
              </p:oleObj>
            </a:graphicData>
          </a:graphic>
        </p:graphicFrame>
        <p:sp>
          <p:nvSpPr>
            <p:cNvPr id="3105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932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14404976" y="5806106"/>
            <a:ext cx="6249659" cy="2211046"/>
            <a:chOff x="3840" y="2064"/>
            <a:chExt cx="1666" cy="786"/>
          </a:xfrm>
        </p:grpSpPr>
        <p:graphicFrame>
          <p:nvGraphicFramePr>
            <p:cNvPr id="3076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238594" name="Equation" r:id="rId8" imgW="1498320" imgH="419040" progId="Equation.3">
                <p:embed/>
              </p:oleObj>
            </a:graphicData>
          </a:graphic>
        </p:graphicFrame>
        <p:sp>
          <p:nvSpPr>
            <p:cNvPr id="3104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736273" y="8169552"/>
            <a:ext cx="11371763" cy="194912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/>
              <a:t>Relation between the two models:</a:t>
            </a:r>
          </a:p>
          <a:p>
            <a:r>
              <a:rPr lang="en-US" dirty="0"/>
              <a:t>  later 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410487" y="8169552"/>
            <a:ext cx="4985400" cy="194912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dirty="0" smtClean="0"/>
              <a:t>Now:</a:t>
            </a:r>
          </a:p>
          <a:p>
            <a:r>
              <a:rPr lang="en-US" dirty="0" smtClean="0"/>
              <a:t>Escape noise!</a:t>
            </a:r>
            <a:endParaRPr lang="en-US" dirty="0"/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760413" y="4970463"/>
          <a:ext cx="398462" cy="717550"/>
        </p:xfrm>
        <a:graphic>
          <a:graphicData uri="http://schemas.openxmlformats.org/presentationml/2006/ole">
            <p:oleObj spid="_x0000_s238599" name="Equation" r:id="rId9" imgW="101520" imgH="203040" progId="Equation.DSMT4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4565869" y="4995951"/>
          <a:ext cx="398462" cy="717550"/>
        </p:xfrm>
        <a:graphic>
          <a:graphicData uri="http://schemas.openxmlformats.org/presentationml/2006/ole">
            <p:oleObj spid="_x0000_s238600" name="Equation" r:id="rId10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2114" grpId="0" animBg="1"/>
      <p:bldP spid="302115" grpId="0" animBg="1"/>
      <p:bldP spid="302116" grpId="0" animBg="1"/>
      <p:bldP spid="302117" grpId="0" animBg="1"/>
      <p:bldP spid="302142" grpId="0" autoUpdateAnimBg="0"/>
      <p:bldP spid="43" grpId="0" animBg="1"/>
      <p:bldP spid="4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39621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39620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82737" y="587361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39619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239618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Escape noise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10422482" y="2495787"/>
            <a:ext cx="8871092" cy="1389640"/>
            <a:chOff x="182" y="2005"/>
            <a:chExt cx="2870" cy="494"/>
          </a:xfrm>
        </p:grpSpPr>
        <p:graphicFrame>
          <p:nvGraphicFramePr>
            <p:cNvPr id="62" name="Object 74"/>
            <p:cNvGraphicFramePr>
              <a:graphicFrameLocks noChangeAspect="1"/>
            </p:cNvGraphicFramePr>
            <p:nvPr/>
          </p:nvGraphicFramePr>
          <p:xfrm>
            <a:off x="1267" y="2005"/>
            <a:ext cx="1785" cy="494"/>
          </p:xfrm>
          <a:graphic>
            <a:graphicData uri="http://schemas.openxmlformats.org/presentationml/2006/ole">
              <p:oleObj spid="_x0000_s239622" name="Equation" r:id="rId8" imgW="1409400" imgH="393480" progId="Equation.DSMT4">
                <p:embed/>
              </p:oleObj>
            </a:graphicData>
          </a:graphic>
        </p:graphicFrame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910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35" name="Line 123"/>
          <p:cNvSpPr>
            <a:spLocks noChangeShapeType="1"/>
          </p:cNvSpPr>
          <p:nvPr/>
        </p:nvSpPr>
        <p:spPr bwMode="auto">
          <a:xfrm>
            <a:off x="16006508" y="7154436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11468100" y="7888288"/>
          <a:ext cx="6915150" cy="1672172"/>
        </p:xfrm>
        <a:graphic>
          <a:graphicData uri="http://schemas.openxmlformats.org/presentationml/2006/ole">
            <p:oleObj spid="_x0000_s239623" name="Equation" r:id="rId9" imgW="1688760" imgH="393480" progId="Equation.DSMT4">
              <p:embed/>
            </p:oleObj>
          </a:graphicData>
        </a:graphic>
      </p:graphicFrame>
      <p:sp>
        <p:nvSpPr>
          <p:cNvPr id="37" name="AutoShape 9"/>
          <p:cNvSpPr>
            <a:spLocks noChangeArrowheads="1"/>
          </p:cNvSpPr>
          <p:nvPr/>
        </p:nvSpPr>
        <p:spPr bwMode="auto">
          <a:xfrm>
            <a:off x="10422482" y="7857175"/>
            <a:ext cx="10379836" cy="33756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8" name="Object 20"/>
          <p:cNvGraphicFramePr>
            <a:graphicFrameLocks noChangeAspect="1"/>
          </p:cNvGraphicFramePr>
          <p:nvPr/>
        </p:nvGraphicFramePr>
        <p:xfrm>
          <a:off x="11390313" y="9820275"/>
          <a:ext cx="6992937" cy="1187450"/>
        </p:xfrm>
        <a:graphic>
          <a:graphicData uri="http://schemas.openxmlformats.org/presentationml/2006/ole">
            <p:oleObj spid="_x0000_s239624" name="Equation" r:id="rId10" imgW="1879560" imgH="279360" progId="Equation.DSMT4">
              <p:embed/>
            </p:oleObj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0562758" y="6948864"/>
            <a:ext cx="10163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Example: leaky integrate-and-fire model</a:t>
            </a:r>
            <a:endParaRPr lang="en-US" sz="4400" dirty="0">
              <a:solidFill>
                <a:srgbClr val="FF0000"/>
              </a:solidFill>
            </a:endParaRPr>
          </a:p>
        </p:txBody>
      </p:sp>
      <p:graphicFrame>
        <p:nvGraphicFramePr>
          <p:cNvPr id="20498" name="Object 18"/>
          <p:cNvGraphicFramePr>
            <a:graphicFrameLocks noChangeAspect="1"/>
          </p:cNvGraphicFramePr>
          <p:nvPr/>
        </p:nvGraphicFramePr>
        <p:xfrm>
          <a:off x="760413" y="4970463"/>
          <a:ext cx="398462" cy="717550"/>
        </p:xfrm>
        <a:graphic>
          <a:graphicData uri="http://schemas.openxmlformats.org/presentationml/2006/ole">
            <p:oleObj spid="_x0000_s239625" name="Equation" r:id="rId11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22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2780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0645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3328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28181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2963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5481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7085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29531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0644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82737" y="572121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0643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3274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3908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4246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2614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644030"/>
          <a:ext cx="600207" cy="720137"/>
        </p:xfrm>
        <a:graphic>
          <a:graphicData uri="http://schemas.openxmlformats.org/presentationml/2006/ole">
            <p:oleObj spid="_x0000_s240642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0772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7100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stochastic intensity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8940593" y="7412348"/>
            <a:ext cx="8871092" cy="3001510"/>
            <a:chOff x="182" y="1719"/>
            <a:chExt cx="2870" cy="1067"/>
          </a:xfrm>
        </p:grpSpPr>
        <p:graphicFrame>
          <p:nvGraphicFramePr>
            <p:cNvPr id="62" name="Object 74"/>
            <p:cNvGraphicFramePr>
              <a:graphicFrameLocks noChangeAspect="1"/>
            </p:cNvGraphicFramePr>
            <p:nvPr/>
          </p:nvGraphicFramePr>
          <p:xfrm>
            <a:off x="1267" y="1719"/>
            <a:ext cx="1785" cy="1067"/>
          </p:xfrm>
          <a:graphic>
            <a:graphicData uri="http://schemas.openxmlformats.org/presentationml/2006/ole">
              <p:oleObj spid="_x0000_s240646" name="Equation" r:id="rId8" imgW="1409400" imgH="850680" progId="Equation.DSMT4">
                <p:embed/>
              </p:oleObj>
            </a:graphicData>
          </a:graphic>
        </p:graphicFrame>
        <p:sp>
          <p:nvSpPr>
            <p:cNvPr id="63" name="Text Box 75"/>
            <p:cNvSpPr txBox="1">
              <a:spLocks noChangeArrowheads="1"/>
            </p:cNvSpPr>
            <p:nvPr/>
          </p:nvSpPr>
          <p:spPr bwMode="auto">
            <a:xfrm>
              <a:off x="182" y="1764"/>
              <a:ext cx="799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 smtClean="0">
                  <a:solidFill>
                    <a:srgbClr val="006600"/>
                  </a:solidFill>
                </a:rPr>
                <a:t>examples</a:t>
              </a:r>
              <a:endParaRPr lang="en-US" sz="3800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940593" y="1755334"/>
            <a:ext cx="110626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rate = stochastic intensity</a:t>
            </a:r>
          </a:p>
          <a:p>
            <a:r>
              <a:rPr lang="en-US" dirty="0" smtClean="0"/>
              <a:t>                       of point process</a:t>
            </a:r>
            <a:endParaRPr lang="en-US" dirty="0"/>
          </a:p>
        </p:txBody>
      </p:sp>
      <p:graphicFrame>
        <p:nvGraphicFramePr>
          <p:cNvPr id="36" name="Object 74"/>
          <p:cNvGraphicFramePr>
            <a:graphicFrameLocks noChangeAspect="1"/>
          </p:cNvGraphicFramePr>
          <p:nvPr/>
        </p:nvGraphicFramePr>
        <p:xfrm>
          <a:off x="12137327" y="4143375"/>
          <a:ext cx="3530600" cy="717550"/>
        </p:xfrm>
        <a:graphic>
          <a:graphicData uri="http://schemas.openxmlformats.org/presentationml/2006/ole">
            <p:oleObj spid="_x0000_s240647" name="Equation" r:id="rId9" imgW="901440" imgH="203040" progId="Equation.DSMT4">
              <p:embed/>
            </p:oleObj>
          </a:graphicData>
        </a:graphic>
      </p:graphicFrame>
      <p:graphicFrame>
        <p:nvGraphicFramePr>
          <p:cNvPr id="88073" name="Object 9"/>
          <p:cNvGraphicFramePr>
            <a:graphicFrameLocks noChangeAspect="1"/>
          </p:cNvGraphicFramePr>
          <p:nvPr/>
        </p:nvGraphicFramePr>
        <p:xfrm>
          <a:off x="760284" y="4970599"/>
          <a:ext cx="398463" cy="717550"/>
        </p:xfrm>
        <a:graphic>
          <a:graphicData uri="http://schemas.openxmlformats.org/presentationml/2006/ole">
            <p:oleObj spid="_x0000_s240648" name="Equation" r:id="rId10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22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93239" y="3330074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1669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11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502674" y="3252964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>
                <a:solidFill>
                  <a:srgbClr val="FF0000"/>
                </a:solidFill>
              </a:rPr>
              <a:t>u(t)</a:t>
            </a:r>
            <a:endParaRPr lang="en-US" sz="5100" i="1" dirty="0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7815354" y="5740032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059362" y="4005203"/>
            <a:ext cx="1049307" cy="762334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1668" name="Equation" r:id="rId5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4040829" y="1550359"/>
            <a:ext cx="4899192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1667" name="Equation" r:id="rId6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896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3516186" y="2737462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3516186" y="5800856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18572932" y="5834612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17087419" y="5671457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16828579" y="6054029"/>
          <a:ext cx="600207" cy="720137"/>
        </p:xfrm>
        <a:graphic>
          <a:graphicData uri="http://schemas.openxmlformats.org/presentationml/2006/ole">
            <p:oleObj spid="_x0000_s241666" name="Equation" r:id="rId7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16006508" y="7154436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3516186" y="3120034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mean waiting time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693239" y="6832304"/>
            <a:ext cx="6122115" cy="2565488"/>
            <a:chOff x="2688" y="1056"/>
            <a:chExt cx="2640" cy="1296"/>
          </a:xfrm>
        </p:grpSpPr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7815354" y="8907980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/>
              <a:t>t</a:t>
            </a:r>
            <a:endParaRPr lang="en-US" sz="38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1693239" y="5740032"/>
            <a:ext cx="2129680" cy="0"/>
          </a:xfrm>
          <a:prstGeom prst="line">
            <a:avLst/>
          </a:pr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822919" y="4767536"/>
            <a:ext cx="242032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 Box 33"/>
          <p:cNvSpPr txBox="1">
            <a:spLocks noChangeArrowheads="1"/>
          </p:cNvSpPr>
          <p:nvPr/>
        </p:nvSpPr>
        <p:spPr bwMode="auto">
          <a:xfrm>
            <a:off x="322611" y="6555812"/>
            <a:ext cx="11878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i="1" dirty="0">
                <a:solidFill>
                  <a:srgbClr val="0076FF"/>
                </a:solidFill>
              </a:rPr>
              <a:t>I</a:t>
            </a:r>
            <a:r>
              <a:rPr lang="en-US" sz="5100" i="1" dirty="0" smtClean="0">
                <a:solidFill>
                  <a:srgbClr val="0076FF"/>
                </a:solidFill>
              </a:rPr>
              <a:t>(t</a:t>
            </a:r>
            <a:r>
              <a:rPr lang="en-US" sz="5100" i="1" dirty="0">
                <a:solidFill>
                  <a:srgbClr val="0076FF"/>
                </a:solidFill>
              </a:rPr>
              <a:t>)</a:t>
            </a:r>
          </a:p>
        </p:txBody>
      </p:sp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1693239" y="1401876"/>
          <a:ext cx="5391150" cy="1303649"/>
        </p:xfrm>
        <a:graphic>
          <a:graphicData uri="http://schemas.openxmlformats.org/presentationml/2006/ole">
            <p:oleObj spid="_x0000_s241670" name="Equation" r:id="rId8" imgW="1688760" imgH="393480" progId="Equation.DSMT4">
              <p:embed/>
            </p:oleObj>
          </a:graphicData>
        </a:graphic>
      </p:graphicFrame>
      <p:sp>
        <p:nvSpPr>
          <p:cNvPr id="56" name="AutoShape 9"/>
          <p:cNvSpPr>
            <a:spLocks noChangeArrowheads="1"/>
          </p:cNvSpPr>
          <p:nvPr/>
        </p:nvSpPr>
        <p:spPr bwMode="auto">
          <a:xfrm>
            <a:off x="1510496" y="1371371"/>
            <a:ext cx="6112321" cy="1334154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572750" y="6814236"/>
            <a:ext cx="7201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mean waiting time, after switch</a:t>
            </a:r>
            <a:endParaRPr lang="en-US" sz="4000" dirty="0"/>
          </a:p>
        </p:txBody>
      </p:sp>
      <p:sp>
        <p:nvSpPr>
          <p:cNvPr id="37" name="Freeform 36"/>
          <p:cNvSpPr/>
          <p:nvPr/>
        </p:nvSpPr>
        <p:spPr>
          <a:xfrm>
            <a:off x="3829050" y="4781550"/>
            <a:ext cx="6838950" cy="180975"/>
          </a:xfrm>
          <a:custGeom>
            <a:avLst/>
            <a:gdLst>
              <a:gd name="connsiteX0" fmla="*/ 0 w 6838950"/>
              <a:gd name="connsiteY0" fmla="*/ 0 h 180975"/>
              <a:gd name="connsiteX1" fmla="*/ 3848100 w 6838950"/>
              <a:gd name="connsiteY1" fmla="*/ 152400 h 180975"/>
              <a:gd name="connsiteX2" fmla="*/ 6838950 w 6838950"/>
              <a:gd name="connsiteY2" fmla="*/ 171450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38950" h="180975">
                <a:moveTo>
                  <a:pt x="0" y="0"/>
                </a:moveTo>
                <a:lnTo>
                  <a:pt x="3848100" y="152400"/>
                </a:lnTo>
                <a:cubicBezTo>
                  <a:pt x="4987925" y="180975"/>
                  <a:pt x="5913437" y="176212"/>
                  <a:pt x="6838950" y="171450"/>
                </a:cubicBezTo>
              </a:path>
            </a:pathLst>
          </a:cu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9100" name="Object 4"/>
          <p:cNvGraphicFramePr>
            <a:graphicFrameLocks noChangeAspect="1"/>
          </p:cNvGraphicFramePr>
          <p:nvPr/>
        </p:nvGraphicFramePr>
        <p:xfrm>
          <a:off x="9386888" y="5082494"/>
          <a:ext cx="1863725" cy="588963"/>
        </p:xfrm>
        <a:graphic>
          <a:graphicData uri="http://schemas.openxmlformats.org/presentationml/2006/ole">
            <p:oleObj spid="_x0000_s241671" name="Equation" r:id="rId9" imgW="583920" imgH="177480" progId="Equation.DSMT4">
              <p:embed/>
            </p:oleObj>
          </a:graphicData>
        </a:graphic>
      </p:graphicFrame>
      <p:sp>
        <p:nvSpPr>
          <p:cNvPr id="39" name="Right Brace 38"/>
          <p:cNvSpPr/>
          <p:nvPr/>
        </p:nvSpPr>
        <p:spPr>
          <a:xfrm rot="5400000">
            <a:off x="4643114" y="5081498"/>
            <a:ext cx="279619" cy="1907747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108669" y="6140313"/>
            <a:ext cx="1175322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ms</a:t>
            </a:r>
            <a:endParaRPr lang="en-US" sz="48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-1380000">
            <a:off x="12798076" y="8964274"/>
            <a:ext cx="4091185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 detour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783331" y="7835191"/>
            <a:ext cx="45719" cy="15626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838218" y="6363278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2691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4" name="Freeform 30"/>
          <p:cNvSpPr>
            <a:spLocks/>
          </p:cNvSpPr>
          <p:nvPr/>
        </p:nvSpPr>
        <p:spPr bwMode="auto">
          <a:xfrm>
            <a:off x="12838218" y="6903380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15321576" y="7381597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15179026" y="6633329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14818902" y="8793740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3918591" y="7038407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2690" name="Equation" r:id="rId5" imgW="304560" imgH="203040" progId="Equation.3">
                <p:embed/>
              </p:oleObj>
            </a:graphicData>
          </a:graphic>
        </p:graphicFrame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escape noise/stochastic intensity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40593" y="1755334"/>
            <a:ext cx="1106264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rate = stochastic intensity</a:t>
            </a:r>
          </a:p>
          <a:p>
            <a:r>
              <a:rPr lang="en-US" dirty="0" smtClean="0"/>
              <a:t>                       of point process</a:t>
            </a:r>
            <a:endParaRPr lang="en-US" dirty="0"/>
          </a:p>
        </p:txBody>
      </p:sp>
      <p:graphicFrame>
        <p:nvGraphicFramePr>
          <p:cNvPr id="36" name="Object 74"/>
          <p:cNvGraphicFramePr>
            <a:graphicFrameLocks noChangeAspect="1"/>
          </p:cNvGraphicFramePr>
          <p:nvPr/>
        </p:nvGraphicFramePr>
        <p:xfrm>
          <a:off x="12137327" y="4143375"/>
          <a:ext cx="3530600" cy="717550"/>
        </p:xfrm>
        <a:graphic>
          <a:graphicData uri="http://schemas.openxmlformats.org/presentationml/2006/ole">
            <p:oleObj spid="_x0000_s242692" name="Equation" r:id="rId6" imgW="901440" imgH="203040" progId="Equation.DSMT4">
              <p:embed/>
            </p:oleObj>
          </a:graphicData>
        </a:graphic>
      </p:graphicFrame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12638987" y="9055814"/>
          <a:ext cx="398462" cy="717550"/>
        </p:xfrm>
        <a:graphic>
          <a:graphicData uri="http://schemas.openxmlformats.org/presentationml/2006/ole">
            <p:oleObj spid="_x0000_s242693" name="Equation" r:id="rId7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2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8.4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95250" y="1291726"/>
            <a:ext cx="21297900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 flipH="1">
            <a:off x="697827" y="1291726"/>
            <a:ext cx="1848051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Escape rate/stochastic intensity in neuron models</a:t>
            </a:r>
            <a:endParaRPr lang="en-US" sz="4000" dirty="0" smtClean="0"/>
          </a:p>
          <a:p>
            <a:r>
              <a:rPr lang="en-US" sz="4000" dirty="0" smtClean="0"/>
              <a:t>[ ] The escape rate of a neuron model has units one over time</a:t>
            </a:r>
          </a:p>
          <a:p>
            <a:r>
              <a:rPr lang="en-US" sz="4000" dirty="0" smtClean="0"/>
              <a:t>[ ] The stochastic intensity of a point process has units one over time</a:t>
            </a:r>
          </a:p>
          <a:p>
            <a:r>
              <a:rPr lang="en-US" sz="4000" dirty="0" smtClean="0"/>
              <a:t>[ ] For large voltages, the escape rate of a neuron model always saturates</a:t>
            </a:r>
          </a:p>
          <a:p>
            <a:r>
              <a:rPr lang="en-US" sz="4000" dirty="0" smtClean="0"/>
              <a:t>     at some finite value</a:t>
            </a:r>
          </a:p>
          <a:p>
            <a:r>
              <a:rPr lang="en-US" sz="4000" dirty="0" smtClean="0"/>
              <a:t>[ ] After a step in the membrane potential, the mean waiting time until a spike is fired is proportional to the escape rate </a:t>
            </a:r>
          </a:p>
          <a:p>
            <a:r>
              <a:rPr lang="en-US" sz="4000" dirty="0" smtClean="0"/>
              <a:t>[ ] After a step in the membrane potential, the mean waiting time until a spike is fired is equal  to the inverse of the escape rate </a:t>
            </a:r>
          </a:p>
          <a:p>
            <a:r>
              <a:rPr lang="en-US" sz="4000" dirty="0" smtClean="0"/>
              <a:t>[ ] The stochastic intensity of a leaky integrate-and-fire model with reset  only depends on the external input current but not on the time of the last reset</a:t>
            </a:r>
          </a:p>
          <a:p>
            <a:r>
              <a:rPr lang="en-US" sz="4000" dirty="0" smtClean="0"/>
              <a:t>[ ] The stochastic intensity of a leaky integrate-and-fire model with reset  depends on the external input current AND on the time of the last reset</a:t>
            </a:r>
          </a:p>
          <a:p>
            <a:endParaRPr lang="en-US" sz="4000" dirty="0" smtClean="0"/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Variability and Noise: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Autocorrelation</a:t>
            </a:r>
            <a:endParaRPr lang="en-US" sz="54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034716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5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Renewal model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185359" y="7988504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Line 123"/>
          <p:cNvSpPr>
            <a:spLocks noChangeShapeType="1"/>
          </p:cNvSpPr>
          <p:nvPr/>
        </p:nvSpPr>
        <p:spPr bwMode="auto">
          <a:xfrm>
            <a:off x="15568358" y="1888061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85950" y="8835776"/>
          <a:ext cx="5562600" cy="1671638"/>
        </p:xfrm>
        <a:graphic>
          <a:graphicData uri="http://schemas.openxmlformats.org/presentationml/2006/ole">
            <p:oleObj spid="_x0000_s243714" name="Equation" r:id="rId4" imgW="1358640" imgH="393480" progId="Equation.DSMT4">
              <p:embed/>
            </p:oleObj>
          </a:graphicData>
        </a:graphic>
      </p:graphicFrame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572327" y="7756758"/>
            <a:ext cx="10379836" cy="409613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8" name="Object 20"/>
          <p:cNvGraphicFramePr>
            <a:graphicFrameLocks noChangeAspect="1"/>
          </p:cNvGraphicFramePr>
          <p:nvPr/>
        </p:nvGraphicFramePr>
        <p:xfrm>
          <a:off x="1170781" y="10346779"/>
          <a:ext cx="6992937" cy="1187450"/>
        </p:xfrm>
        <a:graphic>
          <a:graphicData uri="http://schemas.openxmlformats.org/presentationml/2006/ole">
            <p:oleObj spid="_x0000_s243715" name="Equation" r:id="rId5" imgW="1879560" imgH="2793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9277" y="7779699"/>
            <a:ext cx="86581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Example: 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nonlinear integrate-and-fire model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7827" y="5840707"/>
            <a:ext cx="835998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deterministic part of input</a:t>
            </a:r>
            <a:endParaRPr lang="en-US" dirty="0"/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2178505" y="6894745"/>
          <a:ext cx="3640137" cy="862013"/>
        </p:xfrm>
        <a:graphic>
          <a:graphicData uri="http://schemas.openxmlformats.org/presentationml/2006/ole">
            <p:oleObj spid="_x0000_s243716" name="Equation" r:id="rId6" imgW="888840" imgH="20304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641422" y="5925249"/>
            <a:ext cx="10596170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noisy part of input/intrinsic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103580" y="6810203"/>
            <a:ext cx="4929555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escape rate</a:t>
            </a:r>
            <a:endParaRPr lang="en-US" i="1" dirty="0"/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11449518" y="9702254"/>
          <a:ext cx="7246937" cy="804863"/>
        </p:xfrm>
        <a:graphic>
          <a:graphicData uri="http://schemas.openxmlformats.org/presentationml/2006/ole">
            <p:oleObj spid="_x0000_s243717" name="Equation" r:id="rId7" imgW="2019240" imgH="228600" progId="Equation.DSMT4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1583934" y="8112501"/>
            <a:ext cx="79688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Example: 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exponential stochastic intensity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9004" y="7756759"/>
            <a:ext cx="9662645" cy="409613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8"/>
          <p:cNvGrpSpPr/>
          <p:nvPr/>
        </p:nvGrpSpPr>
        <p:grpSpPr>
          <a:xfrm>
            <a:off x="3224592" y="1299902"/>
            <a:ext cx="15887700" cy="4540805"/>
            <a:chOff x="1182697" y="2213811"/>
            <a:chExt cx="20424766" cy="578718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82697" y="2213811"/>
              <a:ext cx="10362904" cy="551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7770" y="2213811"/>
              <a:ext cx="15049693" cy="54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11811000" y="2495550"/>
              <a:ext cx="9796463" cy="5505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0951369" y="6783221"/>
              <a:ext cx="6765132" cy="1046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1285527" y="4167446"/>
            <a:ext cx="6997260" cy="1757803"/>
            <a:chOff x="881261" y="6383535"/>
            <a:chExt cx="6997260" cy="1757803"/>
          </a:xfrm>
        </p:grpSpPr>
        <p:sp>
          <p:nvSpPr>
            <p:cNvPr id="29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62"/>
            <p:cNvSpPr txBox="1">
              <a:spLocks noChangeArrowheads="1"/>
            </p:cNvSpPr>
            <p:nvPr/>
          </p:nvSpPr>
          <p:spPr bwMode="auto">
            <a:xfrm>
              <a:off x="7307791" y="7161714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31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889058" y="1260241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- Intrinsic noise (ion channels)</a:t>
            </a:r>
            <a:endParaRPr lang="fr-FR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3316146" y="2244804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4122675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619339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6538510" y="27258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4467794" y="2725832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6193390" y="3851046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6538510" y="3851046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6080853" y="3530359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6080853" y="3851046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4929204" y="3128097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5158033" y="3288438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6999919" y="3209673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5386862" y="4014202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7461329" y="3611938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5503152" y="4655574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5731981" y="4334888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5619442" y="2967752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5158033" y="4174546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5158033" y="3690704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4696624" y="4413653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5619442" y="4014202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7116210" y="4413653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6883629" y="3772281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6744830" y="2807410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4696624" y="4174546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5503153" y="2647066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5274322" y="220823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4696624" y="3690704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4351503" y="4759657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sp>
        <p:nvSpPr>
          <p:cNvPr id="326742" name="Text Box 86"/>
          <p:cNvSpPr txBox="1">
            <a:spLocks noChangeArrowheads="1"/>
          </p:cNvSpPr>
          <p:nvPr/>
        </p:nvSpPr>
        <p:spPr bwMode="auto">
          <a:xfrm>
            <a:off x="9391542" y="2464533"/>
            <a:ext cx="9053821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channels</a:t>
            </a:r>
            <a:endParaRPr lang="fr-CH" dirty="0"/>
          </a:p>
          <a:p>
            <a:pPr>
              <a:buFontTx/>
              <a:buChar char="-"/>
            </a:pPr>
            <a:r>
              <a:rPr lang="fr-CH" dirty="0" err="1"/>
              <a:t>Finite</a:t>
            </a:r>
            <a:r>
              <a:rPr lang="fr-CH" dirty="0"/>
              <a:t> </a:t>
            </a:r>
            <a:r>
              <a:rPr lang="fr-CH" dirty="0" err="1"/>
              <a:t>temperature</a:t>
            </a:r>
            <a:endParaRPr lang="fr-FR" dirty="0"/>
          </a:p>
        </p:txBody>
      </p:sp>
      <p:grpSp>
        <p:nvGrpSpPr>
          <p:cNvPr id="2" name="Group 92"/>
          <p:cNvGrpSpPr/>
          <p:nvPr/>
        </p:nvGrpSpPr>
        <p:grpSpPr>
          <a:xfrm>
            <a:off x="2295794" y="6488724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3"/>
          <p:cNvGrpSpPr/>
          <p:nvPr/>
        </p:nvGrpSpPr>
        <p:grpSpPr>
          <a:xfrm>
            <a:off x="934074" y="5370086"/>
            <a:ext cx="19413559" cy="3514790"/>
            <a:chOff x="934074" y="5370086"/>
            <a:chExt cx="19413559" cy="3514790"/>
          </a:xfrm>
        </p:grpSpPr>
        <p:sp>
          <p:nvSpPr>
            <p:cNvPr id="46161" name="Text Box 45"/>
            <p:cNvSpPr txBox="1">
              <a:spLocks noChangeArrowheads="1"/>
            </p:cNvSpPr>
            <p:nvPr/>
          </p:nvSpPr>
          <p:spPr bwMode="auto">
            <a:xfrm>
              <a:off x="934074" y="5370086"/>
              <a:ext cx="12016432" cy="969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Network noise (background activity)</a:t>
              </a:r>
              <a:endParaRPr lang="fr-FR"/>
            </a:p>
          </p:txBody>
        </p:sp>
        <p:sp>
          <p:nvSpPr>
            <p:cNvPr id="46170" name="Text Box 85"/>
            <p:cNvSpPr txBox="1">
              <a:spLocks noChangeArrowheads="1"/>
            </p:cNvSpPr>
            <p:nvPr/>
          </p:nvSpPr>
          <p:spPr bwMode="auto">
            <a:xfrm>
              <a:off x="9100644" y="7038217"/>
              <a:ext cx="11246989" cy="1846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Char char="-"/>
              </a:pPr>
              <a:r>
                <a:rPr lang="fr-CH"/>
                <a:t>Spike arrival from other neurons</a:t>
              </a:r>
            </a:p>
            <a:p>
              <a:pPr>
                <a:buFontTx/>
                <a:buChar char="-"/>
              </a:pPr>
              <a:r>
                <a:rPr lang="fr-CH"/>
                <a:t>Beyond control of experimentalist</a:t>
              </a:r>
              <a:endParaRPr lang="fr-FR"/>
            </a:p>
          </p:txBody>
        </p:sp>
      </p:grp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697827" y="9346717"/>
            <a:ext cx="19412954" cy="1265866"/>
            <a:chOff x="357158" y="5929330"/>
            <a:chExt cx="8215370" cy="714380"/>
          </a:xfrm>
        </p:grpSpPr>
        <p:cxnSp>
          <p:nvCxnSpPr>
            <p:cNvPr id="46118" name="Straight Arrow Connector 89"/>
            <p:cNvCxnSpPr>
              <a:cxnSpLocks noChangeShapeType="1"/>
            </p:cNvCxnSpPr>
            <p:nvPr/>
          </p:nvCxnSpPr>
          <p:spPr bwMode="auto">
            <a:xfrm>
              <a:off x="642910" y="6286520"/>
              <a:ext cx="785818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46119" name="TextBox 90"/>
            <p:cNvSpPr txBox="1">
              <a:spLocks noChangeArrowheads="1"/>
            </p:cNvSpPr>
            <p:nvPr/>
          </p:nvSpPr>
          <p:spPr bwMode="auto">
            <a:xfrm>
              <a:off x="1500166" y="6072206"/>
              <a:ext cx="6444698" cy="547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Check </a:t>
              </a:r>
              <a:r>
                <a:rPr lang="en-US" dirty="0" err="1"/>
                <a:t>intrinisic</a:t>
              </a:r>
              <a:r>
                <a:rPr lang="en-US" dirty="0"/>
                <a:t> noise by removing the network</a:t>
              </a:r>
            </a:p>
          </p:txBody>
        </p:sp>
        <p:sp>
          <p:nvSpPr>
            <p:cNvPr id="46120" name="Rectangle 91"/>
            <p:cNvSpPr>
              <a:spLocks noChangeArrowheads="1"/>
            </p:cNvSpPr>
            <p:nvPr/>
          </p:nvSpPr>
          <p:spPr bwMode="auto">
            <a:xfrm>
              <a:off x="357158" y="5929330"/>
              <a:ext cx="8215370" cy="714380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Review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4743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</a:t>
            </a:r>
            <a:endParaRPr lang="en-US" sz="3800" dirty="0"/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1" y="3105591"/>
            <a:ext cx="4681617" cy="189036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9845126" y="4428406"/>
            <a:ext cx="4017186" cy="779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  <a:endParaRPr lang="en-US" sz="3800" dirty="0"/>
          </a:p>
        </p:txBody>
      </p:sp>
      <p:graphicFrame>
        <p:nvGraphicFramePr>
          <p:cNvPr id="26627" name="Object 59"/>
          <p:cNvGraphicFramePr>
            <a:graphicFrameLocks noChangeAspect="1"/>
          </p:cNvGraphicFramePr>
          <p:nvPr/>
        </p:nvGraphicFramePr>
        <p:xfrm>
          <a:off x="657225" y="4995863"/>
          <a:ext cx="633413" cy="936625"/>
        </p:xfrm>
        <a:graphic>
          <a:graphicData uri="http://schemas.openxmlformats.org/presentationml/2006/ole">
            <p:oleObj spid="_x0000_s244738" name="Equation" r:id="rId5" imgW="101520" imgH="203040" progId="Equation.DSMT4">
              <p:embed/>
            </p:oleObj>
          </a:graphicData>
        </a:graphic>
      </p:graphicFrame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4742" name="Equation" r:id="rId6" imgW="304560" imgH="203040" progId="Equation.3">
                <p:embed/>
              </p:oleObj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9015638" y="1970531"/>
            <a:ext cx="4846674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4741" name="Equation" r:id="rId7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1048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11508975" y="5340548"/>
            <a:ext cx="6002073" cy="1184289"/>
            <a:chOff x="-128" y="2917"/>
            <a:chExt cx="1600" cy="421"/>
          </a:xfrm>
        </p:grpSpPr>
        <p:grpSp>
          <p:nvGrpSpPr>
            <p:cNvPr id="7" name="Group 109"/>
            <p:cNvGrpSpPr>
              <a:grpSpLocks/>
            </p:cNvGrpSpPr>
            <p:nvPr/>
          </p:nvGrpSpPr>
          <p:grpSpPr bwMode="auto">
            <a:xfrm>
              <a:off x="-128" y="2917"/>
              <a:ext cx="1600" cy="406"/>
              <a:chOff x="1709" y="3445"/>
              <a:chExt cx="1886" cy="402"/>
            </a:xfrm>
          </p:grpSpPr>
          <p:graphicFrame>
            <p:nvGraphicFramePr>
              <p:cNvPr id="26631" name="Object 110"/>
              <p:cNvGraphicFramePr>
                <a:graphicFrameLocks noChangeAspect="1"/>
              </p:cNvGraphicFramePr>
              <p:nvPr/>
            </p:nvGraphicFramePr>
            <p:xfrm>
              <a:off x="1709" y="3445"/>
              <a:ext cx="1886" cy="402"/>
            </p:xfrm>
            <a:graphic>
              <a:graphicData uri="http://schemas.openxmlformats.org/presentationml/2006/ole">
                <p:oleObj spid="_x0000_s244740" name="Equation" r:id="rId8" imgW="1269720" imgH="241200" progId="Equation.3">
                  <p:embed/>
                </p:oleObj>
              </a:graphicData>
            </a:graphic>
          </p:graphicFrame>
          <p:sp>
            <p:nvSpPr>
              <p:cNvPr id="26666" name="Line 11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0" name="Object 112"/>
            <p:cNvGraphicFramePr>
              <a:graphicFrameLocks noChangeAspect="1"/>
            </p:cNvGraphicFramePr>
            <p:nvPr/>
          </p:nvGraphicFramePr>
          <p:xfrm>
            <a:off x="1031" y="2991"/>
            <a:ext cx="185" cy="347"/>
          </p:xfrm>
          <a:graphic>
            <a:graphicData uri="http://schemas.openxmlformats.org/presentationml/2006/ole">
              <p:oleObj spid="_x0000_s244739" name="Equation" r:id="rId9" imgW="101520" imgH="190440" progId="Equation.3">
                <p:embed/>
              </p:oleObj>
            </a:graphicData>
          </a:graphic>
        </p:graphicFrame>
      </p:grp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 distribution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63"/>
          <p:cNvGrpSpPr/>
          <p:nvPr/>
        </p:nvGrpSpPr>
        <p:grpSpPr>
          <a:xfrm>
            <a:off x="881261" y="6383535"/>
            <a:ext cx="6426530" cy="2216089"/>
            <a:chOff x="881261" y="6383535"/>
            <a:chExt cx="6426530" cy="2216089"/>
          </a:xfrm>
        </p:grpSpPr>
        <p:sp>
          <p:nvSpPr>
            <p:cNvPr id="61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Text Box 62"/>
            <p:cNvSpPr txBox="1">
              <a:spLocks noChangeArrowheads="1"/>
            </p:cNvSpPr>
            <p:nvPr/>
          </p:nvSpPr>
          <p:spPr bwMode="auto">
            <a:xfrm>
              <a:off x="6737061" y="7620000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63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4"/>
          <p:cNvGrpSpPr/>
          <p:nvPr/>
        </p:nvGrpSpPr>
        <p:grpSpPr>
          <a:xfrm>
            <a:off x="881261" y="8859209"/>
            <a:ext cx="6426530" cy="2216089"/>
            <a:chOff x="881261" y="6383535"/>
            <a:chExt cx="6426530" cy="2216089"/>
          </a:xfrm>
        </p:grpSpPr>
        <p:sp>
          <p:nvSpPr>
            <p:cNvPr id="66" name="Line 4"/>
            <p:cNvSpPr>
              <a:spLocks noChangeShapeType="1"/>
            </p:cNvSpPr>
            <p:nvPr/>
          </p:nvSpPr>
          <p:spPr bwMode="auto">
            <a:xfrm>
              <a:off x="900311" y="7753350"/>
              <a:ext cx="61221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Text Box 62"/>
            <p:cNvSpPr txBox="1">
              <a:spLocks noChangeArrowheads="1"/>
            </p:cNvSpPr>
            <p:nvPr/>
          </p:nvSpPr>
          <p:spPr bwMode="auto">
            <a:xfrm>
              <a:off x="6737061" y="7620000"/>
              <a:ext cx="57073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en-US" sz="5100" i="1" dirty="0"/>
                <a:t>t</a:t>
              </a:r>
              <a:endParaRPr lang="en-US" sz="3800" i="1" dirty="0"/>
            </a:p>
          </p:txBody>
        </p:sp>
        <p:sp>
          <p:nvSpPr>
            <p:cNvPr id="68" name="Line 5"/>
            <p:cNvSpPr>
              <a:spLocks noChangeShapeType="1"/>
            </p:cNvSpPr>
            <p:nvPr/>
          </p:nvSpPr>
          <p:spPr bwMode="auto">
            <a:xfrm flipV="1">
              <a:off x="881261" y="6383535"/>
              <a:ext cx="0" cy="13676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7" grpId="0" animBg="1"/>
      <p:bldP spid="348218" grpId="0" animBg="1" autoUpdateAnimBg="0"/>
      <p:bldP spid="348222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26679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26638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245773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6641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</a:t>
            </a:r>
            <a:r>
              <a:rPr lang="en-US" sz="3800" dirty="0" smtClean="0"/>
              <a:t>process</a:t>
            </a:r>
            <a:endParaRPr lang="en-US" sz="3800" dirty="0"/>
          </a:p>
        </p:txBody>
      </p:sp>
      <p:sp>
        <p:nvSpPr>
          <p:cNvPr id="26643" name="Text Box 25"/>
          <p:cNvSpPr txBox="1">
            <a:spLocks noChangeArrowheads="1"/>
          </p:cNvSpPr>
          <p:nvPr/>
        </p:nvSpPr>
        <p:spPr bwMode="auto">
          <a:xfrm>
            <a:off x="1080374" y="1755334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</a:t>
            </a:r>
            <a:endParaRPr lang="en-US" sz="5100" dirty="0"/>
          </a:p>
        </p:txBody>
      </p:sp>
      <p:sp>
        <p:nvSpPr>
          <p:cNvPr id="26644" name="Freeform 30"/>
          <p:cNvSpPr>
            <a:spLocks/>
          </p:cNvSpPr>
          <p:nvPr/>
        </p:nvSpPr>
        <p:spPr bwMode="auto">
          <a:xfrm>
            <a:off x="900312" y="3105591"/>
            <a:ext cx="4629100" cy="1890360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45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4819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5023940" y="4858114"/>
          <a:ext cx="4456539" cy="2219484"/>
        </p:xfrm>
        <a:graphic>
          <a:graphicData uri="http://schemas.openxmlformats.org/presentationml/2006/ole">
            <p:oleObj spid="_x0000_s245762" name="Equation" r:id="rId5" imgW="876240" imgH="520560" progId="Equation.3">
              <p:embed/>
            </p:oleObj>
          </a:graphicData>
        </a:graphic>
      </p:graphicFrame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1313908" y="5299760"/>
            <a:ext cx="3031047" cy="1142092"/>
            <a:chOff x="432" y="2917"/>
            <a:chExt cx="808" cy="406"/>
          </a:xfrm>
        </p:grpSpPr>
        <p:grpSp>
          <p:nvGrpSpPr>
            <p:cNvPr id="5" name="Group 54"/>
            <p:cNvGrpSpPr>
              <a:grpSpLocks/>
            </p:cNvGrpSpPr>
            <p:nvPr/>
          </p:nvGrpSpPr>
          <p:grpSpPr bwMode="auto">
            <a:xfrm>
              <a:off x="432" y="2917"/>
              <a:ext cx="480" cy="406"/>
              <a:chOff x="2369" y="3445"/>
              <a:chExt cx="566" cy="402"/>
            </a:xfrm>
          </p:grpSpPr>
          <p:graphicFrame>
            <p:nvGraphicFramePr>
              <p:cNvPr id="26637" name="Object 55"/>
              <p:cNvGraphicFramePr>
                <a:graphicFrameLocks noChangeAspect="1"/>
              </p:cNvGraphicFramePr>
              <p:nvPr/>
            </p:nvGraphicFramePr>
            <p:xfrm>
              <a:off x="2369" y="3445"/>
              <a:ext cx="566" cy="402"/>
            </p:xfrm>
            <a:graphic>
              <a:graphicData uri="http://schemas.openxmlformats.org/presentationml/2006/ole">
                <p:oleObj spid="_x0000_s245772" name="Equation" r:id="rId6" imgW="380880" imgH="241200" progId="Equation.3">
                  <p:embed/>
                </p:oleObj>
              </a:graphicData>
            </a:graphic>
          </p:graphicFrame>
          <p:sp>
            <p:nvSpPr>
              <p:cNvPr id="26678" name="Line 5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6" name="Object 57"/>
            <p:cNvGraphicFramePr>
              <a:graphicFrameLocks noChangeAspect="1"/>
            </p:cNvGraphicFramePr>
            <p:nvPr/>
          </p:nvGraphicFramePr>
          <p:xfrm>
            <a:off x="1008" y="3072"/>
            <a:ext cx="232" cy="185"/>
          </p:xfrm>
          <a:graphic>
            <a:graphicData uri="http://schemas.openxmlformats.org/presentationml/2006/ole">
              <p:oleObj spid="_x0000_s245771" name="Equation" r:id="rId7" imgW="126720" imgH="101520" progId="Equation.3">
                <p:embed/>
              </p:oleObj>
            </a:graphicData>
          </a:graphic>
        </p:graphicFrame>
      </p:grpSp>
      <p:sp>
        <p:nvSpPr>
          <p:cNvPr id="348218" name="Text Box 58"/>
          <p:cNvSpPr txBox="1">
            <a:spLocks noChangeArrowheads="1"/>
          </p:cNvSpPr>
          <p:nvPr/>
        </p:nvSpPr>
        <p:spPr bwMode="auto">
          <a:xfrm>
            <a:off x="10492826" y="1485283"/>
            <a:ext cx="4017186" cy="7795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  <a:endParaRPr lang="en-US" sz="3800" dirty="0"/>
          </a:p>
        </p:txBody>
      </p:sp>
      <p:sp>
        <p:nvSpPr>
          <p:cNvPr id="34822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4761350" y="6613444"/>
            <a:ext cx="4430279" cy="1150530"/>
            <a:chOff x="672" y="3792"/>
            <a:chExt cx="1248" cy="409"/>
          </a:xfrm>
        </p:grpSpPr>
        <p:sp>
          <p:nvSpPr>
            <p:cNvPr id="26674" name="Freeform 64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Freeform 65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Text Box 66"/>
            <p:cNvSpPr txBox="1">
              <a:spLocks noChangeArrowheads="1"/>
            </p:cNvSpPr>
            <p:nvPr/>
          </p:nvSpPr>
          <p:spPr bwMode="auto">
            <a:xfrm>
              <a:off x="758" y="3960"/>
              <a:ext cx="4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fr-FR" sz="3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26673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6635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245770" name="Equation" r:id="rId8" imgW="304560" imgH="203040" progId="Equation.3">
                <p:embed/>
              </p:oleObj>
            </a:graphicData>
          </a:graphic>
        </p:graphicFrame>
      </p:grp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682737" y="5873619"/>
            <a:ext cx="4846674" cy="1459966"/>
            <a:chOff x="182" y="2088"/>
            <a:chExt cx="1585" cy="519"/>
          </a:xfrm>
        </p:grpSpPr>
        <p:graphicFrame>
          <p:nvGraphicFramePr>
            <p:cNvPr id="26634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245769" name="Equation" r:id="rId9" imgW="1130040" imgH="203040" progId="Equation.3">
                <p:embed/>
              </p:oleObj>
            </a:graphicData>
          </a:graphic>
        </p:graphicFrame>
        <p:sp>
          <p:nvSpPr>
            <p:cNvPr id="26672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1048" cy="241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aphicFrame>
        <p:nvGraphicFramePr>
          <p:cNvPr id="348254" name="Object 94"/>
          <p:cNvGraphicFramePr>
            <a:graphicFrameLocks noChangeAspect="1"/>
          </p:cNvGraphicFramePr>
          <p:nvPr/>
        </p:nvGraphicFramePr>
        <p:xfrm>
          <a:off x="13861040" y="7479863"/>
          <a:ext cx="6654796" cy="2219484"/>
        </p:xfrm>
        <a:graphic>
          <a:graphicData uri="http://schemas.openxmlformats.org/presentationml/2006/ole">
            <p:oleObj spid="_x0000_s245763" name="Equation" r:id="rId10" imgW="1473120" imgH="520560" progId="Equation.3">
              <p:embed/>
            </p:oleObj>
          </a:graphicData>
        </a:graphic>
      </p:graphicFrame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11704042" y="7853995"/>
            <a:ext cx="2914758" cy="1181475"/>
            <a:chOff x="440" y="2918"/>
            <a:chExt cx="777" cy="420"/>
          </a:xfrm>
        </p:grpSpPr>
        <p:graphicFrame>
          <p:nvGraphicFramePr>
            <p:cNvPr id="26632" name="Object 97"/>
            <p:cNvGraphicFramePr>
              <a:graphicFrameLocks noChangeAspect="1"/>
            </p:cNvGraphicFramePr>
            <p:nvPr/>
          </p:nvGraphicFramePr>
          <p:xfrm>
            <a:off x="440" y="2918"/>
            <a:ext cx="464" cy="405"/>
          </p:xfrm>
          <a:graphic>
            <a:graphicData uri="http://schemas.openxmlformats.org/presentationml/2006/ole">
              <p:oleObj spid="_x0000_s245767" name="Equation" r:id="rId11" imgW="368280" imgH="241200" progId="Equation.3">
                <p:embed/>
              </p:oleObj>
            </a:graphicData>
          </a:graphic>
        </p:graphicFrame>
        <p:graphicFrame>
          <p:nvGraphicFramePr>
            <p:cNvPr id="26633" name="Object 99"/>
            <p:cNvGraphicFramePr>
              <a:graphicFrameLocks noChangeAspect="1"/>
            </p:cNvGraphicFramePr>
            <p:nvPr/>
          </p:nvGraphicFramePr>
          <p:xfrm>
            <a:off x="1031" y="2991"/>
            <a:ext cx="186" cy="347"/>
          </p:xfrm>
          <a:graphic>
            <a:graphicData uri="http://schemas.openxmlformats.org/presentationml/2006/ole">
              <p:oleObj spid="_x0000_s245768" name="Equation" r:id="rId12" imgW="101520" imgH="190440" progId="Equation.3">
                <p:embed/>
              </p:oleObj>
            </a:graphicData>
          </a:graphic>
        </p:graphicFrame>
      </p:grpSp>
      <p:sp>
        <p:nvSpPr>
          <p:cNvPr id="348260" name="Text Box 100"/>
          <p:cNvSpPr txBox="1">
            <a:spLocks noChangeArrowheads="1"/>
          </p:cNvSpPr>
          <p:nvPr/>
        </p:nvSpPr>
        <p:spPr bwMode="auto">
          <a:xfrm>
            <a:off x="12364270" y="7206997"/>
            <a:ext cx="47273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3550FE"/>
                </a:solidFill>
              </a:rPr>
              <a:t>Interval </a:t>
            </a:r>
            <a:r>
              <a:rPr lang="en-US" sz="4200" dirty="0">
                <a:solidFill>
                  <a:srgbClr val="3550FE"/>
                </a:solidFill>
              </a:rPr>
              <a:t>distribution</a:t>
            </a:r>
            <a:endParaRPr lang="en-US" sz="3800" dirty="0">
              <a:solidFill>
                <a:srgbClr val="3550FE"/>
              </a:solidFill>
            </a:endParaRP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16381909" y="9235193"/>
            <a:ext cx="4133927" cy="1150530"/>
            <a:chOff x="672" y="3792"/>
            <a:chExt cx="1248" cy="409"/>
          </a:xfrm>
        </p:grpSpPr>
        <p:sp>
          <p:nvSpPr>
            <p:cNvPr id="26669" name="Freeform 102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0 w 720"/>
                <a:gd name="T3" fmla="*/ 13 h 288"/>
                <a:gd name="T4" fmla="*/ 101 w 720"/>
                <a:gd name="T5" fmla="*/ 13 h 288"/>
                <a:gd name="T6" fmla="*/ 264 w 720"/>
                <a:gd name="T7" fmla="*/ 13 h 288"/>
                <a:gd name="T8" fmla="*/ 305 w 720"/>
                <a:gd name="T9" fmla="*/ 25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Freeform 103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12 h 336"/>
                <a:gd name="T2" fmla="*/ 62 w 672"/>
                <a:gd name="T3" fmla="*/ 5 h 336"/>
                <a:gd name="T4" fmla="*/ 123 w 672"/>
                <a:gd name="T5" fmla="*/ 5 h 336"/>
                <a:gd name="T6" fmla="*/ 369 w 672"/>
                <a:gd name="T7" fmla="*/ 5 h 336"/>
                <a:gd name="T8" fmla="*/ 431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Text Box 104"/>
            <p:cNvSpPr txBox="1">
              <a:spLocks noChangeArrowheads="1"/>
            </p:cNvSpPr>
            <p:nvPr/>
          </p:nvSpPr>
          <p:spPr bwMode="auto">
            <a:xfrm>
              <a:off x="758" y="3960"/>
              <a:ext cx="10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</p:grpSp>
      <p:grpSp>
        <p:nvGrpSpPr>
          <p:cNvPr id="11" name="Group 105"/>
          <p:cNvGrpSpPr>
            <a:grpSpLocks/>
          </p:cNvGrpSpPr>
          <p:nvPr/>
        </p:nvGrpSpPr>
        <p:grpSpPr bwMode="auto">
          <a:xfrm>
            <a:off x="13861039" y="8560070"/>
            <a:ext cx="1755607" cy="1803156"/>
            <a:chOff x="0" y="3744"/>
            <a:chExt cx="468" cy="641"/>
          </a:xfrm>
        </p:grpSpPr>
        <p:sp>
          <p:nvSpPr>
            <p:cNvPr id="26667" name="Line 106"/>
            <p:cNvSpPr>
              <a:spLocks noChangeShapeType="1"/>
            </p:cNvSpPr>
            <p:nvPr/>
          </p:nvSpPr>
          <p:spPr bwMode="auto">
            <a:xfrm flipV="1">
              <a:off x="240" y="3744"/>
              <a:ext cx="48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Text Box 107"/>
            <p:cNvSpPr txBox="1">
              <a:spLocks noChangeArrowheads="1"/>
            </p:cNvSpPr>
            <p:nvPr/>
          </p:nvSpPr>
          <p:spPr bwMode="auto">
            <a:xfrm>
              <a:off x="0" y="3936"/>
              <a:ext cx="4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</a:p>
            <a:p>
              <a:r>
                <a:rPr lang="en-US" sz="3800" dirty="0">
                  <a:solidFill>
                    <a:srgbClr val="006600"/>
                  </a:solidFill>
                </a:rPr>
                <a:t> rate</a:t>
              </a:r>
            </a:p>
          </p:txBody>
        </p:sp>
      </p:grpSp>
      <p:grpSp>
        <p:nvGrpSpPr>
          <p:cNvPr id="12" name="Group 108"/>
          <p:cNvGrpSpPr>
            <a:grpSpLocks/>
          </p:cNvGrpSpPr>
          <p:nvPr/>
        </p:nvGrpSpPr>
        <p:grpSpPr bwMode="auto">
          <a:xfrm>
            <a:off x="11779068" y="3274373"/>
            <a:ext cx="6002073" cy="1184289"/>
            <a:chOff x="-128" y="2917"/>
            <a:chExt cx="1600" cy="421"/>
          </a:xfrm>
        </p:grpSpPr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-128" y="2917"/>
              <a:ext cx="1600" cy="406"/>
              <a:chOff x="1709" y="3445"/>
              <a:chExt cx="1886" cy="402"/>
            </a:xfrm>
          </p:grpSpPr>
          <p:graphicFrame>
            <p:nvGraphicFramePr>
              <p:cNvPr id="26631" name="Object 110"/>
              <p:cNvGraphicFramePr>
                <a:graphicFrameLocks noChangeAspect="1"/>
              </p:cNvGraphicFramePr>
              <p:nvPr/>
            </p:nvGraphicFramePr>
            <p:xfrm>
              <a:off x="1709" y="3445"/>
              <a:ext cx="1886" cy="402"/>
            </p:xfrm>
            <a:graphic>
              <a:graphicData uri="http://schemas.openxmlformats.org/presentationml/2006/ole">
                <p:oleObj spid="_x0000_s245766" name="Equation" r:id="rId13" imgW="1269720" imgH="241200" progId="Equation.3">
                  <p:embed/>
                </p:oleObj>
              </a:graphicData>
            </a:graphic>
          </p:graphicFrame>
          <p:sp>
            <p:nvSpPr>
              <p:cNvPr id="26666" name="Line 11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6630" name="Object 112"/>
            <p:cNvGraphicFramePr>
              <a:graphicFrameLocks noChangeAspect="1"/>
            </p:cNvGraphicFramePr>
            <p:nvPr/>
          </p:nvGraphicFramePr>
          <p:xfrm>
            <a:off x="1031" y="2991"/>
            <a:ext cx="185" cy="347"/>
          </p:xfrm>
          <a:graphic>
            <a:graphicData uri="http://schemas.openxmlformats.org/presentationml/2006/ole">
              <p:oleObj spid="_x0000_s245765" name="Equation" r:id="rId14" imgW="101520" imgH="190440" progId="Equation.3">
                <p:embed/>
              </p:oleObj>
            </a:graphicData>
          </a:graphic>
        </p:graphicFrame>
      </p:grpSp>
      <p:sp>
        <p:nvSpPr>
          <p:cNvPr id="348274" name="Text Box 114"/>
          <p:cNvSpPr txBox="1">
            <a:spLocks noChangeArrowheads="1"/>
          </p:cNvSpPr>
          <p:nvPr/>
        </p:nvSpPr>
        <p:spPr bwMode="auto">
          <a:xfrm>
            <a:off x="15023940" y="1493724"/>
            <a:ext cx="6064220" cy="1241234"/>
          </a:xfrm>
          <a:prstGeom prst="rect">
            <a:avLst/>
          </a:prstGeom>
          <a:solidFill>
            <a:srgbClr val="87D4F7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6800" i="1" dirty="0" err="1" smtClean="0"/>
              <a:t>Examples</a:t>
            </a:r>
            <a:r>
              <a:rPr lang="fr-CH" sz="6800" i="1" dirty="0" smtClean="0"/>
              <a:t> </a:t>
            </a:r>
            <a:r>
              <a:rPr lang="fr-CH" sz="6800" i="1" dirty="0" err="1" smtClean="0"/>
              <a:t>now</a:t>
            </a:r>
            <a:endParaRPr lang="fr-FR" sz="6800" i="1" dirty="0"/>
          </a:p>
        </p:txBody>
      </p:sp>
      <p:sp>
        <p:nvSpPr>
          <p:cNvPr id="26659" name="Line 115"/>
          <p:cNvSpPr>
            <a:spLocks noChangeShapeType="1"/>
          </p:cNvSpPr>
          <p:nvPr/>
        </p:nvSpPr>
        <p:spPr bwMode="auto">
          <a:xfrm flipV="1">
            <a:off x="1616810" y="7479863"/>
            <a:ext cx="0" cy="3189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0" name="Line 116"/>
          <p:cNvSpPr>
            <a:spLocks noChangeShapeType="1"/>
          </p:cNvSpPr>
          <p:nvPr/>
        </p:nvSpPr>
        <p:spPr bwMode="auto">
          <a:xfrm>
            <a:off x="1616810" y="10543257"/>
            <a:ext cx="54431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6661" name="Text Box 117"/>
          <p:cNvSpPr txBox="1">
            <a:spLocks noChangeArrowheads="1"/>
          </p:cNvSpPr>
          <p:nvPr/>
        </p:nvSpPr>
        <p:spPr bwMode="auto">
          <a:xfrm>
            <a:off x="6673556" y="10577013"/>
            <a:ext cx="753472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i="1" dirty="0"/>
              <a:t>u</a:t>
            </a:r>
            <a:endParaRPr lang="fr-FR" sz="5100" i="1" dirty="0"/>
          </a:p>
        </p:txBody>
      </p:sp>
      <p:sp>
        <p:nvSpPr>
          <p:cNvPr id="26662" name="Line 119"/>
          <p:cNvSpPr>
            <a:spLocks noChangeShapeType="1"/>
          </p:cNvSpPr>
          <p:nvPr/>
        </p:nvSpPr>
        <p:spPr bwMode="auto">
          <a:xfrm>
            <a:off x="5188043" y="10413858"/>
            <a:ext cx="0" cy="25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6629" name="Object 122"/>
          <p:cNvGraphicFramePr>
            <a:graphicFrameLocks noChangeAspect="1"/>
          </p:cNvGraphicFramePr>
          <p:nvPr/>
        </p:nvGraphicFramePr>
        <p:xfrm>
          <a:off x="4929203" y="10796430"/>
          <a:ext cx="600207" cy="720137"/>
        </p:xfrm>
        <a:graphic>
          <a:graphicData uri="http://schemas.openxmlformats.org/presentationml/2006/ole">
            <p:oleObj spid="_x0000_s245764" name="Equation" r:id="rId15" imgW="126720" imgH="152280" progId="Equation.3">
              <p:embed/>
            </p:oleObj>
          </a:graphicData>
        </a:graphic>
      </p:graphicFrame>
      <p:sp>
        <p:nvSpPr>
          <p:cNvPr id="26663" name="Line 123"/>
          <p:cNvSpPr>
            <a:spLocks noChangeShapeType="1"/>
          </p:cNvSpPr>
          <p:nvPr/>
        </p:nvSpPr>
        <p:spPr bwMode="auto">
          <a:xfrm>
            <a:off x="5015483" y="11229638"/>
            <a:ext cx="0" cy="680755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6664" name="Freeform 125"/>
          <p:cNvSpPr>
            <a:spLocks/>
          </p:cNvSpPr>
          <p:nvPr/>
        </p:nvSpPr>
        <p:spPr bwMode="auto">
          <a:xfrm>
            <a:off x="1616810" y="7862435"/>
            <a:ext cx="4591586" cy="2700514"/>
          </a:xfrm>
          <a:custGeom>
            <a:avLst/>
            <a:gdLst>
              <a:gd name="T0" fmla="*/ 0 w 1224"/>
              <a:gd name="T1" fmla="*/ 2147483647 h 960"/>
              <a:gd name="T2" fmla="*/ 2147483647 w 1224"/>
              <a:gd name="T3" fmla="*/ 2147483647 h 960"/>
              <a:gd name="T4" fmla="*/ 2147483647 w 1224"/>
              <a:gd name="T5" fmla="*/ 2147483647 h 960"/>
              <a:gd name="T6" fmla="*/ 2147483647 w 1224"/>
              <a:gd name="T7" fmla="*/ 0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960"/>
              <a:gd name="T14" fmla="*/ 1224 w 1224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960">
                <a:moveTo>
                  <a:pt x="0" y="953"/>
                </a:moveTo>
                <a:cubicBezTo>
                  <a:pt x="298" y="956"/>
                  <a:pt x="597" y="960"/>
                  <a:pt x="771" y="907"/>
                </a:cubicBezTo>
                <a:cubicBezTo>
                  <a:pt x="945" y="854"/>
                  <a:pt x="968" y="786"/>
                  <a:pt x="1043" y="635"/>
                </a:cubicBezTo>
                <a:cubicBezTo>
                  <a:pt x="1118" y="484"/>
                  <a:pt x="1171" y="242"/>
                  <a:pt x="1224" y="0"/>
                </a:cubicBezTo>
              </a:path>
            </a:pathLst>
          </a:custGeom>
          <a:noFill/>
          <a:ln w="38100">
            <a:solidFill>
              <a:srgbClr val="33CC33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5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Interspike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Intervals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423" name="Object 59"/>
          <p:cNvGraphicFramePr>
            <a:graphicFrameLocks noChangeAspect="1"/>
          </p:cNvGraphicFramePr>
          <p:nvPr/>
        </p:nvGraphicFramePr>
        <p:xfrm>
          <a:off x="657225" y="4995863"/>
          <a:ext cx="633413" cy="936625"/>
        </p:xfrm>
        <a:graphic>
          <a:graphicData uri="http://schemas.openxmlformats.org/presentationml/2006/ole">
            <p:oleObj spid="_x0000_s245774" name="Equation" r:id="rId16" imgW="10152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0" grpId="0"/>
      <p:bldP spid="34827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147339" y="5437598"/>
          <a:ext cx="814030" cy="751080"/>
        </p:xfrm>
        <a:graphic>
          <a:graphicData uri="http://schemas.openxmlformats.org/presentationml/2006/ole">
            <p:oleObj spid="_x0000_s246786" name="Equation" r:id="rId4" imgW="152280" imgH="19044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983794" y="3395335"/>
            <a:ext cx="6927769" cy="1527477"/>
            <a:chOff x="-170" y="2088"/>
            <a:chExt cx="2443" cy="543"/>
          </a:xfrm>
        </p:grpSpPr>
        <p:graphicFrame>
          <p:nvGraphicFramePr>
            <p:cNvPr id="27659" name="Object 6"/>
            <p:cNvGraphicFramePr>
              <a:graphicFrameLocks noChangeAspect="1"/>
            </p:cNvGraphicFramePr>
            <p:nvPr/>
          </p:nvGraphicFramePr>
          <p:xfrm>
            <a:off x="-170" y="2329"/>
            <a:ext cx="2443" cy="302"/>
          </p:xfrm>
          <a:graphic>
            <a:graphicData uri="http://schemas.openxmlformats.org/presentationml/2006/ole">
              <p:oleObj spid="_x0000_s246795" name="Equation" r:id="rId5" imgW="1930320" imgH="241200" progId="Equation.3">
                <p:embed/>
              </p:oleObj>
            </a:graphicData>
          </a:graphic>
        </p:graphicFrame>
        <p:sp>
          <p:nvSpPr>
            <p:cNvPr id="27684" name="Text Box 7"/>
            <p:cNvSpPr txBox="1">
              <a:spLocks noChangeArrowheads="1"/>
            </p:cNvSpPr>
            <p:nvPr/>
          </p:nvSpPr>
          <p:spPr bwMode="auto">
            <a:xfrm>
              <a:off x="-140" y="2088"/>
              <a:ext cx="1079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7663" name="Line 8"/>
          <p:cNvSpPr>
            <a:spLocks noChangeShapeType="1"/>
          </p:cNvSpPr>
          <p:nvPr/>
        </p:nvSpPr>
        <p:spPr bwMode="auto">
          <a:xfrm>
            <a:off x="2126986" y="5437598"/>
            <a:ext cx="6122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4" name="Line 9"/>
          <p:cNvSpPr>
            <a:spLocks noChangeShapeType="1"/>
          </p:cNvSpPr>
          <p:nvPr/>
        </p:nvSpPr>
        <p:spPr bwMode="auto">
          <a:xfrm flipV="1">
            <a:off x="2126986" y="2872110"/>
            <a:ext cx="0" cy="25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1106634" y="3243431"/>
          <a:ext cx="615212" cy="663876"/>
        </p:xfrm>
        <a:graphic>
          <a:graphicData uri="http://schemas.openxmlformats.org/presentationml/2006/ole">
            <p:oleObj spid="_x0000_s246787" name="Equation" r:id="rId6" imgW="139680" imgH="177480" progId="Equation.3">
              <p:embed/>
            </p:oleObj>
          </a:graphicData>
        </a:graphic>
      </p:graphicFrame>
      <p:sp>
        <p:nvSpPr>
          <p:cNvPr id="27665" name="Line 11"/>
          <p:cNvSpPr>
            <a:spLocks noChangeShapeType="1"/>
          </p:cNvSpPr>
          <p:nvPr/>
        </p:nvSpPr>
        <p:spPr bwMode="auto">
          <a:xfrm>
            <a:off x="2126987" y="3631630"/>
            <a:ext cx="51205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6" name="Line 12"/>
          <p:cNvSpPr>
            <a:spLocks noChangeShapeType="1"/>
          </p:cNvSpPr>
          <p:nvPr/>
        </p:nvSpPr>
        <p:spPr bwMode="auto">
          <a:xfrm flipV="1">
            <a:off x="3488705" y="3142161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7" name="Line 13"/>
          <p:cNvSpPr>
            <a:spLocks noChangeShapeType="1"/>
          </p:cNvSpPr>
          <p:nvPr/>
        </p:nvSpPr>
        <p:spPr bwMode="auto">
          <a:xfrm>
            <a:off x="5188043" y="3651321"/>
            <a:ext cx="0" cy="9311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2" name="Object 14"/>
          <p:cNvGraphicFramePr>
            <a:graphicFrameLocks noChangeAspect="1"/>
          </p:cNvGraphicFramePr>
          <p:nvPr/>
        </p:nvGraphicFramePr>
        <p:xfrm>
          <a:off x="5360604" y="3701955"/>
          <a:ext cx="1102881" cy="587925"/>
        </p:xfrm>
        <a:graphic>
          <a:graphicData uri="http://schemas.openxmlformats.org/presentationml/2006/ole">
            <p:oleObj spid="_x0000_s246788" name="Equation" r:id="rId7" imgW="266400" imgH="190440" progId="Equation.3">
              <p:embed/>
            </p:oleObj>
          </a:graphicData>
        </a:graphic>
      </p:graphicFrame>
      <p:sp>
        <p:nvSpPr>
          <p:cNvPr id="27668" name="Text Box 15"/>
          <p:cNvSpPr txBox="1">
            <a:spLocks noChangeArrowheads="1"/>
          </p:cNvSpPr>
          <p:nvPr/>
        </p:nvSpPr>
        <p:spPr bwMode="auto">
          <a:xfrm>
            <a:off x="157556" y="1775027"/>
            <a:ext cx="12158837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/>
              <a:t>Example</a:t>
            </a:r>
            <a:r>
              <a:rPr lang="fr-CH" sz="5100" dirty="0" smtClean="0"/>
              <a:t>: </a:t>
            </a:r>
            <a:r>
              <a:rPr lang="fr-CH" sz="5100" dirty="0"/>
              <a:t>I&amp;F </a:t>
            </a:r>
            <a:r>
              <a:rPr lang="fr-CH" sz="5100" dirty="0" err="1"/>
              <a:t>with</a:t>
            </a:r>
            <a:r>
              <a:rPr lang="fr-CH" sz="5100" dirty="0"/>
              <a:t> reset, </a:t>
            </a:r>
            <a:r>
              <a:rPr lang="fr-CH" sz="5100" b="1" dirty="0"/>
              <a:t>constant </a:t>
            </a:r>
            <a:r>
              <a:rPr lang="fr-CH" sz="5100" b="1" dirty="0" smtClean="0"/>
              <a:t>input</a:t>
            </a:r>
            <a:endParaRPr lang="fr-CH" sz="5100" dirty="0"/>
          </a:p>
          <a:p>
            <a:endParaRPr lang="fr-FR" sz="5100" dirty="0"/>
          </a:p>
        </p:txBody>
      </p:sp>
      <p:sp>
        <p:nvSpPr>
          <p:cNvPr id="27669" name="Line 16"/>
          <p:cNvSpPr>
            <a:spLocks noChangeShapeType="1"/>
          </p:cNvSpPr>
          <p:nvPr/>
        </p:nvSpPr>
        <p:spPr bwMode="auto">
          <a:xfrm>
            <a:off x="2126986" y="4163292"/>
            <a:ext cx="136171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3488705" y="3651321"/>
            <a:ext cx="0" cy="178627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671" name="Freeform 18"/>
          <p:cNvSpPr>
            <a:spLocks/>
          </p:cNvSpPr>
          <p:nvPr/>
        </p:nvSpPr>
        <p:spPr bwMode="auto">
          <a:xfrm>
            <a:off x="3488706" y="4289880"/>
            <a:ext cx="3912603" cy="1147718"/>
          </a:xfrm>
          <a:custGeom>
            <a:avLst/>
            <a:gdLst>
              <a:gd name="T0" fmla="*/ 0 w 589"/>
              <a:gd name="T1" fmla="*/ 2147483647 h 408"/>
              <a:gd name="T2" fmla="*/ 2147483647 w 589"/>
              <a:gd name="T3" fmla="*/ 2147483647 h 408"/>
              <a:gd name="T4" fmla="*/ 2147483647 w 589"/>
              <a:gd name="T5" fmla="*/ 0 h 408"/>
              <a:gd name="T6" fmla="*/ 0 60000 65536"/>
              <a:gd name="T7" fmla="*/ 0 60000 65536"/>
              <a:gd name="T8" fmla="*/ 0 60000 65536"/>
              <a:gd name="T9" fmla="*/ 0 w 589"/>
              <a:gd name="T10" fmla="*/ 0 h 408"/>
              <a:gd name="T11" fmla="*/ 589 w 589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408">
                <a:moveTo>
                  <a:pt x="0" y="408"/>
                </a:moveTo>
                <a:cubicBezTo>
                  <a:pt x="19" y="306"/>
                  <a:pt x="38" y="204"/>
                  <a:pt x="136" y="136"/>
                </a:cubicBezTo>
                <a:cubicBezTo>
                  <a:pt x="234" y="68"/>
                  <a:pt x="411" y="34"/>
                  <a:pt x="58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88395" y="6458729"/>
            <a:ext cx="14480002" cy="2680824"/>
            <a:chOff x="690" y="2296"/>
            <a:chExt cx="3860" cy="953"/>
          </a:xfrm>
        </p:grpSpPr>
        <p:sp>
          <p:nvSpPr>
            <p:cNvPr id="27679" name="Line 20"/>
            <p:cNvSpPr>
              <a:spLocks noChangeShapeType="1"/>
            </p:cNvSpPr>
            <p:nvPr/>
          </p:nvSpPr>
          <p:spPr bwMode="auto">
            <a:xfrm flipV="1">
              <a:off x="930" y="238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1"/>
            <p:cNvSpPr>
              <a:spLocks noChangeShapeType="1"/>
            </p:cNvSpPr>
            <p:nvPr/>
          </p:nvSpPr>
          <p:spPr bwMode="auto">
            <a:xfrm>
              <a:off x="930" y="2931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6" name="Object 22"/>
            <p:cNvGraphicFramePr>
              <a:graphicFrameLocks noChangeAspect="1"/>
            </p:cNvGraphicFramePr>
            <p:nvPr/>
          </p:nvGraphicFramePr>
          <p:xfrm>
            <a:off x="839" y="2937"/>
            <a:ext cx="253" cy="312"/>
          </p:xfrm>
          <a:graphic>
            <a:graphicData uri="http://schemas.openxmlformats.org/presentationml/2006/ole">
              <p:oleObj spid="_x0000_s246792" name="Equation" r:id="rId8" imgW="152280" imgH="190440" progId="Equation.3">
                <p:embed/>
              </p:oleObj>
            </a:graphicData>
          </a:graphic>
        </p:graphicFrame>
        <p:sp>
          <p:nvSpPr>
            <p:cNvPr id="27681" name="Text Box 23"/>
            <p:cNvSpPr txBox="1">
              <a:spLocks noChangeArrowheads="1"/>
            </p:cNvSpPr>
            <p:nvPr/>
          </p:nvSpPr>
          <p:spPr bwMode="auto">
            <a:xfrm>
              <a:off x="1338" y="2296"/>
              <a:ext cx="1016" cy="2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  <p:sp>
          <p:nvSpPr>
            <p:cNvPr id="27682" name="Text Box 24"/>
            <p:cNvSpPr txBox="1">
              <a:spLocks noChangeArrowheads="1"/>
            </p:cNvSpPr>
            <p:nvPr/>
          </p:nvSpPr>
          <p:spPr bwMode="auto">
            <a:xfrm>
              <a:off x="690" y="2400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1</a:t>
              </a:r>
              <a:endParaRPr lang="fr-FR" sz="3800" dirty="0"/>
            </a:p>
          </p:txBody>
        </p:sp>
        <p:graphicFrame>
          <p:nvGraphicFramePr>
            <p:cNvPr id="27657" name="Object 25"/>
            <p:cNvGraphicFramePr>
              <a:graphicFrameLocks noChangeAspect="1"/>
            </p:cNvGraphicFramePr>
            <p:nvPr/>
          </p:nvGraphicFramePr>
          <p:xfrm>
            <a:off x="1423" y="2478"/>
            <a:ext cx="672" cy="405"/>
          </p:xfrm>
          <a:graphic>
            <a:graphicData uri="http://schemas.openxmlformats.org/presentationml/2006/ole">
              <p:oleObj spid="_x0000_s246793" name="Equation" r:id="rId9" imgW="533160" imgH="241200" progId="Equation.DSMT4">
                <p:embed/>
              </p:oleObj>
            </a:graphicData>
          </a:graphic>
        </p:graphicFrame>
        <p:graphicFrame>
          <p:nvGraphicFramePr>
            <p:cNvPr id="27658" name="Object 26"/>
            <p:cNvGraphicFramePr>
              <a:graphicFrameLocks noChangeAspect="1"/>
            </p:cNvGraphicFramePr>
            <p:nvPr/>
          </p:nvGraphicFramePr>
          <p:xfrm>
            <a:off x="3064" y="2312"/>
            <a:ext cx="1486" cy="590"/>
          </p:xfrm>
          <a:graphic>
            <a:graphicData uri="http://schemas.openxmlformats.org/presentationml/2006/ole">
              <p:oleObj spid="_x0000_s246794" name="Equation" r:id="rId10" imgW="1346040" imgH="469800" progId="Equation.3">
                <p:embed/>
              </p:oleObj>
            </a:graphicData>
          </a:graphic>
        </p:graphicFrame>
        <p:sp>
          <p:nvSpPr>
            <p:cNvPr id="27683" name="Freeform 27"/>
            <p:cNvSpPr>
              <a:spLocks/>
            </p:cNvSpPr>
            <p:nvPr/>
          </p:nvSpPr>
          <p:spPr bwMode="auto">
            <a:xfrm>
              <a:off x="930" y="2523"/>
              <a:ext cx="997" cy="408"/>
            </a:xfrm>
            <a:custGeom>
              <a:avLst/>
              <a:gdLst>
                <a:gd name="T0" fmla="*/ 0 w 997"/>
                <a:gd name="T1" fmla="*/ 0 h 408"/>
                <a:gd name="T2" fmla="*/ 226 w 997"/>
                <a:gd name="T3" fmla="*/ 45 h 408"/>
                <a:gd name="T4" fmla="*/ 453 w 997"/>
                <a:gd name="T5" fmla="*/ 272 h 408"/>
                <a:gd name="T6" fmla="*/ 997 w 997"/>
                <a:gd name="T7" fmla="*/ 408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7"/>
                <a:gd name="T13" fmla="*/ 0 h 408"/>
                <a:gd name="T14" fmla="*/ 997 w 997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7" h="408">
                  <a:moveTo>
                    <a:pt x="0" y="0"/>
                  </a:moveTo>
                  <a:cubicBezTo>
                    <a:pt x="75" y="0"/>
                    <a:pt x="151" y="0"/>
                    <a:pt x="226" y="45"/>
                  </a:cubicBezTo>
                  <a:cubicBezTo>
                    <a:pt x="301" y="90"/>
                    <a:pt x="325" y="212"/>
                    <a:pt x="453" y="272"/>
                  </a:cubicBezTo>
                  <a:cubicBezTo>
                    <a:pt x="581" y="332"/>
                    <a:pt x="789" y="370"/>
                    <a:pt x="997" y="4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11110" y="9201441"/>
            <a:ext cx="15121485" cy="2872108"/>
            <a:chOff x="856" y="3271"/>
            <a:chExt cx="4031" cy="1021"/>
          </a:xfrm>
        </p:grpSpPr>
        <p:sp>
          <p:nvSpPr>
            <p:cNvPr id="27674" name="Text Box 29"/>
            <p:cNvSpPr txBox="1">
              <a:spLocks noChangeArrowheads="1"/>
            </p:cNvSpPr>
            <p:nvPr/>
          </p:nvSpPr>
          <p:spPr bwMode="auto">
            <a:xfrm>
              <a:off x="1202" y="3340"/>
              <a:ext cx="120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76FF"/>
                  </a:solidFill>
                </a:rPr>
                <a:t>Interval </a:t>
              </a:r>
              <a:r>
                <a:rPr lang="en-US" sz="4200" dirty="0">
                  <a:solidFill>
                    <a:srgbClr val="0076FF"/>
                  </a:solidFill>
                </a:rPr>
                <a:t>distribution</a:t>
              </a:r>
              <a:endParaRPr lang="en-US" sz="3800" dirty="0">
                <a:solidFill>
                  <a:srgbClr val="0076FF"/>
                </a:solidFill>
              </a:endParaRPr>
            </a:p>
          </p:txBody>
        </p:sp>
        <p:sp>
          <p:nvSpPr>
            <p:cNvPr id="27675" name="Line 30"/>
            <p:cNvSpPr>
              <a:spLocks noChangeShapeType="1"/>
            </p:cNvSpPr>
            <p:nvPr/>
          </p:nvSpPr>
          <p:spPr bwMode="auto">
            <a:xfrm flipV="1">
              <a:off x="947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31"/>
            <p:cNvSpPr>
              <a:spLocks noChangeShapeType="1"/>
            </p:cNvSpPr>
            <p:nvPr/>
          </p:nvSpPr>
          <p:spPr bwMode="auto">
            <a:xfrm>
              <a:off x="947" y="3974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32"/>
            <p:cNvSpPr>
              <a:spLocks noChangeShapeType="1"/>
            </p:cNvSpPr>
            <p:nvPr/>
          </p:nvSpPr>
          <p:spPr bwMode="auto">
            <a:xfrm>
              <a:off x="1173" y="3294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3" name="Object 33"/>
            <p:cNvGraphicFramePr>
              <a:graphicFrameLocks noChangeAspect="1"/>
            </p:cNvGraphicFramePr>
            <p:nvPr/>
          </p:nvGraphicFramePr>
          <p:xfrm>
            <a:off x="856" y="3980"/>
            <a:ext cx="253" cy="312"/>
          </p:xfrm>
          <a:graphic>
            <a:graphicData uri="http://schemas.openxmlformats.org/presentationml/2006/ole">
              <p:oleObj spid="_x0000_s246789" name="Equation" r:id="rId11" imgW="152280" imgH="190440" progId="Equation.3">
                <p:embed/>
              </p:oleObj>
            </a:graphicData>
          </a:graphic>
        </p:graphicFrame>
        <p:graphicFrame>
          <p:nvGraphicFramePr>
            <p:cNvPr id="27654" name="Object 34"/>
            <p:cNvGraphicFramePr>
              <a:graphicFrameLocks noChangeAspect="1"/>
            </p:cNvGraphicFramePr>
            <p:nvPr/>
          </p:nvGraphicFramePr>
          <p:xfrm>
            <a:off x="1499" y="3521"/>
            <a:ext cx="672" cy="405"/>
          </p:xfrm>
          <a:graphic>
            <a:graphicData uri="http://schemas.openxmlformats.org/presentationml/2006/ole">
              <p:oleObj spid="_x0000_s246790" name="Equation" r:id="rId12" imgW="533160" imgH="241200" progId="Equation.DSMT4">
                <p:embed/>
              </p:oleObj>
            </a:graphicData>
          </a:graphic>
        </p:graphicFrame>
        <p:sp>
          <p:nvSpPr>
            <p:cNvPr id="27678" name="Freeform 35"/>
            <p:cNvSpPr>
              <a:spLocks/>
            </p:cNvSpPr>
            <p:nvPr/>
          </p:nvSpPr>
          <p:spPr bwMode="auto">
            <a:xfrm>
              <a:off x="930" y="3589"/>
              <a:ext cx="1088" cy="400"/>
            </a:xfrm>
            <a:custGeom>
              <a:avLst/>
              <a:gdLst>
                <a:gd name="T0" fmla="*/ 0 w 1088"/>
                <a:gd name="T1" fmla="*/ 385 h 400"/>
                <a:gd name="T2" fmla="*/ 226 w 1088"/>
                <a:gd name="T3" fmla="*/ 340 h 400"/>
                <a:gd name="T4" fmla="*/ 408 w 1088"/>
                <a:gd name="T5" fmla="*/ 23 h 400"/>
                <a:gd name="T6" fmla="*/ 589 w 1088"/>
                <a:gd name="T7" fmla="*/ 204 h 400"/>
                <a:gd name="T8" fmla="*/ 1088 w 1088"/>
                <a:gd name="T9" fmla="*/ 385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400"/>
                <a:gd name="T17" fmla="*/ 1088 w 1088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400">
                  <a:moveTo>
                    <a:pt x="0" y="385"/>
                  </a:moveTo>
                  <a:cubicBezTo>
                    <a:pt x="79" y="392"/>
                    <a:pt x="158" y="400"/>
                    <a:pt x="226" y="340"/>
                  </a:cubicBezTo>
                  <a:cubicBezTo>
                    <a:pt x="294" y="280"/>
                    <a:pt x="348" y="46"/>
                    <a:pt x="408" y="23"/>
                  </a:cubicBezTo>
                  <a:cubicBezTo>
                    <a:pt x="468" y="0"/>
                    <a:pt x="476" y="144"/>
                    <a:pt x="589" y="204"/>
                  </a:cubicBezTo>
                  <a:cubicBezTo>
                    <a:pt x="702" y="264"/>
                    <a:pt x="1005" y="355"/>
                    <a:pt x="1088" y="385"/>
                  </a:cubicBezTo>
                </a:path>
              </a:pathLst>
            </a:custGeom>
            <a:noFill/>
            <a:ln w="9525">
              <a:solidFill>
                <a:srgbClr val="3550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5" name="Object 36"/>
            <p:cNvGraphicFramePr>
              <a:graphicFrameLocks noChangeAspect="1"/>
            </p:cNvGraphicFramePr>
            <p:nvPr/>
          </p:nvGraphicFramePr>
          <p:xfrm>
            <a:off x="3037" y="3271"/>
            <a:ext cx="1850" cy="909"/>
          </p:xfrm>
          <a:graphic>
            <a:graphicData uri="http://schemas.openxmlformats.org/presentationml/2006/ole">
              <p:oleObj spid="_x0000_s246791" name="Equation" r:id="rId13" imgW="1663560" imgH="723600" progId="Equation.3">
                <p:embed/>
              </p:oleObj>
            </a:graphicData>
          </a:graphic>
        </p:graphicFrame>
      </p:grp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Renewal theory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147339" y="5437598"/>
          <a:ext cx="814030" cy="751080"/>
        </p:xfrm>
        <a:graphic>
          <a:graphicData uri="http://schemas.openxmlformats.org/presentationml/2006/ole">
            <p:oleObj spid="_x0000_s247810" name="Equation" r:id="rId4" imgW="152280" imgH="190440" progId="Equation.3">
              <p:embed/>
            </p:oleObj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983794" y="3395335"/>
            <a:ext cx="6927769" cy="1527477"/>
            <a:chOff x="-170" y="2088"/>
            <a:chExt cx="2443" cy="543"/>
          </a:xfrm>
        </p:grpSpPr>
        <p:graphicFrame>
          <p:nvGraphicFramePr>
            <p:cNvPr id="27659" name="Object 6"/>
            <p:cNvGraphicFramePr>
              <a:graphicFrameLocks noChangeAspect="1"/>
            </p:cNvGraphicFramePr>
            <p:nvPr/>
          </p:nvGraphicFramePr>
          <p:xfrm>
            <a:off x="-170" y="2329"/>
            <a:ext cx="2443" cy="302"/>
          </p:xfrm>
          <a:graphic>
            <a:graphicData uri="http://schemas.openxmlformats.org/presentationml/2006/ole">
              <p:oleObj spid="_x0000_s247819" name="Equation" r:id="rId5" imgW="1930320" imgH="241200" progId="Equation.3">
                <p:embed/>
              </p:oleObj>
            </a:graphicData>
          </a:graphic>
        </p:graphicFrame>
        <p:sp>
          <p:nvSpPr>
            <p:cNvPr id="27684" name="Text Box 7"/>
            <p:cNvSpPr txBox="1">
              <a:spLocks noChangeArrowheads="1"/>
            </p:cNvSpPr>
            <p:nvPr/>
          </p:nvSpPr>
          <p:spPr bwMode="auto">
            <a:xfrm>
              <a:off x="-140" y="2088"/>
              <a:ext cx="1079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sp>
        <p:nvSpPr>
          <p:cNvPr id="27663" name="Line 8"/>
          <p:cNvSpPr>
            <a:spLocks noChangeShapeType="1"/>
          </p:cNvSpPr>
          <p:nvPr/>
        </p:nvSpPr>
        <p:spPr bwMode="auto">
          <a:xfrm>
            <a:off x="2126986" y="5437598"/>
            <a:ext cx="6122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4" name="Line 9"/>
          <p:cNvSpPr>
            <a:spLocks noChangeShapeType="1"/>
          </p:cNvSpPr>
          <p:nvPr/>
        </p:nvSpPr>
        <p:spPr bwMode="auto">
          <a:xfrm flipV="1">
            <a:off x="2126986" y="2872110"/>
            <a:ext cx="0" cy="25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1" name="Object 10"/>
          <p:cNvGraphicFramePr>
            <a:graphicFrameLocks noChangeAspect="1"/>
          </p:cNvGraphicFramePr>
          <p:nvPr/>
        </p:nvGraphicFramePr>
        <p:xfrm>
          <a:off x="1106634" y="3243431"/>
          <a:ext cx="615212" cy="663876"/>
        </p:xfrm>
        <a:graphic>
          <a:graphicData uri="http://schemas.openxmlformats.org/presentationml/2006/ole">
            <p:oleObj spid="_x0000_s247811" name="Equation" r:id="rId6" imgW="139680" imgH="177480" progId="Equation.3">
              <p:embed/>
            </p:oleObj>
          </a:graphicData>
        </a:graphic>
      </p:graphicFrame>
      <p:sp>
        <p:nvSpPr>
          <p:cNvPr id="27665" name="Line 11"/>
          <p:cNvSpPr>
            <a:spLocks noChangeShapeType="1"/>
          </p:cNvSpPr>
          <p:nvPr/>
        </p:nvSpPr>
        <p:spPr bwMode="auto">
          <a:xfrm>
            <a:off x="2126987" y="3631630"/>
            <a:ext cx="51205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6" name="Line 12"/>
          <p:cNvSpPr>
            <a:spLocks noChangeShapeType="1"/>
          </p:cNvSpPr>
          <p:nvPr/>
        </p:nvSpPr>
        <p:spPr bwMode="auto">
          <a:xfrm flipV="1">
            <a:off x="3488705" y="3142161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7667" name="Line 13"/>
          <p:cNvSpPr>
            <a:spLocks noChangeShapeType="1"/>
          </p:cNvSpPr>
          <p:nvPr/>
        </p:nvSpPr>
        <p:spPr bwMode="auto">
          <a:xfrm>
            <a:off x="5188043" y="3651321"/>
            <a:ext cx="0" cy="63855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7652" name="Object 14"/>
          <p:cNvGraphicFramePr>
            <a:graphicFrameLocks noChangeAspect="1"/>
          </p:cNvGraphicFramePr>
          <p:nvPr/>
        </p:nvGraphicFramePr>
        <p:xfrm>
          <a:off x="5360604" y="3701955"/>
          <a:ext cx="944945" cy="587925"/>
        </p:xfrm>
        <a:graphic>
          <a:graphicData uri="http://schemas.openxmlformats.org/presentationml/2006/ole">
            <p:oleObj spid="_x0000_s247812" name="Equation" r:id="rId7" imgW="266400" imgH="190440" progId="Equation.3">
              <p:embed/>
            </p:oleObj>
          </a:graphicData>
        </a:graphic>
      </p:graphicFrame>
      <p:sp>
        <p:nvSpPr>
          <p:cNvPr id="27668" name="Text Box 15"/>
          <p:cNvSpPr txBox="1">
            <a:spLocks noChangeArrowheads="1"/>
          </p:cNvSpPr>
          <p:nvPr/>
        </p:nvSpPr>
        <p:spPr bwMode="auto">
          <a:xfrm>
            <a:off x="157556" y="1775027"/>
            <a:ext cx="14664331" cy="176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err="1" smtClean="0"/>
              <a:t>Example</a:t>
            </a:r>
            <a:r>
              <a:rPr lang="fr-CH" sz="5100" dirty="0" smtClean="0"/>
              <a:t>: </a:t>
            </a:r>
            <a:r>
              <a:rPr lang="fr-CH" sz="5100" dirty="0"/>
              <a:t>I&amp;F </a:t>
            </a:r>
            <a:r>
              <a:rPr lang="fr-CH" sz="5100" dirty="0" err="1"/>
              <a:t>with</a:t>
            </a:r>
            <a:r>
              <a:rPr lang="fr-CH" sz="5100" dirty="0"/>
              <a:t> reset, </a:t>
            </a:r>
            <a:r>
              <a:rPr lang="fr-CH" sz="5100" b="1" dirty="0" smtClean="0"/>
              <a:t>time-</a:t>
            </a:r>
            <a:r>
              <a:rPr lang="fr-CH" sz="5100" b="1" dirty="0" err="1" smtClean="0"/>
              <a:t>dependent</a:t>
            </a:r>
            <a:r>
              <a:rPr lang="fr-CH" sz="5100" b="1" dirty="0" smtClean="0"/>
              <a:t> </a:t>
            </a:r>
            <a:r>
              <a:rPr lang="fr-CH" sz="5100" b="1" dirty="0"/>
              <a:t>input</a:t>
            </a:r>
            <a:r>
              <a:rPr lang="fr-CH" sz="5100" dirty="0"/>
              <a:t>, </a:t>
            </a:r>
          </a:p>
          <a:p>
            <a:endParaRPr lang="fr-FR" sz="5100" dirty="0"/>
          </a:p>
        </p:txBody>
      </p:sp>
      <p:sp>
        <p:nvSpPr>
          <p:cNvPr id="27670" name="Line 17"/>
          <p:cNvSpPr>
            <a:spLocks noChangeShapeType="1"/>
          </p:cNvSpPr>
          <p:nvPr/>
        </p:nvSpPr>
        <p:spPr bwMode="auto">
          <a:xfrm>
            <a:off x="3488705" y="3651321"/>
            <a:ext cx="0" cy="1786278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588395" y="6458729"/>
            <a:ext cx="14480002" cy="2680824"/>
            <a:chOff x="690" y="2296"/>
            <a:chExt cx="3860" cy="953"/>
          </a:xfrm>
        </p:grpSpPr>
        <p:sp>
          <p:nvSpPr>
            <p:cNvPr id="27679" name="Line 20"/>
            <p:cNvSpPr>
              <a:spLocks noChangeShapeType="1"/>
            </p:cNvSpPr>
            <p:nvPr/>
          </p:nvSpPr>
          <p:spPr bwMode="auto">
            <a:xfrm flipV="1">
              <a:off x="930" y="2387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21"/>
            <p:cNvSpPr>
              <a:spLocks noChangeShapeType="1"/>
            </p:cNvSpPr>
            <p:nvPr/>
          </p:nvSpPr>
          <p:spPr bwMode="auto">
            <a:xfrm>
              <a:off x="930" y="2931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6" name="Object 22"/>
            <p:cNvGraphicFramePr>
              <a:graphicFrameLocks noChangeAspect="1"/>
            </p:cNvGraphicFramePr>
            <p:nvPr/>
          </p:nvGraphicFramePr>
          <p:xfrm>
            <a:off x="839" y="2937"/>
            <a:ext cx="253" cy="312"/>
          </p:xfrm>
          <a:graphic>
            <a:graphicData uri="http://schemas.openxmlformats.org/presentationml/2006/ole">
              <p:oleObj spid="_x0000_s247816" name="Equation" r:id="rId8" imgW="152280" imgH="190440" progId="Equation.3">
                <p:embed/>
              </p:oleObj>
            </a:graphicData>
          </a:graphic>
        </p:graphicFrame>
        <p:sp>
          <p:nvSpPr>
            <p:cNvPr id="27681" name="Text Box 23"/>
            <p:cNvSpPr txBox="1">
              <a:spLocks noChangeArrowheads="1"/>
            </p:cNvSpPr>
            <p:nvPr/>
          </p:nvSpPr>
          <p:spPr bwMode="auto">
            <a:xfrm>
              <a:off x="1338" y="2296"/>
              <a:ext cx="1016" cy="2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  <p:sp>
          <p:nvSpPr>
            <p:cNvPr id="27682" name="Text Box 24"/>
            <p:cNvSpPr txBox="1">
              <a:spLocks noChangeArrowheads="1"/>
            </p:cNvSpPr>
            <p:nvPr/>
          </p:nvSpPr>
          <p:spPr bwMode="auto">
            <a:xfrm>
              <a:off x="690" y="2400"/>
              <a:ext cx="121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3800" dirty="0"/>
                <a:t>1</a:t>
              </a:r>
              <a:endParaRPr lang="fr-FR" sz="3800" dirty="0"/>
            </a:p>
          </p:txBody>
        </p:sp>
        <p:graphicFrame>
          <p:nvGraphicFramePr>
            <p:cNvPr id="27657" name="Object 25"/>
            <p:cNvGraphicFramePr>
              <a:graphicFrameLocks noChangeAspect="1"/>
            </p:cNvGraphicFramePr>
            <p:nvPr/>
          </p:nvGraphicFramePr>
          <p:xfrm>
            <a:off x="1511" y="2446"/>
            <a:ext cx="496" cy="470"/>
          </p:xfrm>
          <a:graphic>
            <a:graphicData uri="http://schemas.openxmlformats.org/presentationml/2006/ole">
              <p:oleObj spid="_x0000_s247817" name="Equation" r:id="rId9" imgW="393480" imgH="279360" progId="Equation.DSMT4">
                <p:embed/>
              </p:oleObj>
            </a:graphicData>
          </a:graphic>
        </p:graphicFrame>
        <p:graphicFrame>
          <p:nvGraphicFramePr>
            <p:cNvPr id="27658" name="Object 26"/>
            <p:cNvGraphicFramePr>
              <a:graphicFrameLocks noChangeAspect="1"/>
            </p:cNvGraphicFramePr>
            <p:nvPr/>
          </p:nvGraphicFramePr>
          <p:xfrm>
            <a:off x="3064" y="2312"/>
            <a:ext cx="1486" cy="590"/>
          </p:xfrm>
          <a:graphic>
            <a:graphicData uri="http://schemas.openxmlformats.org/presentationml/2006/ole">
              <p:oleObj spid="_x0000_s247818" name="Equation" r:id="rId10" imgW="1346040" imgH="469800" progId="Equation.3">
                <p:embed/>
              </p:oleObj>
            </a:graphicData>
          </a:graphic>
        </p:graphicFrame>
        <p:sp>
          <p:nvSpPr>
            <p:cNvPr id="27683" name="Freeform 27"/>
            <p:cNvSpPr>
              <a:spLocks/>
            </p:cNvSpPr>
            <p:nvPr/>
          </p:nvSpPr>
          <p:spPr bwMode="auto">
            <a:xfrm>
              <a:off x="930" y="2523"/>
              <a:ext cx="997" cy="408"/>
            </a:xfrm>
            <a:custGeom>
              <a:avLst/>
              <a:gdLst>
                <a:gd name="T0" fmla="*/ 0 w 997"/>
                <a:gd name="T1" fmla="*/ 0 h 408"/>
                <a:gd name="T2" fmla="*/ 226 w 997"/>
                <a:gd name="T3" fmla="*/ 45 h 408"/>
                <a:gd name="T4" fmla="*/ 453 w 997"/>
                <a:gd name="T5" fmla="*/ 272 h 408"/>
                <a:gd name="T6" fmla="*/ 997 w 997"/>
                <a:gd name="T7" fmla="*/ 408 h 4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97"/>
                <a:gd name="T13" fmla="*/ 0 h 408"/>
                <a:gd name="T14" fmla="*/ 997 w 997"/>
                <a:gd name="T15" fmla="*/ 408 h 4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97" h="408">
                  <a:moveTo>
                    <a:pt x="0" y="0"/>
                  </a:moveTo>
                  <a:cubicBezTo>
                    <a:pt x="75" y="0"/>
                    <a:pt x="151" y="0"/>
                    <a:pt x="226" y="45"/>
                  </a:cubicBezTo>
                  <a:cubicBezTo>
                    <a:pt x="301" y="90"/>
                    <a:pt x="325" y="212"/>
                    <a:pt x="453" y="272"/>
                  </a:cubicBezTo>
                  <a:cubicBezTo>
                    <a:pt x="581" y="332"/>
                    <a:pt x="789" y="370"/>
                    <a:pt x="997" y="40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211110" y="9201441"/>
            <a:ext cx="15121485" cy="2872108"/>
            <a:chOff x="856" y="3271"/>
            <a:chExt cx="4031" cy="1021"/>
          </a:xfrm>
        </p:grpSpPr>
        <p:sp>
          <p:nvSpPr>
            <p:cNvPr id="27674" name="Text Box 29"/>
            <p:cNvSpPr txBox="1">
              <a:spLocks noChangeArrowheads="1"/>
            </p:cNvSpPr>
            <p:nvPr/>
          </p:nvSpPr>
          <p:spPr bwMode="auto">
            <a:xfrm>
              <a:off x="1202" y="3340"/>
              <a:ext cx="120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76FF"/>
                  </a:solidFill>
                </a:rPr>
                <a:t>Interval </a:t>
              </a:r>
              <a:r>
                <a:rPr lang="en-US" sz="4200" dirty="0">
                  <a:solidFill>
                    <a:srgbClr val="0076FF"/>
                  </a:solidFill>
                </a:rPr>
                <a:t>distribution</a:t>
              </a:r>
              <a:endParaRPr lang="en-US" sz="3800" dirty="0">
                <a:solidFill>
                  <a:srgbClr val="0076FF"/>
                </a:solidFill>
              </a:endParaRPr>
            </a:p>
          </p:txBody>
        </p:sp>
        <p:sp>
          <p:nvSpPr>
            <p:cNvPr id="27675" name="Line 30"/>
            <p:cNvSpPr>
              <a:spLocks noChangeShapeType="1"/>
            </p:cNvSpPr>
            <p:nvPr/>
          </p:nvSpPr>
          <p:spPr bwMode="auto">
            <a:xfrm flipV="1">
              <a:off x="947" y="3430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31"/>
            <p:cNvSpPr>
              <a:spLocks noChangeShapeType="1"/>
            </p:cNvSpPr>
            <p:nvPr/>
          </p:nvSpPr>
          <p:spPr bwMode="auto">
            <a:xfrm>
              <a:off x="947" y="3974"/>
              <a:ext cx="12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32"/>
            <p:cNvSpPr>
              <a:spLocks noChangeShapeType="1"/>
            </p:cNvSpPr>
            <p:nvPr/>
          </p:nvSpPr>
          <p:spPr bwMode="auto">
            <a:xfrm>
              <a:off x="1173" y="3294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3" name="Object 33"/>
            <p:cNvGraphicFramePr>
              <a:graphicFrameLocks noChangeAspect="1"/>
            </p:cNvGraphicFramePr>
            <p:nvPr/>
          </p:nvGraphicFramePr>
          <p:xfrm>
            <a:off x="856" y="3980"/>
            <a:ext cx="253" cy="312"/>
          </p:xfrm>
          <a:graphic>
            <a:graphicData uri="http://schemas.openxmlformats.org/presentationml/2006/ole">
              <p:oleObj spid="_x0000_s247813" name="Equation" r:id="rId11" imgW="152280" imgH="190440" progId="Equation.3">
                <p:embed/>
              </p:oleObj>
            </a:graphicData>
          </a:graphic>
        </p:graphicFrame>
        <p:graphicFrame>
          <p:nvGraphicFramePr>
            <p:cNvPr id="27654" name="Object 34"/>
            <p:cNvGraphicFramePr>
              <a:graphicFrameLocks noChangeAspect="1"/>
            </p:cNvGraphicFramePr>
            <p:nvPr/>
          </p:nvGraphicFramePr>
          <p:xfrm>
            <a:off x="1520" y="3489"/>
            <a:ext cx="512" cy="469"/>
          </p:xfrm>
          <a:graphic>
            <a:graphicData uri="http://schemas.openxmlformats.org/presentationml/2006/ole">
              <p:oleObj spid="_x0000_s247814" name="Equation" r:id="rId12" imgW="406080" imgH="279360" progId="Equation.DSMT4">
                <p:embed/>
              </p:oleObj>
            </a:graphicData>
          </a:graphic>
        </p:graphicFrame>
        <p:sp>
          <p:nvSpPr>
            <p:cNvPr id="27678" name="Freeform 35"/>
            <p:cNvSpPr>
              <a:spLocks/>
            </p:cNvSpPr>
            <p:nvPr/>
          </p:nvSpPr>
          <p:spPr bwMode="auto">
            <a:xfrm>
              <a:off x="930" y="3589"/>
              <a:ext cx="1088" cy="400"/>
            </a:xfrm>
            <a:custGeom>
              <a:avLst/>
              <a:gdLst>
                <a:gd name="T0" fmla="*/ 0 w 1088"/>
                <a:gd name="T1" fmla="*/ 385 h 400"/>
                <a:gd name="T2" fmla="*/ 226 w 1088"/>
                <a:gd name="T3" fmla="*/ 340 h 400"/>
                <a:gd name="T4" fmla="*/ 408 w 1088"/>
                <a:gd name="T5" fmla="*/ 23 h 400"/>
                <a:gd name="T6" fmla="*/ 589 w 1088"/>
                <a:gd name="T7" fmla="*/ 204 h 400"/>
                <a:gd name="T8" fmla="*/ 1088 w 1088"/>
                <a:gd name="T9" fmla="*/ 385 h 4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400"/>
                <a:gd name="T17" fmla="*/ 1088 w 1088"/>
                <a:gd name="T18" fmla="*/ 400 h 4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400">
                  <a:moveTo>
                    <a:pt x="0" y="385"/>
                  </a:moveTo>
                  <a:cubicBezTo>
                    <a:pt x="79" y="392"/>
                    <a:pt x="158" y="400"/>
                    <a:pt x="226" y="340"/>
                  </a:cubicBezTo>
                  <a:cubicBezTo>
                    <a:pt x="294" y="280"/>
                    <a:pt x="348" y="46"/>
                    <a:pt x="408" y="23"/>
                  </a:cubicBezTo>
                  <a:cubicBezTo>
                    <a:pt x="468" y="0"/>
                    <a:pt x="476" y="144"/>
                    <a:pt x="589" y="204"/>
                  </a:cubicBezTo>
                  <a:cubicBezTo>
                    <a:pt x="702" y="264"/>
                    <a:pt x="1005" y="355"/>
                    <a:pt x="1088" y="385"/>
                  </a:cubicBezTo>
                </a:path>
              </a:pathLst>
            </a:custGeom>
            <a:noFill/>
            <a:ln w="9525">
              <a:solidFill>
                <a:srgbClr val="3550FE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7655" name="Object 36"/>
            <p:cNvGraphicFramePr>
              <a:graphicFrameLocks noChangeAspect="1"/>
            </p:cNvGraphicFramePr>
            <p:nvPr/>
          </p:nvGraphicFramePr>
          <p:xfrm>
            <a:off x="3037" y="3271"/>
            <a:ext cx="1850" cy="909"/>
          </p:xfrm>
          <a:graphic>
            <a:graphicData uri="http://schemas.openxmlformats.org/presentationml/2006/ole">
              <p:oleObj spid="_x0000_s247815" name="Equation" r:id="rId13" imgW="1663560" imgH="723600" progId="Equation.3">
                <p:embed/>
              </p:oleObj>
            </a:graphicData>
          </a:graphic>
        </p:graphicFrame>
      </p:grpSp>
      <p:sp>
        <p:nvSpPr>
          <p:cNvPr id="4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Time-dependent Renewal theory 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2133600" y="3886200"/>
            <a:ext cx="1352550" cy="266700"/>
          </a:xfrm>
          <a:custGeom>
            <a:avLst/>
            <a:gdLst>
              <a:gd name="connsiteX0" fmla="*/ 0 w 1352550"/>
              <a:gd name="connsiteY0" fmla="*/ 266700 h 266700"/>
              <a:gd name="connsiteX1" fmla="*/ 381000 w 1352550"/>
              <a:gd name="connsiteY1" fmla="*/ 95250 h 266700"/>
              <a:gd name="connsiteX2" fmla="*/ 704850 w 1352550"/>
              <a:gd name="connsiteY2" fmla="*/ 190500 h 266700"/>
              <a:gd name="connsiteX3" fmla="*/ 1352550 w 135255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550" h="266700">
                <a:moveTo>
                  <a:pt x="0" y="266700"/>
                </a:moveTo>
                <a:cubicBezTo>
                  <a:pt x="131762" y="187325"/>
                  <a:pt x="263525" y="107950"/>
                  <a:pt x="381000" y="95250"/>
                </a:cubicBezTo>
                <a:cubicBezTo>
                  <a:pt x="498475" y="82550"/>
                  <a:pt x="542925" y="206375"/>
                  <a:pt x="704850" y="190500"/>
                </a:cubicBezTo>
                <a:cubicBezTo>
                  <a:pt x="866775" y="174625"/>
                  <a:pt x="1109662" y="87312"/>
                  <a:pt x="135255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524250" y="3994150"/>
            <a:ext cx="3962400" cy="1416050"/>
          </a:xfrm>
          <a:custGeom>
            <a:avLst/>
            <a:gdLst>
              <a:gd name="connsiteX0" fmla="*/ 0 w 3962400"/>
              <a:gd name="connsiteY0" fmla="*/ 1416050 h 1416050"/>
              <a:gd name="connsiteX1" fmla="*/ 609600 w 3962400"/>
              <a:gd name="connsiteY1" fmla="*/ 844550 h 1416050"/>
              <a:gd name="connsiteX2" fmla="*/ 1295400 w 3962400"/>
              <a:gd name="connsiteY2" fmla="*/ 901700 h 1416050"/>
              <a:gd name="connsiteX3" fmla="*/ 1657350 w 3962400"/>
              <a:gd name="connsiteY3" fmla="*/ 330200 h 1416050"/>
              <a:gd name="connsiteX4" fmla="*/ 2438400 w 3962400"/>
              <a:gd name="connsiteY4" fmla="*/ 330200 h 1416050"/>
              <a:gd name="connsiteX5" fmla="*/ 2857500 w 3962400"/>
              <a:gd name="connsiteY5" fmla="*/ 177800 h 1416050"/>
              <a:gd name="connsiteX6" fmla="*/ 3009900 w 3962400"/>
              <a:gd name="connsiteY6" fmla="*/ 158750 h 1416050"/>
              <a:gd name="connsiteX7" fmla="*/ 3448050 w 3962400"/>
              <a:gd name="connsiteY7" fmla="*/ 25400 h 1416050"/>
              <a:gd name="connsiteX8" fmla="*/ 3790950 w 3962400"/>
              <a:gd name="connsiteY8" fmla="*/ 311150 h 1416050"/>
              <a:gd name="connsiteX9" fmla="*/ 3962400 w 3962400"/>
              <a:gd name="connsiteY9" fmla="*/ 387350 h 141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2400" h="1416050">
                <a:moveTo>
                  <a:pt x="0" y="1416050"/>
                </a:moveTo>
                <a:cubicBezTo>
                  <a:pt x="196850" y="1173162"/>
                  <a:pt x="393700" y="930275"/>
                  <a:pt x="609600" y="844550"/>
                </a:cubicBezTo>
                <a:cubicBezTo>
                  <a:pt x="825500" y="758825"/>
                  <a:pt x="1120775" y="987425"/>
                  <a:pt x="1295400" y="901700"/>
                </a:cubicBezTo>
                <a:cubicBezTo>
                  <a:pt x="1470025" y="815975"/>
                  <a:pt x="1466850" y="425450"/>
                  <a:pt x="1657350" y="330200"/>
                </a:cubicBezTo>
                <a:cubicBezTo>
                  <a:pt x="1847850" y="234950"/>
                  <a:pt x="2238375" y="355600"/>
                  <a:pt x="2438400" y="330200"/>
                </a:cubicBezTo>
                <a:cubicBezTo>
                  <a:pt x="2638425" y="304800"/>
                  <a:pt x="2762250" y="206375"/>
                  <a:pt x="2857500" y="177800"/>
                </a:cubicBezTo>
                <a:cubicBezTo>
                  <a:pt x="2952750" y="149225"/>
                  <a:pt x="2911475" y="184150"/>
                  <a:pt x="3009900" y="158750"/>
                </a:cubicBezTo>
                <a:cubicBezTo>
                  <a:pt x="3108325" y="133350"/>
                  <a:pt x="3317875" y="0"/>
                  <a:pt x="3448050" y="25400"/>
                </a:cubicBezTo>
                <a:cubicBezTo>
                  <a:pt x="3578225" y="50800"/>
                  <a:pt x="3705225" y="250825"/>
                  <a:pt x="3790950" y="311150"/>
                </a:cubicBezTo>
                <a:cubicBezTo>
                  <a:pt x="3876675" y="371475"/>
                  <a:pt x="3919537" y="379412"/>
                  <a:pt x="3962400" y="387350"/>
                </a:cubicBezTo>
              </a:path>
            </a:pathLst>
          </a:custGeom>
          <a:ln w="285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3147339" y="5437598"/>
          <a:ext cx="814030" cy="751080"/>
        </p:xfrm>
        <a:graphic>
          <a:graphicData uri="http://schemas.openxmlformats.org/presentationml/2006/ole">
            <p:oleObj spid="_x0000_s250882" name="Equation" r:id="rId4" imgW="152280" imgH="190440" progId="Equation.3">
              <p:embed/>
            </p:oleObj>
          </a:graphicData>
        </a:graphic>
      </p:graphicFrame>
      <p:sp>
        <p:nvSpPr>
          <p:cNvPr id="28686" name="Text Box 7"/>
          <p:cNvSpPr txBox="1">
            <a:spLocks noChangeArrowheads="1"/>
          </p:cNvSpPr>
          <p:nvPr/>
        </p:nvSpPr>
        <p:spPr bwMode="auto">
          <a:xfrm>
            <a:off x="9772794" y="3383723"/>
            <a:ext cx="2933556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escape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006600"/>
                </a:solidFill>
              </a:rPr>
              <a:t>rate</a:t>
            </a:r>
            <a:endParaRPr lang="en-US" sz="3800" dirty="0"/>
          </a:p>
        </p:txBody>
      </p:sp>
      <p:sp>
        <p:nvSpPr>
          <p:cNvPr id="28687" name="Line 8"/>
          <p:cNvSpPr>
            <a:spLocks noChangeShapeType="1"/>
          </p:cNvSpPr>
          <p:nvPr/>
        </p:nvSpPr>
        <p:spPr bwMode="auto">
          <a:xfrm>
            <a:off x="2126986" y="5437598"/>
            <a:ext cx="612211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88" name="Line 9"/>
          <p:cNvSpPr>
            <a:spLocks noChangeShapeType="1"/>
          </p:cNvSpPr>
          <p:nvPr/>
        </p:nvSpPr>
        <p:spPr bwMode="auto">
          <a:xfrm flipV="1">
            <a:off x="2126986" y="2872110"/>
            <a:ext cx="0" cy="2565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8675" name="Object 10"/>
          <p:cNvGraphicFramePr>
            <a:graphicFrameLocks noChangeAspect="1"/>
          </p:cNvGraphicFramePr>
          <p:nvPr/>
        </p:nvGraphicFramePr>
        <p:xfrm>
          <a:off x="1106634" y="4391149"/>
          <a:ext cx="615212" cy="663876"/>
        </p:xfrm>
        <a:graphic>
          <a:graphicData uri="http://schemas.openxmlformats.org/presentationml/2006/ole">
            <p:oleObj spid="_x0000_s250883" name="Equation" r:id="rId5" imgW="139680" imgH="177480" progId="Equation.3">
              <p:embed/>
            </p:oleObj>
          </a:graphicData>
        </a:graphic>
      </p:graphicFrame>
      <p:sp>
        <p:nvSpPr>
          <p:cNvPr id="28689" name="Line 11"/>
          <p:cNvSpPr>
            <a:spLocks noChangeShapeType="1"/>
          </p:cNvSpPr>
          <p:nvPr/>
        </p:nvSpPr>
        <p:spPr bwMode="auto">
          <a:xfrm>
            <a:off x="2126987" y="4672453"/>
            <a:ext cx="512051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90" name="Line 12"/>
          <p:cNvSpPr>
            <a:spLocks noChangeShapeType="1"/>
          </p:cNvSpPr>
          <p:nvPr/>
        </p:nvSpPr>
        <p:spPr bwMode="auto">
          <a:xfrm flipV="1">
            <a:off x="3488705" y="3142161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28691" name="Line 13"/>
          <p:cNvSpPr>
            <a:spLocks noChangeShapeType="1"/>
          </p:cNvSpPr>
          <p:nvPr/>
        </p:nvSpPr>
        <p:spPr bwMode="auto">
          <a:xfrm>
            <a:off x="5529410" y="3547238"/>
            <a:ext cx="0" cy="6751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28676" name="Object 14"/>
          <p:cNvGraphicFramePr>
            <a:graphicFrameLocks noChangeAspect="1"/>
          </p:cNvGraphicFramePr>
          <p:nvPr/>
        </p:nvGraphicFramePr>
        <p:xfrm>
          <a:off x="13354050" y="3173413"/>
          <a:ext cx="4343400" cy="1217612"/>
        </p:xfrm>
        <a:graphic>
          <a:graphicData uri="http://schemas.openxmlformats.org/presentationml/2006/ole">
            <p:oleObj spid="_x0000_s250884" name="Equation" r:id="rId6" imgW="1434960" imgH="393480" progId="Equation.DSMT4">
              <p:embed/>
            </p:oleObj>
          </a:graphicData>
        </a:graphic>
      </p:graphicFrame>
      <p:sp>
        <p:nvSpPr>
          <p:cNvPr id="28692" name="Text Box 15"/>
          <p:cNvSpPr txBox="1">
            <a:spLocks noChangeArrowheads="1"/>
          </p:cNvSpPr>
          <p:nvPr/>
        </p:nvSpPr>
        <p:spPr bwMode="auto">
          <a:xfrm>
            <a:off x="157555" y="1434427"/>
            <a:ext cx="16336263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 smtClean="0"/>
              <a:t> </a:t>
            </a:r>
            <a:r>
              <a:rPr lang="fr-CH" sz="5100" b="1" dirty="0" err="1" smtClean="0"/>
              <a:t>neuron</a:t>
            </a:r>
            <a:r>
              <a:rPr lang="fr-CH" sz="5100" b="1" dirty="0" smtClean="0"/>
              <a:t> </a:t>
            </a:r>
            <a:r>
              <a:rPr lang="fr-CH" sz="5100" b="1" dirty="0" err="1" smtClean="0"/>
              <a:t>with</a:t>
            </a:r>
            <a:r>
              <a:rPr lang="fr-CH" sz="5100" b="1" dirty="0" smtClean="0"/>
              <a:t> relative </a:t>
            </a:r>
            <a:r>
              <a:rPr lang="fr-CH" sz="5100" b="1" dirty="0" err="1" smtClean="0"/>
              <a:t>refractoriness</a:t>
            </a:r>
            <a:r>
              <a:rPr lang="fr-CH" sz="5100" b="1" dirty="0" smtClean="0"/>
              <a:t>, constant input </a:t>
            </a:r>
            <a:endParaRPr lang="fr-FR" sz="5100" dirty="0"/>
          </a:p>
        </p:txBody>
      </p:sp>
      <p:sp>
        <p:nvSpPr>
          <p:cNvPr id="28693" name="Line 18"/>
          <p:cNvSpPr>
            <a:spLocks noChangeShapeType="1"/>
          </p:cNvSpPr>
          <p:nvPr/>
        </p:nvSpPr>
        <p:spPr bwMode="auto">
          <a:xfrm flipV="1">
            <a:off x="3488705" y="6714717"/>
            <a:ext cx="0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94" name="Line 19"/>
          <p:cNvSpPr>
            <a:spLocks noChangeShapeType="1"/>
          </p:cNvSpPr>
          <p:nvPr/>
        </p:nvSpPr>
        <p:spPr bwMode="auto">
          <a:xfrm>
            <a:off x="3488705" y="8245008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8677" name="Object 23"/>
          <p:cNvGraphicFramePr>
            <a:graphicFrameLocks noChangeAspect="1"/>
          </p:cNvGraphicFramePr>
          <p:nvPr/>
        </p:nvGraphicFramePr>
        <p:xfrm>
          <a:off x="4111421" y="5533242"/>
          <a:ext cx="1282943" cy="798902"/>
        </p:xfrm>
        <a:graphic>
          <a:graphicData uri="http://schemas.openxmlformats.org/presentationml/2006/ole">
            <p:oleObj spid="_x0000_s250885" name="Equation" r:id="rId7" imgW="241200" imgH="203040" progId="Equation.3">
              <p:embed/>
            </p:oleObj>
          </a:graphicData>
        </a:graphic>
      </p:graphicFrame>
      <p:graphicFrame>
        <p:nvGraphicFramePr>
          <p:cNvPr id="28678" name="Object 24"/>
          <p:cNvGraphicFramePr>
            <a:graphicFrameLocks noChangeAspect="1"/>
          </p:cNvGraphicFramePr>
          <p:nvPr/>
        </p:nvGraphicFramePr>
        <p:xfrm>
          <a:off x="3147339" y="8261886"/>
          <a:ext cx="949077" cy="877667"/>
        </p:xfrm>
        <a:graphic>
          <a:graphicData uri="http://schemas.openxmlformats.org/presentationml/2006/ole">
            <p:oleObj spid="_x0000_s250886" name="Equation" r:id="rId8" imgW="152280" imgH="190440" progId="Equation.3">
              <p:embed/>
            </p:oleObj>
          </a:graphicData>
        </a:graphic>
      </p:graphicFrame>
      <p:sp>
        <p:nvSpPr>
          <p:cNvPr id="28695" name="Text Box 25"/>
          <p:cNvSpPr txBox="1">
            <a:spLocks noChangeArrowheads="1"/>
          </p:cNvSpPr>
          <p:nvPr/>
        </p:nvSpPr>
        <p:spPr bwMode="auto">
          <a:xfrm>
            <a:off x="5019234" y="6458730"/>
            <a:ext cx="4017186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Survivor function</a:t>
            </a:r>
          </a:p>
        </p:txBody>
      </p:sp>
      <p:sp>
        <p:nvSpPr>
          <p:cNvPr id="28696" name="Text Box 26"/>
          <p:cNvSpPr txBox="1">
            <a:spLocks noChangeArrowheads="1"/>
          </p:cNvSpPr>
          <p:nvPr/>
        </p:nvSpPr>
        <p:spPr bwMode="auto">
          <a:xfrm>
            <a:off x="2588394" y="6751286"/>
            <a:ext cx="660498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1</a:t>
            </a:r>
            <a:endParaRPr lang="fr-FR" sz="3800" dirty="0"/>
          </a:p>
        </p:txBody>
      </p:sp>
      <p:graphicFrame>
        <p:nvGraphicFramePr>
          <p:cNvPr id="28679" name="Object 27"/>
          <p:cNvGraphicFramePr>
            <a:graphicFrameLocks noChangeAspect="1"/>
          </p:cNvGraphicFramePr>
          <p:nvPr/>
        </p:nvGraphicFramePr>
        <p:xfrm>
          <a:off x="5698219" y="6970702"/>
          <a:ext cx="1800622" cy="1139280"/>
        </p:xfrm>
        <a:graphic>
          <a:graphicData uri="http://schemas.openxmlformats.org/presentationml/2006/ole">
            <p:oleObj spid="_x0000_s250887" name="Equation" r:id="rId9" imgW="380880" imgH="241200" progId="Equation.3">
              <p:embed/>
            </p:oleObj>
          </a:graphicData>
        </a:graphic>
      </p:graphicFrame>
      <p:graphicFrame>
        <p:nvGraphicFramePr>
          <p:cNvPr id="28680" name="Object 28"/>
          <p:cNvGraphicFramePr>
            <a:graphicFrameLocks noChangeAspect="1"/>
          </p:cNvGraphicFramePr>
          <p:nvPr/>
        </p:nvGraphicFramePr>
        <p:xfrm>
          <a:off x="9529763" y="6751286"/>
          <a:ext cx="3176587" cy="1612900"/>
        </p:xfrm>
        <a:graphic>
          <a:graphicData uri="http://schemas.openxmlformats.org/presentationml/2006/ole">
            <p:oleObj spid="_x0000_s250888" name="Equation" r:id="rId10" imgW="799920" imgH="457200" progId="Equation.DSMT4">
              <p:embed/>
            </p:oleObj>
          </a:graphicData>
        </a:graphic>
      </p:graphicFrame>
      <p:sp>
        <p:nvSpPr>
          <p:cNvPr id="28697" name="Text Box 30"/>
          <p:cNvSpPr txBox="1">
            <a:spLocks noChangeArrowheads="1"/>
          </p:cNvSpPr>
          <p:nvPr/>
        </p:nvSpPr>
        <p:spPr bwMode="auto">
          <a:xfrm>
            <a:off x="4509057" y="9395538"/>
            <a:ext cx="4727316" cy="84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3550FE"/>
                </a:solidFill>
              </a:rPr>
              <a:t>Interval </a:t>
            </a:r>
            <a:r>
              <a:rPr lang="en-US" sz="4200" dirty="0">
                <a:solidFill>
                  <a:srgbClr val="3550FE"/>
                </a:solidFill>
              </a:rPr>
              <a:t>distribution</a:t>
            </a:r>
            <a:endParaRPr lang="en-US" sz="3800" dirty="0">
              <a:solidFill>
                <a:srgbClr val="3550FE"/>
              </a:solidFill>
            </a:endParaRPr>
          </a:p>
        </p:txBody>
      </p:sp>
      <p:sp>
        <p:nvSpPr>
          <p:cNvPr id="28698" name="Line 31"/>
          <p:cNvSpPr>
            <a:spLocks noChangeShapeType="1"/>
          </p:cNvSpPr>
          <p:nvPr/>
        </p:nvSpPr>
        <p:spPr bwMode="auto">
          <a:xfrm flipV="1">
            <a:off x="3552478" y="9648712"/>
            <a:ext cx="0" cy="15302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699" name="Line 32"/>
          <p:cNvSpPr>
            <a:spLocks noChangeShapeType="1"/>
          </p:cNvSpPr>
          <p:nvPr/>
        </p:nvSpPr>
        <p:spPr bwMode="auto">
          <a:xfrm>
            <a:off x="3552478" y="11179003"/>
            <a:ext cx="45915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0" name="Line 33"/>
          <p:cNvSpPr>
            <a:spLocks noChangeShapeType="1"/>
          </p:cNvSpPr>
          <p:nvPr/>
        </p:nvSpPr>
        <p:spPr bwMode="auto">
          <a:xfrm>
            <a:off x="3552479" y="11181817"/>
            <a:ext cx="847793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28681" name="Object 36"/>
          <p:cNvGraphicFramePr>
            <a:graphicFrameLocks noChangeAspect="1"/>
          </p:cNvGraphicFramePr>
          <p:nvPr/>
        </p:nvGraphicFramePr>
        <p:xfrm>
          <a:off x="3211109" y="11195881"/>
          <a:ext cx="949079" cy="877667"/>
        </p:xfrm>
        <a:graphic>
          <a:graphicData uri="http://schemas.openxmlformats.org/presentationml/2006/ole">
            <p:oleObj spid="_x0000_s250889" name="Equation" r:id="rId11" imgW="152280" imgH="190440" progId="Equation.3">
              <p:embed/>
            </p:oleObj>
          </a:graphicData>
        </a:graphic>
      </p:graphicFrame>
      <p:graphicFrame>
        <p:nvGraphicFramePr>
          <p:cNvPr id="28682" name="Object 37"/>
          <p:cNvGraphicFramePr>
            <a:graphicFrameLocks noChangeAspect="1"/>
          </p:cNvGraphicFramePr>
          <p:nvPr/>
        </p:nvGraphicFramePr>
        <p:xfrm>
          <a:off x="5792001" y="9961850"/>
          <a:ext cx="1740601" cy="1139278"/>
        </p:xfrm>
        <a:graphic>
          <a:graphicData uri="http://schemas.openxmlformats.org/presentationml/2006/ole">
            <p:oleObj spid="_x0000_s250890" name="Equation" r:id="rId12" imgW="368280" imgH="241200" progId="Equation.3">
              <p:embed/>
            </p:oleObj>
          </a:graphicData>
        </a:graphic>
      </p:graphicFrame>
      <p:graphicFrame>
        <p:nvGraphicFramePr>
          <p:cNvPr id="28683" name="Object 38"/>
          <p:cNvGraphicFramePr>
            <a:graphicFrameLocks noChangeAspect="1"/>
          </p:cNvGraphicFramePr>
          <p:nvPr/>
        </p:nvGraphicFramePr>
        <p:xfrm>
          <a:off x="9909175" y="10058140"/>
          <a:ext cx="2555875" cy="985838"/>
        </p:xfrm>
        <a:graphic>
          <a:graphicData uri="http://schemas.openxmlformats.org/presentationml/2006/ole">
            <p:oleObj spid="_x0000_s250891" name="Equation" r:id="rId13" imgW="723600" imgH="279360" progId="Equation.DSMT4">
              <p:embed/>
            </p:oleObj>
          </a:graphicData>
        </a:graphic>
      </p:graphicFrame>
      <p:graphicFrame>
        <p:nvGraphicFramePr>
          <p:cNvPr id="28684" name="Object 39"/>
          <p:cNvGraphicFramePr>
            <a:graphicFrameLocks noChangeAspect="1"/>
          </p:cNvGraphicFramePr>
          <p:nvPr/>
        </p:nvGraphicFramePr>
        <p:xfrm>
          <a:off x="2753451" y="9648712"/>
          <a:ext cx="735254" cy="587925"/>
        </p:xfrm>
        <a:graphic>
          <a:graphicData uri="http://schemas.openxmlformats.org/presentationml/2006/ole">
            <p:oleObj spid="_x0000_s250892" name="Equation" r:id="rId14" imgW="177480" imgH="190440" progId="Equation.3">
              <p:embed/>
            </p:oleObj>
          </a:graphicData>
        </a:graphic>
      </p:graphicFrame>
      <p:sp>
        <p:nvSpPr>
          <p:cNvPr id="28701" name="Line 40"/>
          <p:cNvSpPr>
            <a:spLocks noChangeShapeType="1"/>
          </p:cNvSpPr>
          <p:nvPr/>
        </p:nvSpPr>
        <p:spPr bwMode="auto">
          <a:xfrm>
            <a:off x="2126986" y="4163292"/>
            <a:ext cx="136171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2" name="Line 41"/>
          <p:cNvSpPr>
            <a:spLocks noChangeShapeType="1"/>
          </p:cNvSpPr>
          <p:nvPr/>
        </p:nvSpPr>
        <p:spPr bwMode="auto">
          <a:xfrm>
            <a:off x="3488705" y="4163292"/>
            <a:ext cx="0" cy="12743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3" name="Line 42"/>
          <p:cNvSpPr>
            <a:spLocks noChangeShapeType="1"/>
          </p:cNvSpPr>
          <p:nvPr/>
        </p:nvSpPr>
        <p:spPr bwMode="auto">
          <a:xfrm flipV="1">
            <a:off x="3488705" y="4163292"/>
            <a:ext cx="1699338" cy="127430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8704" name="Line 43"/>
          <p:cNvSpPr>
            <a:spLocks noChangeShapeType="1"/>
          </p:cNvSpPr>
          <p:nvPr/>
        </p:nvSpPr>
        <p:spPr bwMode="auto">
          <a:xfrm>
            <a:off x="5188043" y="4163292"/>
            <a:ext cx="136171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5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Homework </a:t>
            </a:r>
            <a:r>
              <a:rPr lang="en-US" sz="5400" noProof="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assignement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46"/>
          <p:cNvSpPr>
            <a:spLocks noChangeArrowheads="1"/>
          </p:cNvSpPr>
          <p:nvPr/>
        </p:nvSpPr>
        <p:spPr bwMode="auto">
          <a:xfrm>
            <a:off x="0" y="1291726"/>
            <a:ext cx="21559452" cy="10547346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Firing probability in discrete time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6"/>
          <p:cNvGraphicFramePr>
            <a:graphicFrameLocks noChangeAspect="1"/>
          </p:cNvGraphicFramePr>
          <p:nvPr/>
        </p:nvGraphicFramePr>
        <p:xfrm>
          <a:off x="2571750" y="6784975"/>
          <a:ext cx="7021513" cy="1749425"/>
        </p:xfrm>
        <a:graphic>
          <a:graphicData uri="http://schemas.openxmlformats.org/presentationml/2006/ole">
            <p:oleObj spid="_x0000_s248834" name="Equation" r:id="rId4" imgW="1777680" imgH="495000" progId="Equation.DSMT4">
              <p:embed/>
            </p:oleObj>
          </a:graphicData>
        </a:graphic>
      </p:graphicFrame>
      <p:sp>
        <p:nvSpPr>
          <p:cNvPr id="41" name="Rounded Rectangle 40"/>
          <p:cNvSpPr/>
          <p:nvPr/>
        </p:nvSpPr>
        <p:spPr bwMode="auto">
          <a:xfrm>
            <a:off x="2671570" y="1714500"/>
            <a:ext cx="15888979" cy="232393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100" i="1" dirty="0" smtClean="0">
              <a:latin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3011883" y="3183355"/>
            <a:ext cx="1509146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83603" y="2417770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9868028" y="2417770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3504877" y="2417770"/>
            <a:ext cx="0" cy="861283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7" name="Object 60"/>
          <p:cNvGraphicFramePr>
            <a:graphicFrameLocks noChangeAspect="1"/>
          </p:cNvGraphicFramePr>
          <p:nvPr/>
        </p:nvGraphicFramePr>
        <p:xfrm>
          <a:off x="4373134" y="3183356"/>
          <a:ext cx="746507" cy="897359"/>
        </p:xfrm>
        <a:graphic>
          <a:graphicData uri="http://schemas.openxmlformats.org/presentationml/2006/ole">
            <p:oleObj spid="_x0000_s248835" name="Equation" r:id="rId5" imgW="126720" imgH="203040" progId="Equation.DSMT4">
              <p:embed/>
            </p:oleObj>
          </a:graphicData>
        </a:graphic>
      </p:graphicFrame>
      <p:graphicFrame>
        <p:nvGraphicFramePr>
          <p:cNvPr id="48" name="Object 60"/>
          <p:cNvGraphicFramePr>
            <a:graphicFrameLocks noChangeAspect="1"/>
          </p:cNvGraphicFramePr>
          <p:nvPr/>
        </p:nvGraphicFramePr>
        <p:xfrm>
          <a:off x="9489558" y="3184675"/>
          <a:ext cx="821535" cy="897359"/>
        </p:xfrm>
        <a:graphic>
          <a:graphicData uri="http://schemas.openxmlformats.org/presentationml/2006/ole">
            <p:oleObj spid="_x0000_s248836" name="Equation" r:id="rId6" imgW="139680" imgH="203040" progId="Equation.DSMT4">
              <p:embed/>
            </p:oleObj>
          </a:graphicData>
        </a:graphic>
      </p:graphicFrame>
      <p:graphicFrame>
        <p:nvGraphicFramePr>
          <p:cNvPr id="49" name="Object 60"/>
          <p:cNvGraphicFramePr>
            <a:graphicFrameLocks noChangeAspect="1"/>
          </p:cNvGraphicFramePr>
          <p:nvPr/>
        </p:nvGraphicFramePr>
        <p:xfrm>
          <a:off x="13164565" y="3183356"/>
          <a:ext cx="821535" cy="897359"/>
        </p:xfrm>
        <a:graphic>
          <a:graphicData uri="http://schemas.openxmlformats.org/presentationml/2006/ole">
            <p:oleObj spid="_x0000_s248837" name="Equation" r:id="rId7" imgW="139680" imgH="203040" progId="Equation.DSMT4">
              <p:embed/>
            </p:oleObj>
          </a:graphicData>
        </a:graphic>
      </p:graphicFrame>
      <p:graphicFrame>
        <p:nvGraphicFramePr>
          <p:cNvPr id="50" name="Object 60"/>
          <p:cNvGraphicFramePr>
            <a:graphicFrameLocks noChangeAspect="1"/>
          </p:cNvGraphicFramePr>
          <p:nvPr/>
        </p:nvGraphicFramePr>
        <p:xfrm>
          <a:off x="2669811" y="3240935"/>
          <a:ext cx="746507" cy="784838"/>
        </p:xfrm>
        <a:graphic>
          <a:graphicData uri="http://schemas.openxmlformats.org/presentationml/2006/ole">
            <p:oleObj spid="_x0000_s248838" name="Equation" r:id="rId8" imgW="126720" imgH="177480" progId="Equation.DSMT4">
              <p:embed/>
            </p:oleObj>
          </a:graphicData>
        </a:graphic>
      </p:graphicFrame>
      <p:cxnSp>
        <p:nvCxnSpPr>
          <p:cNvPr id="51" name="Straight Connector 50"/>
          <p:cNvCxnSpPr/>
          <p:nvPr/>
        </p:nvCxnSpPr>
        <p:spPr bwMode="auto">
          <a:xfrm>
            <a:off x="3011883" y="3055757"/>
            <a:ext cx="0" cy="127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16944123" y="3055757"/>
            <a:ext cx="0" cy="1275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53" name="Object 60"/>
          <p:cNvGraphicFramePr>
            <a:graphicFrameLocks noChangeAspect="1"/>
          </p:cNvGraphicFramePr>
          <p:nvPr/>
        </p:nvGraphicFramePr>
        <p:xfrm>
          <a:off x="16603810" y="3183356"/>
          <a:ext cx="821533" cy="728577"/>
        </p:xfrm>
        <a:graphic>
          <a:graphicData uri="http://schemas.openxmlformats.org/presentationml/2006/ole">
            <p:oleObj spid="_x0000_s248839" name="Equation" r:id="rId9" imgW="139680" imgH="164880" progId="Equation.DSMT4">
              <p:embed/>
            </p:oleObj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355761" y="5943600"/>
            <a:ext cx="9055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Probability to survive 1 time step</a:t>
            </a:r>
            <a:endParaRPr lang="en-US" sz="4800" dirty="0">
              <a:solidFill>
                <a:srgbClr val="FF0000"/>
              </a:solidFill>
            </a:endParaRPr>
          </a:p>
        </p:txBody>
      </p: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3412935" y="7086713"/>
          <a:ext cx="6381750" cy="744537"/>
        </p:xfrm>
        <a:graphic>
          <a:graphicData uri="http://schemas.openxmlformats.org/presentationml/2006/ole">
            <p:oleObj spid="_x0000_s248840" name="Equation" r:id="rId10" imgW="2108160" imgH="241200" progId="Equation.DSMT4">
              <p:embed/>
            </p:oleObj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591799" y="9050450"/>
            <a:ext cx="87831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3550FE"/>
                </a:solidFill>
              </a:rPr>
              <a:t>Probability to fire in  1 time step</a:t>
            </a:r>
            <a:endParaRPr lang="en-US" sz="4800" dirty="0">
              <a:solidFill>
                <a:srgbClr val="3550FE"/>
              </a:solidFill>
            </a:endParaRPr>
          </a:p>
        </p:txBody>
      </p:sp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2671570" y="9881447"/>
          <a:ext cx="1701564" cy="1174531"/>
        </p:xfrm>
        <a:graphic>
          <a:graphicData uri="http://schemas.openxmlformats.org/presentationml/2006/ole">
            <p:oleObj spid="_x0000_s248841" name="Equation" r:id="rId11" imgW="3553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419100" y="1434427"/>
            <a:ext cx="15887700" cy="4540805"/>
            <a:chOff x="1182697" y="2213811"/>
            <a:chExt cx="20424766" cy="5787189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82697" y="2213811"/>
              <a:ext cx="10362904" cy="551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57770" y="2213811"/>
              <a:ext cx="15049693" cy="5445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1811000" y="2495550"/>
              <a:ext cx="9796463" cy="5505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951369" y="6783221"/>
              <a:ext cx="6765132" cy="1046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Escape noise - experiments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06593" y="1434427"/>
            <a:ext cx="6872210" cy="547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81885" y="5975232"/>
            <a:ext cx="9360573" cy="518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2619886" y="9097260"/>
            <a:ext cx="7154317" cy="1570744"/>
            <a:chOff x="458" y="3984"/>
            <a:chExt cx="2695" cy="621"/>
          </a:xfrm>
        </p:grpSpPr>
        <p:graphicFrame>
          <p:nvGraphicFramePr>
            <p:cNvPr id="8" name="Object 74"/>
            <p:cNvGraphicFramePr>
              <a:graphicFrameLocks noChangeAspect="1"/>
            </p:cNvGraphicFramePr>
            <p:nvPr/>
          </p:nvGraphicFramePr>
          <p:xfrm>
            <a:off x="1368" y="3984"/>
            <a:ext cx="1785" cy="494"/>
          </p:xfrm>
          <a:graphic>
            <a:graphicData uri="http://schemas.openxmlformats.org/presentationml/2006/ole">
              <p:oleObj spid="_x0000_s249858" name="Equation" r:id="rId8" imgW="1409400" imgH="393480" progId="Equation.DSMT4">
                <p:embed/>
              </p:oleObj>
            </a:graphicData>
          </a:graphic>
        </p:graphicFrame>
        <p:sp>
          <p:nvSpPr>
            <p:cNvPr id="9" name="Text Box 75"/>
            <p:cNvSpPr txBox="1">
              <a:spLocks noChangeArrowheads="1"/>
            </p:cNvSpPr>
            <p:nvPr/>
          </p:nvSpPr>
          <p:spPr bwMode="auto">
            <a:xfrm>
              <a:off x="458" y="4106"/>
              <a:ext cx="910" cy="499"/>
            </a:xfrm>
            <a:prstGeom prst="rect">
              <a:avLst/>
            </a:prstGeom>
            <a:noFill/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aphicFrame>
        <p:nvGraphicFramePr>
          <p:cNvPr id="348207" name="Object 47"/>
          <p:cNvGraphicFramePr>
            <a:graphicFrameLocks noChangeAspect="1"/>
          </p:cNvGraphicFramePr>
          <p:nvPr/>
        </p:nvGraphicFramePr>
        <p:xfrm>
          <a:off x="12619886" y="7867650"/>
          <a:ext cx="4189413" cy="742950"/>
        </p:xfrm>
        <a:graphic>
          <a:graphicData uri="http://schemas.openxmlformats.org/presentationml/2006/ole">
            <p:oleObj spid="_x0000_s249859" name="Equation" r:id="rId9" imgW="1384200" imgH="2412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050000" y="2057400"/>
            <a:ext cx="184731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6942649" y="6362700"/>
            <a:ext cx="4390946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Jolivet</a:t>
            </a:r>
            <a:r>
              <a:rPr lang="en-US" sz="3600" i="1" dirty="0" smtClean="0"/>
              <a:t> et al. ,</a:t>
            </a:r>
          </a:p>
          <a:p>
            <a:r>
              <a:rPr lang="en-US" sz="3600" i="1" dirty="0" smtClean="0"/>
              <a:t>J. </a:t>
            </a:r>
            <a:r>
              <a:rPr lang="en-US" sz="3600" i="1" dirty="0" err="1" smtClean="0"/>
              <a:t>Comput</a:t>
            </a:r>
            <a:r>
              <a:rPr lang="en-US" sz="3600" i="1" dirty="0" smtClean="0"/>
              <a:t>. </a:t>
            </a:r>
            <a:r>
              <a:rPr lang="en-US" sz="3600" i="1" dirty="0" err="1" smtClean="0"/>
              <a:t>Neurosc</a:t>
            </a:r>
            <a:r>
              <a:rPr lang="en-US" sz="3600" i="1" dirty="0" smtClean="0"/>
              <a:t>.</a:t>
            </a:r>
          </a:p>
          <a:p>
            <a:r>
              <a:rPr lang="en-US" sz="3600" i="1" dirty="0" smtClean="0"/>
              <a:t>2006</a:t>
            </a:r>
            <a:endParaRPr lang="en-US" sz="3600" i="1" dirty="0"/>
          </a:p>
        </p:txBody>
      </p:sp>
      <p:sp>
        <p:nvSpPr>
          <p:cNvPr id="22" name="Rectangle 21"/>
          <p:cNvSpPr/>
          <p:nvPr/>
        </p:nvSpPr>
        <p:spPr>
          <a:xfrm>
            <a:off x="18421653" y="1434427"/>
            <a:ext cx="990297" cy="4928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54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8.5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5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54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Renewal process, firing probability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858500" y="1458604"/>
            <a:ext cx="10586552" cy="8217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Escape noise = stochastic intensity</a:t>
            </a:r>
          </a:p>
          <a:p>
            <a:endParaRPr lang="en-US" sz="4800" dirty="0" smtClean="0"/>
          </a:p>
          <a:p>
            <a:pPr>
              <a:buFontTx/>
              <a:buChar char="-"/>
            </a:pPr>
            <a:r>
              <a:rPr lang="en-US" sz="4800" dirty="0" smtClean="0"/>
              <a:t>Renewal theory</a:t>
            </a:r>
          </a:p>
          <a:p>
            <a:r>
              <a:rPr lang="en-US" sz="4800" dirty="0" smtClean="0"/>
              <a:t>         </a:t>
            </a:r>
            <a:r>
              <a:rPr lang="en-US" sz="4400" dirty="0" smtClean="0"/>
              <a:t>- hazard function</a:t>
            </a:r>
          </a:p>
          <a:p>
            <a:r>
              <a:rPr lang="en-US" sz="4400" dirty="0" smtClean="0"/>
              <a:t>          - survivor function</a:t>
            </a:r>
          </a:p>
          <a:p>
            <a:r>
              <a:rPr lang="en-US" sz="4400" dirty="0" smtClean="0"/>
              <a:t>          - interval distribution</a:t>
            </a:r>
            <a:endParaRPr lang="en-US" sz="4800" dirty="0" smtClean="0"/>
          </a:p>
          <a:p>
            <a:pPr>
              <a:buFontTx/>
              <a:buChar char="-"/>
            </a:pPr>
            <a:r>
              <a:rPr lang="en-US" sz="4800" dirty="0" smtClean="0"/>
              <a:t>time-dependent renewal theory</a:t>
            </a:r>
          </a:p>
          <a:p>
            <a:pPr>
              <a:buFontTx/>
              <a:buChar char="-"/>
            </a:pPr>
            <a:r>
              <a:rPr lang="en-US" sz="4800" dirty="0" smtClean="0"/>
              <a:t>discrete-time firing probability</a:t>
            </a:r>
          </a:p>
          <a:p>
            <a:pPr>
              <a:buFontTx/>
              <a:buChar char="-"/>
            </a:pPr>
            <a:r>
              <a:rPr lang="en-US" sz="4800" dirty="0" smtClean="0"/>
              <a:t>Link to experiments</a:t>
            </a:r>
          </a:p>
          <a:p>
            <a:endParaRPr lang="en-US" sz="4800" dirty="0" smtClean="0"/>
          </a:p>
          <a:p>
            <a:endParaRPr lang="en-US" sz="48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0858500" y="8515350"/>
            <a:ext cx="10373353" cy="184665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</a:rPr>
              <a:t>basis for modern methods of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neuron model fitting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340" y="3382981"/>
            <a:ext cx="9250439" cy="2921566"/>
          </a:xfrm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Impact" charset="0"/>
                <a:cs typeface="Impact" charset="0"/>
              </a:rPr>
              <a:t>Biological Modeling of Neural Networks</a:t>
            </a:r>
            <a:br>
              <a:rPr lang="en-US" dirty="0" smtClean="0">
                <a:latin typeface="Impact" charset="0"/>
                <a:cs typeface="Impact" charset="0"/>
              </a:rPr>
            </a:br>
            <a:endParaRPr dirty="0">
              <a:latin typeface="Impact" charset="0"/>
              <a:cs typeface="Impact" charset="0"/>
            </a:endParaRP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2"/>
          </p:nvPr>
        </p:nvSpPr>
        <p:spPr bwMode="auto">
          <a:xfrm>
            <a:off x="1024529" y="6761752"/>
            <a:ext cx="10160829" cy="2136186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Week 8 – </a:t>
            </a:r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Noisy input models:</a:t>
            </a:r>
          </a:p>
          <a:p>
            <a:r>
              <a:rPr lang="en-US" sz="5400" dirty="0" smtClean="0">
                <a:latin typeface="Arial Narrow" pitchFamily="34" charset="0"/>
                <a:ea typeface="ＭＳ Ｐゴシック" pitchFamily="34" charset="-128"/>
              </a:rPr>
              <a:t>Barrage of spike arrivals</a:t>
            </a:r>
            <a:endParaRPr lang="en-US" sz="5400" dirty="0" smtClean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1120782" y="8897938"/>
            <a:ext cx="7638207" cy="1906420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latin typeface="Arial Narrow" pitchFamily="34" charset="0"/>
                <a:ea typeface="ＭＳ Ｐゴシック" pitchFamily="34" charset="-128"/>
              </a:rPr>
              <a:t>Wulfram</a:t>
            </a:r>
            <a:r>
              <a:rPr lang="en-US" dirty="0" smtClean="0">
                <a:latin typeface="Arial Narrow" pitchFamily="34" charset="0"/>
                <a:ea typeface="ＭＳ Ｐゴシック" pitchFamily="34" charset="-128"/>
              </a:rPr>
              <a:t> Gerstner</a:t>
            </a:r>
          </a:p>
          <a:p>
            <a:r>
              <a:rPr lang="en-US" sz="4000" dirty="0" smtClean="0">
                <a:latin typeface="Arial Narrow" pitchFamily="34" charset="0"/>
                <a:ea typeface="ＭＳ Ｐゴシック" pitchFamily="34" charset="-128"/>
              </a:rPr>
              <a:t>EPFL, Lausanne, Switzerland</a:t>
            </a:r>
            <a:endParaRPr lang="en-US" sz="4000" dirty="0"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 bwMode="auto">
          <a:xfrm>
            <a:off x="11185359" y="1822991"/>
            <a:ext cx="10422104" cy="976964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noProof="0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.1</a:t>
            </a: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Variation of membrane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potential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- </a:t>
            </a:r>
            <a:r>
              <a:rPr lang="fr-CH" sz="5400" dirty="0" smtClean="0">
                <a:latin typeface="Arial Narrow" pitchFamily="34" charset="0"/>
                <a:cs typeface="ＭＳ Ｐゴシック" charset="0"/>
              </a:rPr>
              <a:t>white noise approximation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8.2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Autocorrelation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of Poisson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.3 </a:t>
            </a:r>
            <a:r>
              <a:rPr kumimoji="0" lang="fr-CH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Noisy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integrate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-and-</a:t>
            </a:r>
            <a:r>
              <a:rPr kumimoji="0" lang="fr-CH" sz="54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fire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endParaRPr kumimoji="0" lang="fr-CH" sz="5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r>
              <a:rPr kumimoji="0" lang="fr-CH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+mn-cs"/>
              </a:rPr>
              <a:t>      - </a:t>
            </a:r>
            <a:r>
              <a:rPr lang="fr-CH" sz="4400" dirty="0" err="1" smtClean="0">
                <a:latin typeface="Arial Narrow" pitchFamily="34" charset="0"/>
              </a:rPr>
              <a:t>superthreshold</a:t>
            </a:r>
            <a:r>
              <a:rPr lang="fr-CH" sz="4400" dirty="0" smtClean="0">
                <a:latin typeface="Arial Narrow" pitchFamily="34" charset="0"/>
              </a:rPr>
              <a:t> and </a:t>
            </a:r>
            <a:r>
              <a:rPr lang="fr-CH" sz="4400" dirty="0" err="1" smtClean="0">
                <a:latin typeface="Arial Narrow" pitchFamily="34" charset="0"/>
              </a:rPr>
              <a:t>subthreshold</a:t>
            </a:r>
            <a:endParaRPr lang="fr-CH" sz="4400" dirty="0" smtClean="0">
              <a:latin typeface="Arial Narrow" pitchFamily="34" charset="0"/>
            </a:endParaRPr>
          </a:p>
          <a:p>
            <a:pPr marL="1509713" marR="0" lvl="1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tabLst/>
              <a:defRPr/>
            </a:pPr>
            <a:endParaRPr lang="fr-CH" sz="4400" dirty="0" err="1" smtClean="0">
              <a:latin typeface="Arial Narrow" pitchFamily="34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</a:t>
            </a:r>
            <a:r>
              <a:rPr kumimoji="0" lang="fr-C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.4 Escape</a:t>
            </a:r>
            <a:r>
              <a:rPr kumimoji="0" lang="fr-CH" sz="5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noise</a:t>
            </a: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r>
              <a:rPr kumimoji="0" lang="fr-CH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          -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stochastic</a:t>
            </a:r>
            <a:r>
              <a:rPr kumimoji="0" lang="fr-CH" sz="4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 </a:t>
            </a:r>
            <a:r>
              <a:rPr kumimoji="0" lang="fr-CH" sz="44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ＭＳ Ｐゴシック" charset="0"/>
              </a:rPr>
              <a:t>intensity</a:t>
            </a:r>
            <a:endParaRPr kumimoji="0" lang="fr-CH" sz="4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8.5 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Renewal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indent="-568325" eaLnBrk="0" hangingPunct="0">
              <a:buClr>
                <a:srgbClr val="FF0000"/>
              </a:buClr>
              <a:buSzPct val="150000"/>
              <a:defRPr/>
            </a:pP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8.6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Comparison</a:t>
            </a:r>
            <a:r>
              <a:rPr lang="fr-CH" sz="5400" b="1" dirty="0" smtClean="0">
                <a:latin typeface="Arial Narrow" pitchFamily="34" charset="0"/>
                <a:cs typeface="ＭＳ Ｐゴシック" charset="0"/>
              </a:rPr>
              <a:t> of noise </a:t>
            </a:r>
            <a:r>
              <a:rPr lang="fr-CH" sz="5400" b="1" dirty="0" err="1" smtClean="0">
                <a:latin typeface="Arial Narrow" pitchFamily="34" charset="0"/>
                <a:cs typeface="ＭＳ Ｐゴシック" charset="0"/>
              </a:rPr>
              <a:t>models</a:t>
            </a:r>
            <a:endParaRPr lang="fr-CH" sz="5400" b="1" dirty="0" smtClean="0">
              <a:latin typeface="Arial Narrow" pitchFamily="34" charset="0"/>
              <a:cs typeface="ＭＳ Ｐゴシック" charset="0"/>
            </a:endParaRPr>
          </a:p>
          <a:p>
            <a:pPr marL="1079500" marR="0" lvl="0" indent="-568325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Arial" charset="0"/>
              <a:buNone/>
              <a:tabLst/>
              <a:defRPr/>
            </a:pPr>
            <a:endParaRPr kumimoji="0" lang="fr-CH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ＭＳ Ｐゴシック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1925053" y="368884"/>
            <a:ext cx="19346777" cy="9064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85800" marR="0" lvl="0" indent="-685800" algn="l" defTabSz="1079500" rtl="0" eaLnBrk="0" fontAlgn="base" latinLnBrk="0" hangingPunct="0">
              <a:lnSpc>
                <a:spcPct val="100000"/>
              </a:lnSpc>
              <a:spcBef>
                <a:spcPts val="1413"/>
              </a:spcBef>
              <a:spcAft>
                <a:spcPct val="0"/>
              </a:spcAft>
              <a:buClr>
                <a:srgbClr val="FF0000"/>
              </a:buClr>
              <a:buSzPct val="150000"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 Week 8 – part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6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30000"/>
                </a:solidFill>
                <a:effectLst/>
                <a:uLnTx/>
                <a:uFillTx/>
                <a:latin typeface="Arial Narrow" pitchFamily="34" charset="0"/>
                <a:ea typeface="ＭＳ Ｐゴシック" pitchFamily="34" charset="-128"/>
                <a:cs typeface="Arial Narrow" charset="0"/>
              </a:rPr>
              <a:t> :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 </a:t>
            </a:r>
            <a:r>
              <a:rPr lang="en-US" sz="5400" b="1" dirty="0" smtClean="0">
                <a:solidFill>
                  <a:srgbClr val="C30000"/>
                </a:solidFill>
                <a:latin typeface="Arial Narrow" pitchFamily="34" charset="0"/>
                <a:cs typeface="Arial Narrow" charset="0"/>
              </a:rPr>
              <a:t>Comparison of noise models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C30000"/>
              </a:solidFill>
              <a:effectLst/>
              <a:uLnTx/>
              <a:uFillTx/>
              <a:latin typeface="Arial Narrow" pitchFamily="34" charset="0"/>
              <a:ea typeface="ＭＳ Ｐゴシック" pitchFamily="34" charset="-128"/>
              <a:cs typeface="Arial Narrow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-794084" y="3685518"/>
            <a:ext cx="312822" cy="659981"/>
            <a:chOff x="11381873" y="2275724"/>
            <a:chExt cx="312822" cy="65998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1381873" y="2574758"/>
              <a:ext cx="312822" cy="36094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1694695" y="2275724"/>
              <a:ext cx="0" cy="65998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ounded Rectangle 10"/>
          <p:cNvSpPr/>
          <p:nvPr/>
        </p:nvSpPr>
        <p:spPr>
          <a:xfrm>
            <a:off x="11498179" y="2406317"/>
            <a:ext cx="9773651" cy="181886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202779" y="6761752"/>
            <a:ext cx="11404684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15450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9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03112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15453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2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</a:t>
            </a:r>
            <a:r>
              <a:rPr lang="en-US" sz="3800" b="1" dirty="0"/>
              <a:t>(fast noise)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65099" y="2430463"/>
            <a:ext cx="6122115" cy="2565488"/>
            <a:chOff x="2688" y="1056"/>
            <a:chExt cx="2640" cy="1296"/>
          </a:xfrm>
        </p:grpSpPr>
        <p:sp>
          <p:nvSpPr>
            <p:cNvPr id="15446" name="Line 11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Line 12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8" name="Object 14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03111" name="Equation" r:id="rId5" imgW="139680" imgH="177480" progId="Equation.3">
                  <p:embed/>
                </p:oleObj>
              </a:graphicData>
            </a:graphic>
          </p:graphicFrame>
          <p:sp>
            <p:nvSpPr>
              <p:cNvPr id="15449" name="Line 15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6" name="Text Box 23"/>
          <p:cNvSpPr txBox="1">
            <a:spLocks noChangeArrowheads="1"/>
          </p:cNvSpPr>
          <p:nvPr/>
        </p:nvSpPr>
        <p:spPr bwMode="auto">
          <a:xfrm>
            <a:off x="15305286" y="1620309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</a:t>
            </a:r>
            <a:r>
              <a:rPr lang="en-US" sz="3800" b="1" dirty="0"/>
              <a:t>(diffusive noise)</a:t>
            </a:r>
          </a:p>
        </p:txBody>
      </p:sp>
      <p:sp>
        <p:nvSpPr>
          <p:cNvPr id="15392" name="Line 29"/>
          <p:cNvSpPr>
            <a:spLocks noChangeShapeType="1"/>
          </p:cNvSpPr>
          <p:nvPr/>
        </p:nvSpPr>
        <p:spPr bwMode="auto">
          <a:xfrm>
            <a:off x="9315449" y="1620309"/>
            <a:ext cx="0" cy="10396979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93" name="Freeform 30"/>
          <p:cNvSpPr>
            <a:spLocks/>
          </p:cNvSpPr>
          <p:nvPr/>
        </p:nvSpPr>
        <p:spPr bwMode="auto">
          <a:xfrm>
            <a:off x="900311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95" name="Freeform 32"/>
          <p:cNvSpPr>
            <a:spLocks/>
          </p:cNvSpPr>
          <p:nvPr/>
        </p:nvSpPr>
        <p:spPr bwMode="auto">
          <a:xfrm>
            <a:off x="14765100" y="2970565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5396" name="Text Box 33"/>
          <p:cNvSpPr txBox="1">
            <a:spLocks noChangeArrowheads="1"/>
          </p:cNvSpPr>
          <p:nvPr/>
        </p:nvSpPr>
        <p:spPr bwMode="auto">
          <a:xfrm>
            <a:off x="3383669" y="3448782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94274" name="Freeform 34"/>
          <p:cNvSpPr>
            <a:spLocks/>
          </p:cNvSpPr>
          <p:nvPr/>
        </p:nvSpPr>
        <p:spPr bwMode="auto">
          <a:xfrm>
            <a:off x="14765100" y="2970565"/>
            <a:ext cx="5942052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5" name="Freeform 35"/>
          <p:cNvSpPr>
            <a:spLocks/>
          </p:cNvSpPr>
          <p:nvPr/>
        </p:nvSpPr>
        <p:spPr bwMode="auto">
          <a:xfrm>
            <a:off x="14765100" y="2970565"/>
            <a:ext cx="3601244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6" name="Freeform 36"/>
          <p:cNvSpPr>
            <a:spLocks/>
          </p:cNvSpPr>
          <p:nvPr/>
        </p:nvSpPr>
        <p:spPr bwMode="auto">
          <a:xfrm>
            <a:off x="14765100" y="3105591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5363" name="Object 59"/>
          <p:cNvGraphicFramePr>
            <a:graphicFrameLocks noChangeAspect="1"/>
          </p:cNvGraphicFramePr>
          <p:nvPr/>
        </p:nvGraphicFramePr>
        <p:xfrm>
          <a:off x="540186" y="4995951"/>
          <a:ext cx="870301" cy="936742"/>
        </p:xfrm>
        <a:graphic>
          <a:graphicData uri="http://schemas.openxmlformats.org/presentationml/2006/ole">
            <p:oleObj spid="_x0000_s303106" name="Equation" r:id="rId6" imgW="139680" imgH="203040" progId="Equation.3">
              <p:embed/>
            </p:oleObj>
          </a:graphicData>
        </a:graphic>
      </p:graphicFrame>
      <p:graphicFrame>
        <p:nvGraphicFramePr>
          <p:cNvPr id="15365" name="Object 61"/>
          <p:cNvGraphicFramePr>
            <a:graphicFrameLocks noChangeAspect="1"/>
          </p:cNvGraphicFramePr>
          <p:nvPr/>
        </p:nvGraphicFramePr>
        <p:xfrm>
          <a:off x="14585037" y="4995951"/>
          <a:ext cx="870301" cy="936742"/>
        </p:xfrm>
        <a:graphic>
          <a:graphicData uri="http://schemas.openxmlformats.org/presentationml/2006/ole">
            <p:oleObj spid="_x0000_s303107" name="Equation" r:id="rId7" imgW="139680" imgH="203040" progId="Equation.3">
              <p:embed/>
            </p:oleObj>
          </a:graphicData>
        </a:graphic>
      </p:graphicFrame>
      <p:sp>
        <p:nvSpPr>
          <p:cNvPr id="39430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15424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73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303110" name="Equation" r:id="rId8" imgW="304560" imgH="203040" progId="Equation.3">
                <p:embed/>
              </p:oleObj>
            </a:graphicData>
          </a:graphic>
        </p:graphicFrame>
      </p:grpSp>
      <p:grpSp>
        <p:nvGrpSpPr>
          <p:cNvPr id="7" name="Group 73"/>
          <p:cNvGrpSpPr>
            <a:grpSpLocks/>
          </p:cNvGrpSpPr>
          <p:nvPr/>
        </p:nvGrpSpPr>
        <p:grpSpPr bwMode="auto">
          <a:xfrm>
            <a:off x="682736" y="5873619"/>
            <a:ext cx="5945805" cy="1459966"/>
            <a:chOff x="182" y="2088"/>
            <a:chExt cx="1585" cy="519"/>
          </a:xfrm>
        </p:grpSpPr>
        <p:graphicFrame>
          <p:nvGraphicFramePr>
            <p:cNvPr id="15372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303109" name="Equation" r:id="rId9" imgW="1130040" imgH="203040" progId="Equation.3">
                <p:embed/>
              </p:oleObj>
            </a:graphicData>
          </a:graphic>
        </p:graphicFrame>
        <p:sp>
          <p:nvSpPr>
            <p:cNvPr id="1542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727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8" name="Group 88"/>
          <p:cNvGrpSpPr>
            <a:grpSpLocks/>
          </p:cNvGrpSpPr>
          <p:nvPr/>
        </p:nvGrpSpPr>
        <p:grpSpPr bwMode="auto">
          <a:xfrm>
            <a:off x="14404976" y="5806106"/>
            <a:ext cx="6249659" cy="2211046"/>
            <a:chOff x="3840" y="2064"/>
            <a:chExt cx="1666" cy="786"/>
          </a:xfrm>
        </p:grpSpPr>
        <p:graphicFrame>
          <p:nvGraphicFramePr>
            <p:cNvPr id="15367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03108" name="Equation" r:id="rId10" imgW="1498320" imgH="419040" progId="Equation.3">
                <p:embed/>
              </p:oleObj>
            </a:graphicData>
          </a:graphic>
        </p:graphicFrame>
        <p:sp>
          <p:nvSpPr>
            <p:cNvPr id="15418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  <p:sp>
        <p:nvSpPr>
          <p:cNvPr id="94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4" grpId="0" animBg="1"/>
      <p:bldP spid="394275" grpId="0" animBg="1"/>
      <p:bldP spid="394276" grpId="0" animBg="1"/>
      <p:bldP spid="394277" grpId="0" animBg="1"/>
      <p:bldP spid="39430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46084" name="Text Box 44"/>
          <p:cNvSpPr txBox="1">
            <a:spLocks noChangeArrowheads="1"/>
          </p:cNvSpPr>
          <p:nvPr/>
        </p:nvSpPr>
        <p:spPr bwMode="auto">
          <a:xfrm>
            <a:off x="10637922" y="1434427"/>
            <a:ext cx="10108597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/>
              <a:t>- </a:t>
            </a:r>
            <a:r>
              <a:rPr lang="fr-CH" dirty="0" err="1"/>
              <a:t>Intrinsic</a:t>
            </a:r>
            <a:r>
              <a:rPr lang="fr-CH" dirty="0"/>
              <a:t> noise (ion </a:t>
            </a:r>
            <a:r>
              <a:rPr lang="fr-CH" dirty="0" err="1"/>
              <a:t>channels</a:t>
            </a:r>
            <a:r>
              <a:rPr lang="fr-CH" dirty="0"/>
              <a:t>)</a:t>
            </a:r>
            <a:endParaRPr lang="fr-FR" dirty="0"/>
          </a:p>
        </p:txBody>
      </p:sp>
      <p:sp>
        <p:nvSpPr>
          <p:cNvPr id="46085" name="Oval 55"/>
          <p:cNvSpPr>
            <a:spLocks noChangeArrowheads="1"/>
          </p:cNvSpPr>
          <p:nvPr/>
        </p:nvSpPr>
        <p:spPr bwMode="auto">
          <a:xfrm>
            <a:off x="13065010" y="2418990"/>
            <a:ext cx="4835421" cy="3133721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6" name="Line 56"/>
          <p:cNvSpPr>
            <a:spLocks noChangeShapeType="1"/>
          </p:cNvSpPr>
          <p:nvPr/>
        </p:nvSpPr>
        <p:spPr bwMode="auto">
          <a:xfrm>
            <a:off x="13871539" y="2900018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7" name="Line 57"/>
          <p:cNvSpPr>
            <a:spLocks noChangeShapeType="1"/>
          </p:cNvSpPr>
          <p:nvPr/>
        </p:nvSpPr>
        <p:spPr bwMode="auto">
          <a:xfrm>
            <a:off x="15942254" y="2900018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8" name="Line 58"/>
          <p:cNvSpPr>
            <a:spLocks noChangeShapeType="1"/>
          </p:cNvSpPr>
          <p:nvPr/>
        </p:nvSpPr>
        <p:spPr bwMode="auto">
          <a:xfrm>
            <a:off x="16287374" y="2900018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89" name="Line 59"/>
          <p:cNvSpPr>
            <a:spLocks noChangeShapeType="1"/>
          </p:cNvSpPr>
          <p:nvPr/>
        </p:nvSpPr>
        <p:spPr bwMode="auto">
          <a:xfrm>
            <a:off x="14216658" y="2900018"/>
            <a:ext cx="0" cy="2171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0" name="Line 60"/>
          <p:cNvSpPr>
            <a:spLocks noChangeShapeType="1"/>
          </p:cNvSpPr>
          <p:nvPr/>
        </p:nvSpPr>
        <p:spPr bwMode="auto">
          <a:xfrm>
            <a:off x="15942254" y="4025232"/>
            <a:ext cx="0" cy="88610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1" name="Line 61"/>
          <p:cNvSpPr>
            <a:spLocks noChangeShapeType="1"/>
          </p:cNvSpPr>
          <p:nvPr/>
        </p:nvSpPr>
        <p:spPr bwMode="auto">
          <a:xfrm>
            <a:off x="16287374" y="4025232"/>
            <a:ext cx="0" cy="80452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2" name="Oval 62"/>
          <p:cNvSpPr>
            <a:spLocks noChangeArrowheads="1"/>
          </p:cNvSpPr>
          <p:nvPr/>
        </p:nvSpPr>
        <p:spPr bwMode="auto">
          <a:xfrm>
            <a:off x="15829717" y="3704545"/>
            <a:ext cx="573947" cy="160344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3" name="Oval 63"/>
          <p:cNvSpPr>
            <a:spLocks noChangeArrowheads="1"/>
          </p:cNvSpPr>
          <p:nvPr/>
        </p:nvSpPr>
        <p:spPr bwMode="auto">
          <a:xfrm>
            <a:off x="15829717" y="4025232"/>
            <a:ext cx="573947" cy="163156"/>
          </a:xfrm>
          <a:prstGeom prst="ellipse">
            <a:avLst/>
          </a:prstGeom>
          <a:solidFill>
            <a:srgbClr val="0000FF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4" name="Oval 65"/>
          <p:cNvSpPr>
            <a:spLocks noChangeArrowheads="1"/>
          </p:cNvSpPr>
          <p:nvPr/>
        </p:nvSpPr>
        <p:spPr bwMode="auto">
          <a:xfrm>
            <a:off x="14678068" y="3302283"/>
            <a:ext cx="112539" cy="81577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5" name="Oval 66"/>
          <p:cNvSpPr>
            <a:spLocks noChangeArrowheads="1"/>
          </p:cNvSpPr>
          <p:nvPr/>
        </p:nvSpPr>
        <p:spPr bwMode="auto">
          <a:xfrm>
            <a:off x="14906897" y="3462624"/>
            <a:ext cx="116289" cy="81579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6" name="Oval 67"/>
          <p:cNvSpPr>
            <a:spLocks noChangeArrowheads="1"/>
          </p:cNvSpPr>
          <p:nvPr/>
        </p:nvSpPr>
        <p:spPr bwMode="auto">
          <a:xfrm>
            <a:off x="16748783" y="3383859"/>
            <a:ext cx="116291" cy="7876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7" name="Oval 68"/>
          <p:cNvSpPr>
            <a:spLocks noChangeArrowheads="1"/>
          </p:cNvSpPr>
          <p:nvPr/>
        </p:nvSpPr>
        <p:spPr bwMode="auto">
          <a:xfrm>
            <a:off x="15135726" y="4188388"/>
            <a:ext cx="116291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8" name="Oval 69"/>
          <p:cNvSpPr>
            <a:spLocks noChangeArrowheads="1"/>
          </p:cNvSpPr>
          <p:nvPr/>
        </p:nvSpPr>
        <p:spPr bwMode="auto">
          <a:xfrm>
            <a:off x="17210193" y="3786124"/>
            <a:ext cx="112539" cy="78765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099" name="Oval 70"/>
          <p:cNvSpPr>
            <a:spLocks noChangeArrowheads="1"/>
          </p:cNvSpPr>
          <p:nvPr/>
        </p:nvSpPr>
        <p:spPr bwMode="auto">
          <a:xfrm>
            <a:off x="15252016" y="4829760"/>
            <a:ext cx="11628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0" name="Oval 71"/>
          <p:cNvSpPr>
            <a:spLocks noChangeArrowheads="1"/>
          </p:cNvSpPr>
          <p:nvPr/>
        </p:nvSpPr>
        <p:spPr bwMode="auto">
          <a:xfrm>
            <a:off x="15480845" y="4509074"/>
            <a:ext cx="116291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1" name="Oval 72"/>
          <p:cNvSpPr>
            <a:spLocks noChangeArrowheads="1"/>
          </p:cNvSpPr>
          <p:nvPr/>
        </p:nvSpPr>
        <p:spPr bwMode="auto">
          <a:xfrm>
            <a:off x="15368306" y="3141938"/>
            <a:ext cx="112539" cy="8157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2" name="Oval 73"/>
          <p:cNvSpPr>
            <a:spLocks noChangeArrowheads="1"/>
          </p:cNvSpPr>
          <p:nvPr/>
        </p:nvSpPr>
        <p:spPr bwMode="auto">
          <a:xfrm>
            <a:off x="14906897" y="4348732"/>
            <a:ext cx="116289" cy="7876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3" name="Oval 74"/>
          <p:cNvSpPr>
            <a:spLocks noChangeArrowheads="1"/>
          </p:cNvSpPr>
          <p:nvPr/>
        </p:nvSpPr>
        <p:spPr bwMode="auto">
          <a:xfrm>
            <a:off x="14906897" y="3864890"/>
            <a:ext cx="116289" cy="81577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4" name="Oval 75"/>
          <p:cNvSpPr>
            <a:spLocks noChangeArrowheads="1"/>
          </p:cNvSpPr>
          <p:nvPr/>
        </p:nvSpPr>
        <p:spPr bwMode="auto">
          <a:xfrm>
            <a:off x="14445488" y="4587839"/>
            <a:ext cx="116291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5" name="Oval 76"/>
          <p:cNvSpPr>
            <a:spLocks noChangeArrowheads="1"/>
          </p:cNvSpPr>
          <p:nvPr/>
        </p:nvSpPr>
        <p:spPr bwMode="auto">
          <a:xfrm>
            <a:off x="15368306" y="4188388"/>
            <a:ext cx="11253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6" name="Oval 77"/>
          <p:cNvSpPr>
            <a:spLocks noChangeArrowheads="1"/>
          </p:cNvSpPr>
          <p:nvPr/>
        </p:nvSpPr>
        <p:spPr bwMode="auto">
          <a:xfrm>
            <a:off x="16865074" y="4587839"/>
            <a:ext cx="112539" cy="81579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7" name="Oval 78"/>
          <p:cNvSpPr>
            <a:spLocks noChangeArrowheads="1"/>
          </p:cNvSpPr>
          <p:nvPr/>
        </p:nvSpPr>
        <p:spPr bwMode="auto">
          <a:xfrm>
            <a:off x="16632493" y="3946467"/>
            <a:ext cx="116289" cy="78765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09" name="Text Box 80"/>
          <p:cNvSpPr txBox="1">
            <a:spLocks noChangeArrowheads="1"/>
          </p:cNvSpPr>
          <p:nvPr/>
        </p:nvSpPr>
        <p:spPr bwMode="auto">
          <a:xfrm>
            <a:off x="16493694" y="2981596"/>
            <a:ext cx="148123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76FF"/>
                </a:solidFill>
              </a:rPr>
              <a:t>Na</a:t>
            </a:r>
            <a:r>
              <a:rPr lang="en-US" sz="5100" baseline="30000" dirty="0">
                <a:solidFill>
                  <a:srgbClr val="0076FF"/>
                </a:solidFill>
              </a:rPr>
              <a:t>+</a:t>
            </a:r>
            <a:endParaRPr lang="en-US" sz="5100" dirty="0">
              <a:solidFill>
                <a:srgbClr val="0076FF"/>
              </a:solidFill>
            </a:endParaRPr>
          </a:p>
        </p:txBody>
      </p:sp>
      <p:sp>
        <p:nvSpPr>
          <p:cNvPr id="46110" name="Text Box 81"/>
          <p:cNvSpPr txBox="1">
            <a:spLocks noChangeArrowheads="1"/>
          </p:cNvSpPr>
          <p:nvPr/>
        </p:nvSpPr>
        <p:spPr bwMode="auto">
          <a:xfrm>
            <a:off x="14445488" y="4348732"/>
            <a:ext cx="108048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6600"/>
                </a:solidFill>
              </a:rPr>
              <a:t>K</a:t>
            </a:r>
            <a:r>
              <a:rPr lang="en-US" sz="5100" baseline="30000" dirty="0">
                <a:solidFill>
                  <a:srgbClr val="FF6600"/>
                </a:solidFill>
              </a:rPr>
              <a:t>+</a:t>
            </a:r>
            <a:endParaRPr lang="en-US" sz="5100" dirty="0">
              <a:solidFill>
                <a:srgbClr val="FF6600"/>
              </a:solidFill>
            </a:endParaRPr>
          </a:p>
        </p:txBody>
      </p:sp>
      <p:sp>
        <p:nvSpPr>
          <p:cNvPr id="46111" name="Line 82"/>
          <p:cNvSpPr>
            <a:spLocks noChangeShapeType="1"/>
          </p:cNvSpPr>
          <p:nvPr/>
        </p:nvSpPr>
        <p:spPr bwMode="auto">
          <a:xfrm>
            <a:off x="15252017" y="2821252"/>
            <a:ext cx="1267938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2" name="Text Box 83"/>
          <p:cNvSpPr txBox="1">
            <a:spLocks noChangeArrowheads="1"/>
          </p:cNvSpPr>
          <p:nvPr/>
        </p:nvSpPr>
        <p:spPr bwMode="auto">
          <a:xfrm>
            <a:off x="15023186" y="2382419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>
              <a:solidFill>
                <a:srgbClr val="008000"/>
              </a:solidFill>
            </a:endParaRPr>
          </a:p>
        </p:txBody>
      </p:sp>
      <p:sp>
        <p:nvSpPr>
          <p:cNvPr id="46113" name="Oval 84"/>
          <p:cNvSpPr>
            <a:spLocks noChangeArrowheads="1"/>
          </p:cNvSpPr>
          <p:nvPr/>
        </p:nvSpPr>
        <p:spPr bwMode="auto">
          <a:xfrm>
            <a:off x="14445488" y="3864890"/>
            <a:ext cx="116291" cy="815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46114" name="Text Box 85"/>
          <p:cNvSpPr txBox="1">
            <a:spLocks noChangeArrowheads="1"/>
          </p:cNvSpPr>
          <p:nvPr/>
        </p:nvSpPr>
        <p:spPr bwMode="auto">
          <a:xfrm>
            <a:off x="14100367" y="4933843"/>
            <a:ext cx="389654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endParaRPr lang="fr-FR" sz="5100" dirty="0"/>
          </a:p>
        </p:txBody>
      </p:sp>
      <p:grpSp>
        <p:nvGrpSpPr>
          <p:cNvPr id="2" name="Group 92"/>
          <p:cNvGrpSpPr/>
          <p:nvPr/>
        </p:nvGrpSpPr>
        <p:grpSpPr>
          <a:xfrm>
            <a:off x="11757168" y="6637867"/>
            <a:ext cx="4820416" cy="2447341"/>
            <a:chOff x="2295793" y="6416535"/>
            <a:chExt cx="5784499" cy="2447341"/>
          </a:xfrm>
        </p:grpSpPr>
        <p:sp>
          <p:nvSpPr>
            <p:cNvPr id="46121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2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3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4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5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6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7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8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29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0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1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2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3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4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5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6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7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0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3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4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5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6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7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8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9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0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1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2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3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4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5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6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7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8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59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0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2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3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4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5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66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7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8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69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161" name="Text Box 45"/>
          <p:cNvSpPr txBox="1">
            <a:spLocks noChangeArrowheads="1"/>
          </p:cNvSpPr>
          <p:nvPr/>
        </p:nvSpPr>
        <p:spPr bwMode="auto">
          <a:xfrm>
            <a:off x="10395448" y="5519229"/>
            <a:ext cx="5266185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CH" dirty="0"/>
              <a:t>Network noise </a:t>
            </a:r>
            <a:endParaRPr lang="fr-FR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 Review: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Sources of Variability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-1320000">
            <a:off x="14705797" y="3435800"/>
            <a:ext cx="6080511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small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 rot="-1320000">
            <a:off x="15816481" y="7731232"/>
            <a:ext cx="5351145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big contribution!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491916" y="3068834"/>
            <a:ext cx="7813357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vivo data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ym typeface="Wingdings" pitchFamily="2" charset="2"/>
              </a:rPr>
              <a:t> looks ‘noisy’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In vitro data</a:t>
            </a:r>
          </a:p>
          <a:p>
            <a:r>
              <a:rPr lang="en-US" dirty="0" smtClean="0">
                <a:sym typeface="Wingdings" pitchFamily="2" charset="2"/>
              </a:rPr>
              <a:t>   small fluctuations</a:t>
            </a:r>
          </a:p>
          <a:p>
            <a:r>
              <a:rPr lang="en-US" dirty="0" smtClean="0">
                <a:sym typeface="Wingdings" pitchFamily="2" charset="2"/>
              </a:rPr>
              <a:t>   nearly deterministic</a:t>
            </a:r>
          </a:p>
          <a:p>
            <a:r>
              <a:rPr lang="en-US" dirty="0" smtClean="0">
                <a:sym typeface="Wingdings" pitchFamily="2" charset="2"/>
              </a:rPr>
              <a:t>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7204" name="Line 18"/>
          <p:cNvSpPr>
            <a:spLocks noChangeShapeType="1"/>
          </p:cNvSpPr>
          <p:nvPr/>
        </p:nvSpPr>
        <p:spPr bwMode="auto">
          <a:xfrm>
            <a:off x="1955598" y="2120633"/>
            <a:ext cx="6295787" cy="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7" name="Line 21"/>
          <p:cNvSpPr>
            <a:spLocks noChangeShapeType="1"/>
          </p:cNvSpPr>
          <p:nvPr/>
        </p:nvSpPr>
        <p:spPr bwMode="auto">
          <a:xfrm>
            <a:off x="4606591" y="1738457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08" name="Line 22"/>
          <p:cNvSpPr>
            <a:spLocks noChangeShapeType="1"/>
          </p:cNvSpPr>
          <p:nvPr/>
        </p:nvSpPr>
        <p:spPr bwMode="auto">
          <a:xfrm>
            <a:off x="2806380" y="1737842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1" name="Line 45"/>
          <p:cNvSpPr>
            <a:spLocks noChangeShapeType="1"/>
          </p:cNvSpPr>
          <p:nvPr/>
        </p:nvSpPr>
        <p:spPr bwMode="auto">
          <a:xfrm>
            <a:off x="3657162" y="1737842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2" name="Line 46"/>
          <p:cNvSpPr>
            <a:spLocks noChangeShapeType="1"/>
          </p:cNvSpPr>
          <p:nvPr/>
        </p:nvSpPr>
        <p:spPr bwMode="auto">
          <a:xfrm>
            <a:off x="5360603" y="1738457"/>
            <a:ext cx="0" cy="41070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7235" name="Freeform 49"/>
          <p:cNvSpPr>
            <a:spLocks/>
          </p:cNvSpPr>
          <p:nvPr/>
        </p:nvSpPr>
        <p:spPr bwMode="auto">
          <a:xfrm>
            <a:off x="1274974" y="2759588"/>
            <a:ext cx="5953775" cy="509423"/>
          </a:xfrm>
          <a:custGeom>
            <a:avLst/>
            <a:gdLst>
              <a:gd name="T0" fmla="*/ 0 w 861"/>
              <a:gd name="T1" fmla="*/ 17 h 196"/>
              <a:gd name="T2" fmla="*/ 226 w 861"/>
              <a:gd name="T3" fmla="*/ 2 h 196"/>
              <a:gd name="T4" fmla="*/ 861 w 861"/>
              <a:gd name="T5" fmla="*/ 31 h 196"/>
              <a:gd name="T6" fmla="*/ 0 60000 65536"/>
              <a:gd name="T7" fmla="*/ 0 60000 65536"/>
              <a:gd name="T8" fmla="*/ 0 60000 65536"/>
              <a:gd name="T9" fmla="*/ 0 w 861"/>
              <a:gd name="T10" fmla="*/ 0 h 196"/>
              <a:gd name="T11" fmla="*/ 861 w 861"/>
              <a:gd name="T12" fmla="*/ 196 h 1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1" h="196">
                <a:moveTo>
                  <a:pt x="0" y="106"/>
                </a:moveTo>
                <a:cubicBezTo>
                  <a:pt x="41" y="53"/>
                  <a:pt x="83" y="0"/>
                  <a:pt x="226" y="15"/>
                </a:cubicBezTo>
                <a:cubicBezTo>
                  <a:pt x="369" y="30"/>
                  <a:pt x="615" y="113"/>
                  <a:pt x="861" y="196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7181" name="Text Box 52"/>
          <p:cNvSpPr txBox="1">
            <a:spLocks noChangeArrowheads="1"/>
          </p:cNvSpPr>
          <p:nvPr/>
        </p:nvSpPr>
        <p:spPr bwMode="auto">
          <a:xfrm>
            <a:off x="764503" y="4800181"/>
            <a:ext cx="6093074" cy="333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 smtClean="0"/>
              <a:t>Assumption</a:t>
            </a:r>
            <a:r>
              <a:rPr lang="fr-CH" sz="5100" b="1" dirty="0" smtClean="0"/>
              <a:t>: </a:t>
            </a:r>
          </a:p>
          <a:p>
            <a:r>
              <a:rPr lang="fr-CH" sz="5100" b="1" dirty="0" err="1" smtClean="0"/>
              <a:t>stochastic</a:t>
            </a:r>
            <a:r>
              <a:rPr lang="fr-CH" sz="5100" b="1" dirty="0" smtClean="0"/>
              <a:t> </a:t>
            </a:r>
            <a:r>
              <a:rPr lang="fr-CH" sz="5100" b="1" dirty="0" err="1" smtClean="0"/>
              <a:t>spiking</a:t>
            </a:r>
            <a:endParaRPr lang="fr-CH" sz="5100" dirty="0"/>
          </a:p>
          <a:p>
            <a:r>
              <a:rPr lang="fr-CH" sz="5100" dirty="0" smtClean="0"/>
              <a:t> </a:t>
            </a:r>
            <a:r>
              <a:rPr lang="fr-CH" sz="5100" dirty="0"/>
              <a:t>rate </a:t>
            </a:r>
            <a:endParaRPr lang="fr-CH" sz="3400" dirty="0"/>
          </a:p>
          <a:p>
            <a:r>
              <a:rPr lang="fr-CH" sz="5100" dirty="0"/>
              <a:t>  </a:t>
            </a:r>
            <a:endParaRPr lang="fr-FR" sz="3400" dirty="0"/>
          </a:p>
        </p:txBody>
      </p:sp>
      <p:sp>
        <p:nvSpPr>
          <p:cNvPr id="7183" name="Text Box 65"/>
          <p:cNvSpPr txBox="1">
            <a:spLocks noChangeArrowheads="1"/>
          </p:cNvSpPr>
          <p:nvPr/>
        </p:nvSpPr>
        <p:spPr bwMode="auto">
          <a:xfrm>
            <a:off x="407665" y="205352"/>
            <a:ext cx="20111335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Poisson </a:t>
            </a:r>
            <a:r>
              <a:rPr lang="fr-CH" dirty="0" err="1" smtClean="0">
                <a:solidFill>
                  <a:srgbClr val="FF0000"/>
                </a:solidFill>
              </a:rPr>
              <a:t>spike</a:t>
            </a:r>
            <a:r>
              <a:rPr lang="fr-CH" dirty="0" smtClean="0">
                <a:solidFill>
                  <a:srgbClr val="FF0000"/>
                </a:solidFill>
              </a:rPr>
              <a:t> </a:t>
            </a:r>
            <a:r>
              <a:rPr lang="fr-CH" dirty="0" err="1" smtClean="0">
                <a:solidFill>
                  <a:srgbClr val="FF0000"/>
                </a:solidFill>
              </a:rPr>
              <a:t>arrival</a:t>
            </a:r>
            <a:r>
              <a:rPr lang="fr-CH" dirty="0" smtClean="0">
                <a:solidFill>
                  <a:srgbClr val="FF0000"/>
                </a:solidFill>
              </a:rPr>
              <a:t>: </a:t>
            </a:r>
            <a:r>
              <a:rPr lang="fr-CH" sz="4800" b="1" dirty="0" err="1" smtClean="0">
                <a:solidFill>
                  <a:srgbClr val="FF0000"/>
                </a:solidFill>
              </a:rPr>
              <a:t>Mean</a:t>
            </a:r>
            <a:r>
              <a:rPr lang="fr-CH" sz="4800" b="1" dirty="0" smtClean="0">
                <a:solidFill>
                  <a:srgbClr val="FF0000"/>
                </a:solidFill>
              </a:rPr>
              <a:t> and </a:t>
            </a:r>
            <a:r>
              <a:rPr lang="fr-CH" sz="4800" b="1" dirty="0" err="1" smtClean="0">
                <a:solidFill>
                  <a:srgbClr val="FF0000"/>
                </a:solidFill>
              </a:rPr>
              <a:t>autocorrelation</a:t>
            </a:r>
            <a:r>
              <a:rPr lang="fr-CH" sz="4800" b="1" dirty="0" smtClean="0">
                <a:solidFill>
                  <a:srgbClr val="FF0000"/>
                </a:solidFill>
              </a:rPr>
              <a:t> of </a:t>
            </a:r>
            <a:r>
              <a:rPr lang="fr-CH" sz="4800" b="1" dirty="0" err="1" smtClean="0">
                <a:solidFill>
                  <a:srgbClr val="FF0000"/>
                </a:solidFill>
              </a:rPr>
              <a:t>filtered</a:t>
            </a:r>
            <a:r>
              <a:rPr lang="fr-CH" sz="4800" b="1" dirty="0" smtClean="0">
                <a:solidFill>
                  <a:srgbClr val="FF0000"/>
                </a:solidFill>
              </a:rPr>
              <a:t> signal </a:t>
            </a:r>
            <a:endParaRPr lang="fr-FR"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7171" name="Object 68"/>
          <p:cNvGraphicFramePr>
            <a:graphicFrameLocks noChangeAspect="1"/>
          </p:cNvGraphicFramePr>
          <p:nvPr/>
        </p:nvGraphicFramePr>
        <p:xfrm>
          <a:off x="1104818" y="3269012"/>
          <a:ext cx="5079254" cy="1403706"/>
        </p:xfrm>
        <a:graphic>
          <a:graphicData uri="http://schemas.openxmlformats.org/presentationml/2006/ole">
            <p:oleObj spid="_x0000_s304130" name="Equation" r:id="rId4" imgW="1155600" imgH="355320" progId="Equation.DSMT4">
              <p:embed/>
            </p:oleObj>
          </a:graphicData>
        </a:graphic>
      </p:graphicFrame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0803732" y="3013816"/>
          <a:ext cx="6470986" cy="1099896"/>
        </p:xfrm>
        <a:graphic>
          <a:graphicData uri="http://schemas.openxmlformats.org/presentationml/2006/ole">
            <p:oleObj spid="_x0000_s304131" name="Equation" r:id="rId5" imgW="1460160" imgH="279360" progId="Equation.DSMT4">
              <p:embed/>
            </p:oleObj>
          </a:graphicData>
        </a:graphic>
      </p:graphicFrame>
      <p:sp>
        <p:nvSpPr>
          <p:cNvPr id="7186" name="Text Box 74"/>
          <p:cNvSpPr txBox="1">
            <a:spLocks noChangeArrowheads="1"/>
          </p:cNvSpPr>
          <p:nvPr/>
        </p:nvSpPr>
        <p:spPr bwMode="auto">
          <a:xfrm>
            <a:off x="8251386" y="6203754"/>
            <a:ext cx="222021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dirty="0" err="1"/>
              <a:t>mean</a:t>
            </a:r>
            <a:endParaRPr lang="fr-FR" dirty="0"/>
          </a:p>
        </p:txBody>
      </p:sp>
      <p:graphicFrame>
        <p:nvGraphicFramePr>
          <p:cNvPr id="7175" name="Object 76"/>
          <p:cNvGraphicFramePr>
            <a:graphicFrameLocks noChangeAspect="1"/>
          </p:cNvGraphicFramePr>
          <p:nvPr/>
        </p:nvGraphicFramePr>
        <p:xfrm>
          <a:off x="2295912" y="6458949"/>
          <a:ext cx="1508021" cy="801716"/>
        </p:xfrm>
        <a:graphic>
          <a:graphicData uri="http://schemas.openxmlformats.org/presentationml/2006/ole">
            <p:oleObj spid="_x0000_s304132" name="Equation" r:id="rId6" imgW="342720" imgH="203040" progId="Equation.DSMT4">
              <p:embed/>
            </p:oleObj>
          </a:graphicData>
        </a:graphic>
      </p:graphicFrame>
      <p:sp>
        <p:nvSpPr>
          <p:cNvPr id="70" name="Rectangle 69"/>
          <p:cNvSpPr/>
          <p:nvPr/>
        </p:nvSpPr>
        <p:spPr bwMode="auto">
          <a:xfrm>
            <a:off x="7400604" y="2503426"/>
            <a:ext cx="3062815" cy="178636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graphicFrame>
        <p:nvGraphicFramePr>
          <p:cNvPr id="3" name="Object 72"/>
          <p:cNvGraphicFramePr>
            <a:graphicFrameLocks noChangeAspect="1"/>
          </p:cNvGraphicFramePr>
          <p:nvPr/>
        </p:nvGraphicFramePr>
        <p:xfrm>
          <a:off x="7740916" y="2886219"/>
          <a:ext cx="2382190" cy="1305422"/>
        </p:xfrm>
        <a:graphic>
          <a:graphicData uri="http://schemas.openxmlformats.org/presentationml/2006/ole">
            <p:oleObj spid="_x0000_s304133" name="Equation" r:id="rId7" imgW="330120" imgH="203040" progId="Equation.DSMT4">
              <p:embed/>
            </p:oleObj>
          </a:graphicData>
        </a:graphic>
      </p:graphicFrame>
      <p:graphicFrame>
        <p:nvGraphicFramePr>
          <p:cNvPr id="6" name="Object 72"/>
          <p:cNvGraphicFramePr>
            <a:graphicFrameLocks noChangeAspect="1"/>
          </p:cNvGraphicFramePr>
          <p:nvPr/>
        </p:nvGraphicFramePr>
        <p:xfrm>
          <a:off x="10973889" y="4800182"/>
          <a:ext cx="7596373" cy="1099898"/>
        </p:xfrm>
        <a:graphic>
          <a:graphicData uri="http://schemas.openxmlformats.org/presentationml/2006/ole">
            <p:oleObj spid="_x0000_s304134" name="Equation" r:id="rId8" imgW="1714320" imgH="27936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0973889" y="6124638"/>
          <a:ext cx="7540104" cy="1099896"/>
        </p:xfrm>
        <a:graphic>
          <a:graphicData uri="http://schemas.openxmlformats.org/presentationml/2006/ole">
            <p:oleObj spid="_x0000_s304135" name="Equation" r:id="rId9" imgW="1701720" imgH="279360" progId="Equation.DSMT4">
              <p:embed/>
            </p:oleObj>
          </a:graphicData>
        </a:graphic>
      </p:graphicFrame>
      <p:graphicFrame>
        <p:nvGraphicFramePr>
          <p:cNvPr id="8" name="Object 72"/>
          <p:cNvGraphicFramePr>
            <a:graphicFrameLocks noChangeAspect="1"/>
          </p:cNvGraphicFramePr>
          <p:nvPr/>
        </p:nvGraphicFramePr>
        <p:xfrm>
          <a:off x="3827320" y="8500510"/>
          <a:ext cx="13898549" cy="1198353"/>
        </p:xfrm>
        <a:graphic>
          <a:graphicData uri="http://schemas.openxmlformats.org/presentationml/2006/ole">
            <p:oleObj spid="_x0000_s304136" name="Equation" r:id="rId10" imgW="3136680" imgH="304560" progId="Equation.DSMT4">
              <p:embed/>
            </p:oleObj>
          </a:graphicData>
        </a:graphic>
      </p:graphicFrame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3845079" y="9904083"/>
          <a:ext cx="13335855" cy="1099898"/>
        </p:xfrm>
        <a:graphic>
          <a:graphicData uri="http://schemas.openxmlformats.org/presentationml/2006/ole">
            <p:oleObj spid="_x0000_s304137" name="Equation" r:id="rId11" imgW="3009600" imgH="279360" progId="Equation.DSMT4">
              <p:embed/>
            </p:oleObj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24192" y="7734924"/>
            <a:ext cx="8364530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/>
              <a:t>Autocorrelation of output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9612637" y="11225172"/>
            <a:ext cx="7915689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Autocorrelation of input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10803732" y="11052460"/>
            <a:ext cx="5104692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Arrow Connector 80"/>
          <p:cNvCxnSpPr/>
          <p:nvPr/>
        </p:nvCxnSpPr>
        <p:spPr bwMode="auto">
          <a:xfrm>
            <a:off x="11314201" y="2631024"/>
            <a:ext cx="6976413" cy="28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rot="5400000" flipH="1" flipV="1">
            <a:off x="10803811" y="2120165"/>
            <a:ext cx="1020780" cy="3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Freeform 83"/>
          <p:cNvSpPr/>
          <p:nvPr/>
        </p:nvSpPr>
        <p:spPr bwMode="auto">
          <a:xfrm>
            <a:off x="11835729" y="1914544"/>
            <a:ext cx="1193250" cy="745664"/>
          </a:xfrm>
          <a:custGeom>
            <a:avLst/>
            <a:gdLst>
              <a:gd name="connsiteX0" fmla="*/ 0 w 504968"/>
              <a:gd name="connsiteY0" fmla="*/ 420806 h 420806"/>
              <a:gd name="connsiteX1" fmla="*/ 122830 w 504968"/>
              <a:gd name="connsiteY1" fmla="*/ 52316 h 420806"/>
              <a:gd name="connsiteX2" fmla="*/ 504968 w 504968"/>
              <a:gd name="connsiteY2" fmla="*/ 106907 h 42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968" h="420806">
                <a:moveTo>
                  <a:pt x="0" y="420806"/>
                </a:moveTo>
                <a:cubicBezTo>
                  <a:pt x="19334" y="262719"/>
                  <a:pt x="38669" y="104632"/>
                  <a:pt x="122830" y="52316"/>
                </a:cubicBezTo>
                <a:cubicBezTo>
                  <a:pt x="206991" y="0"/>
                  <a:pt x="355979" y="53453"/>
                  <a:pt x="504968" y="10690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6" name="Freeform 85"/>
          <p:cNvSpPr/>
          <p:nvPr/>
        </p:nvSpPr>
        <p:spPr bwMode="auto">
          <a:xfrm>
            <a:off x="13061227" y="1422810"/>
            <a:ext cx="1386748" cy="681173"/>
          </a:xfrm>
          <a:custGeom>
            <a:avLst/>
            <a:gdLst>
              <a:gd name="connsiteX0" fmla="*/ 0 w 586854"/>
              <a:gd name="connsiteY0" fmla="*/ 384411 h 384411"/>
              <a:gd name="connsiteX1" fmla="*/ 177421 w 586854"/>
              <a:gd name="connsiteY1" fmla="*/ 15922 h 384411"/>
              <a:gd name="connsiteX2" fmla="*/ 586854 w 586854"/>
              <a:gd name="connsiteY2" fmla="*/ 288877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384411">
                <a:moveTo>
                  <a:pt x="0" y="384411"/>
                </a:moveTo>
                <a:cubicBezTo>
                  <a:pt x="39806" y="208127"/>
                  <a:pt x="79612" y="31844"/>
                  <a:pt x="177421" y="15922"/>
                </a:cubicBezTo>
                <a:cubicBezTo>
                  <a:pt x="275230" y="0"/>
                  <a:pt x="431042" y="144438"/>
                  <a:pt x="586854" y="2888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14377016" y="1227453"/>
            <a:ext cx="1020938" cy="637988"/>
          </a:xfrm>
          <a:custGeom>
            <a:avLst/>
            <a:gdLst>
              <a:gd name="connsiteX0" fmla="*/ 0 w 586854"/>
              <a:gd name="connsiteY0" fmla="*/ 384411 h 384411"/>
              <a:gd name="connsiteX1" fmla="*/ 177421 w 586854"/>
              <a:gd name="connsiteY1" fmla="*/ 15922 h 384411"/>
              <a:gd name="connsiteX2" fmla="*/ 586854 w 586854"/>
              <a:gd name="connsiteY2" fmla="*/ 288877 h 384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6854" h="384411">
                <a:moveTo>
                  <a:pt x="0" y="384411"/>
                </a:moveTo>
                <a:cubicBezTo>
                  <a:pt x="39806" y="208127"/>
                  <a:pt x="79612" y="31844"/>
                  <a:pt x="177421" y="15922"/>
                </a:cubicBezTo>
                <a:cubicBezTo>
                  <a:pt x="275230" y="0"/>
                  <a:pt x="431042" y="144438"/>
                  <a:pt x="586854" y="28887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15415475" y="1268675"/>
            <a:ext cx="2289746" cy="1362349"/>
          </a:xfrm>
          <a:custGeom>
            <a:avLst/>
            <a:gdLst>
              <a:gd name="connsiteX0" fmla="*/ 0 w 968991"/>
              <a:gd name="connsiteY0" fmla="*/ 263857 h 768824"/>
              <a:gd name="connsiteX1" fmla="*/ 109182 w 968991"/>
              <a:gd name="connsiteY1" fmla="*/ 18197 h 768824"/>
              <a:gd name="connsiteX2" fmla="*/ 354842 w 968991"/>
              <a:gd name="connsiteY2" fmla="*/ 373039 h 768824"/>
              <a:gd name="connsiteX3" fmla="*/ 600501 w 968991"/>
              <a:gd name="connsiteY3" fmla="*/ 605051 h 768824"/>
              <a:gd name="connsiteX4" fmla="*/ 968991 w 968991"/>
              <a:gd name="connsiteY4" fmla="*/ 768824 h 7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8991" h="768824">
                <a:moveTo>
                  <a:pt x="0" y="263857"/>
                </a:moveTo>
                <a:cubicBezTo>
                  <a:pt x="25021" y="131928"/>
                  <a:pt x="50042" y="0"/>
                  <a:pt x="109182" y="18197"/>
                </a:cubicBezTo>
                <a:cubicBezTo>
                  <a:pt x="168322" y="36394"/>
                  <a:pt x="272956" y="275230"/>
                  <a:pt x="354842" y="373039"/>
                </a:cubicBezTo>
                <a:cubicBezTo>
                  <a:pt x="436728" y="470848"/>
                  <a:pt x="498143" y="539087"/>
                  <a:pt x="600501" y="605051"/>
                </a:cubicBezTo>
                <a:cubicBezTo>
                  <a:pt x="702859" y="671015"/>
                  <a:pt x="835925" y="719919"/>
                  <a:pt x="968991" y="76882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92911" tIns="96455" rIns="192911" bIns="96455" numCol="1" rtlCol="0" anchor="t" anchorCtr="0" compatLnSpc="1">
            <a:prstTxWarp prst="textNoShape">
              <a:avLst/>
            </a:prstTxWarp>
          </a:bodyPr>
          <a:lstStyle/>
          <a:p>
            <a:pPr defTabSz="1929110" eaLnBrk="0" hangingPunct="0"/>
            <a:endParaRPr lang="en-US" sz="5900" dirty="0" smtClean="0">
              <a:latin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740917" y="4417389"/>
            <a:ext cx="2015035" cy="1071957"/>
          </a:xfrm>
          <a:prstGeom prst="rect">
            <a:avLst/>
          </a:prstGeom>
          <a:noFill/>
        </p:spPr>
        <p:txBody>
          <a:bodyPr wrap="none" lIns="192911" tIns="96455" rIns="192911" bIns="96455" rtlCol="0">
            <a:spAutoFit/>
          </a:bodyPr>
          <a:lstStyle/>
          <a:p>
            <a:r>
              <a:rPr lang="en-US" i="1" dirty="0" smtClean="0">
                <a:solidFill>
                  <a:srgbClr val="009900"/>
                </a:solidFill>
              </a:rPr>
              <a:t>Filter</a:t>
            </a:r>
            <a:endParaRPr lang="en-US" i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82529" y="-47822"/>
            <a:ext cx="21607463" cy="121523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95794" y="1738457"/>
            <a:ext cx="5784498" cy="2447341"/>
            <a:chOff x="612" y="2840"/>
            <a:chExt cx="1542" cy="870"/>
          </a:xfrm>
        </p:grpSpPr>
        <p:sp>
          <p:nvSpPr>
            <p:cNvPr id="9240" name="Oval 4"/>
            <p:cNvSpPr>
              <a:spLocks noChangeArrowheads="1"/>
            </p:cNvSpPr>
            <p:nvPr/>
          </p:nvSpPr>
          <p:spPr bwMode="auto">
            <a:xfrm>
              <a:off x="754" y="3073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1" name="Oval 5"/>
            <p:cNvSpPr>
              <a:spLocks noChangeArrowheads="1"/>
            </p:cNvSpPr>
            <p:nvPr/>
          </p:nvSpPr>
          <p:spPr bwMode="auto">
            <a:xfrm>
              <a:off x="826" y="3146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Oval 6"/>
            <p:cNvSpPr>
              <a:spLocks noChangeArrowheads="1"/>
            </p:cNvSpPr>
            <p:nvPr/>
          </p:nvSpPr>
          <p:spPr bwMode="auto">
            <a:xfrm>
              <a:off x="897" y="3110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3" name="Oval 7"/>
            <p:cNvSpPr>
              <a:spLocks noChangeArrowheads="1"/>
            </p:cNvSpPr>
            <p:nvPr/>
          </p:nvSpPr>
          <p:spPr bwMode="auto">
            <a:xfrm>
              <a:off x="862" y="3583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Oval 8"/>
            <p:cNvSpPr>
              <a:spLocks noChangeArrowheads="1"/>
            </p:cNvSpPr>
            <p:nvPr/>
          </p:nvSpPr>
          <p:spPr bwMode="auto">
            <a:xfrm>
              <a:off x="1112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5" name="Oval 9"/>
            <p:cNvSpPr>
              <a:spLocks noChangeArrowheads="1"/>
            </p:cNvSpPr>
            <p:nvPr/>
          </p:nvSpPr>
          <p:spPr bwMode="auto">
            <a:xfrm>
              <a:off x="1004" y="3219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Oval 10"/>
            <p:cNvSpPr>
              <a:spLocks noChangeArrowheads="1"/>
            </p:cNvSpPr>
            <p:nvPr/>
          </p:nvSpPr>
          <p:spPr bwMode="auto">
            <a:xfrm>
              <a:off x="826" y="3328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7" name="Oval 11"/>
            <p:cNvSpPr>
              <a:spLocks noChangeArrowheads="1"/>
            </p:cNvSpPr>
            <p:nvPr/>
          </p:nvSpPr>
          <p:spPr bwMode="auto">
            <a:xfrm>
              <a:off x="897" y="3255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Oval 12"/>
            <p:cNvSpPr>
              <a:spLocks noChangeArrowheads="1"/>
            </p:cNvSpPr>
            <p:nvPr/>
          </p:nvSpPr>
          <p:spPr bwMode="auto">
            <a:xfrm>
              <a:off x="969" y="3510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9" name="Oval 13"/>
            <p:cNvSpPr>
              <a:spLocks noChangeArrowheads="1"/>
            </p:cNvSpPr>
            <p:nvPr/>
          </p:nvSpPr>
          <p:spPr bwMode="auto">
            <a:xfrm>
              <a:off x="1040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Oval 14"/>
            <p:cNvSpPr>
              <a:spLocks noChangeArrowheads="1"/>
            </p:cNvSpPr>
            <p:nvPr/>
          </p:nvSpPr>
          <p:spPr bwMode="auto">
            <a:xfrm>
              <a:off x="647" y="3401"/>
              <a:ext cx="72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1" name="Oval 15"/>
            <p:cNvSpPr>
              <a:spLocks noChangeArrowheads="1"/>
            </p:cNvSpPr>
            <p:nvPr/>
          </p:nvSpPr>
          <p:spPr bwMode="auto">
            <a:xfrm>
              <a:off x="612" y="3219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Oval 16"/>
            <p:cNvSpPr>
              <a:spLocks noChangeArrowheads="1"/>
            </p:cNvSpPr>
            <p:nvPr/>
          </p:nvSpPr>
          <p:spPr bwMode="auto">
            <a:xfrm>
              <a:off x="719" y="3474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3" name="Oval 17"/>
            <p:cNvSpPr>
              <a:spLocks noChangeArrowheads="1"/>
            </p:cNvSpPr>
            <p:nvPr/>
          </p:nvSpPr>
          <p:spPr bwMode="auto">
            <a:xfrm>
              <a:off x="683" y="3292"/>
              <a:ext cx="71" cy="7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18"/>
            <p:cNvSpPr>
              <a:spLocks noChangeShapeType="1"/>
            </p:cNvSpPr>
            <p:nvPr/>
          </p:nvSpPr>
          <p:spPr bwMode="auto">
            <a:xfrm flipV="1">
              <a:off x="1156" y="297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19"/>
            <p:cNvSpPr>
              <a:spLocks noChangeShapeType="1"/>
            </p:cNvSpPr>
            <p:nvPr/>
          </p:nvSpPr>
          <p:spPr bwMode="auto">
            <a:xfrm flipV="1">
              <a:off x="1156" y="3474"/>
              <a:ext cx="44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Line 20"/>
            <p:cNvSpPr>
              <a:spLocks noChangeShapeType="1"/>
            </p:cNvSpPr>
            <p:nvPr/>
          </p:nvSpPr>
          <p:spPr bwMode="auto">
            <a:xfrm flipV="1">
              <a:off x="1202" y="3656"/>
              <a:ext cx="40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7" name="Line 21"/>
            <p:cNvSpPr>
              <a:spLocks noChangeShapeType="1"/>
            </p:cNvSpPr>
            <p:nvPr/>
          </p:nvSpPr>
          <p:spPr bwMode="auto">
            <a:xfrm>
              <a:off x="1228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Line 22"/>
            <p:cNvSpPr>
              <a:spLocks noChangeShapeType="1"/>
            </p:cNvSpPr>
            <p:nvPr/>
          </p:nvSpPr>
          <p:spPr bwMode="auto">
            <a:xfrm>
              <a:off x="1354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9" name="Line 23"/>
            <p:cNvSpPr>
              <a:spLocks noChangeShapeType="1"/>
            </p:cNvSpPr>
            <p:nvPr/>
          </p:nvSpPr>
          <p:spPr bwMode="auto">
            <a:xfrm>
              <a:off x="1426" y="3328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0" name="Line 24"/>
            <p:cNvSpPr>
              <a:spLocks noChangeShapeType="1"/>
            </p:cNvSpPr>
            <p:nvPr/>
          </p:nvSpPr>
          <p:spPr bwMode="auto">
            <a:xfrm>
              <a:off x="1533" y="351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1" name="Line 25"/>
            <p:cNvSpPr>
              <a:spLocks noChangeShapeType="1"/>
            </p:cNvSpPr>
            <p:nvPr/>
          </p:nvSpPr>
          <p:spPr bwMode="auto">
            <a:xfrm>
              <a:off x="862" y="3401"/>
              <a:ext cx="35" cy="18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2" name="Line 26"/>
            <p:cNvSpPr>
              <a:spLocks noChangeShapeType="1"/>
            </p:cNvSpPr>
            <p:nvPr/>
          </p:nvSpPr>
          <p:spPr bwMode="auto">
            <a:xfrm>
              <a:off x="969" y="3328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3" name="Line 27"/>
            <p:cNvSpPr>
              <a:spLocks noChangeShapeType="1"/>
            </p:cNvSpPr>
            <p:nvPr/>
          </p:nvSpPr>
          <p:spPr bwMode="auto">
            <a:xfrm flipV="1">
              <a:off x="754" y="3437"/>
              <a:ext cx="286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4" name="Line 28"/>
            <p:cNvSpPr>
              <a:spLocks noChangeShapeType="1"/>
            </p:cNvSpPr>
            <p:nvPr/>
          </p:nvSpPr>
          <p:spPr bwMode="auto">
            <a:xfrm>
              <a:off x="862" y="3401"/>
              <a:ext cx="142" cy="1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5" name="Line 29"/>
            <p:cNvSpPr>
              <a:spLocks noChangeShapeType="1"/>
            </p:cNvSpPr>
            <p:nvPr/>
          </p:nvSpPr>
          <p:spPr bwMode="auto">
            <a:xfrm>
              <a:off x="719" y="3365"/>
              <a:ext cx="35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6" name="Line 30"/>
            <p:cNvSpPr>
              <a:spLocks noChangeShapeType="1"/>
            </p:cNvSpPr>
            <p:nvPr/>
          </p:nvSpPr>
          <p:spPr bwMode="auto">
            <a:xfrm>
              <a:off x="1040" y="3292"/>
              <a:ext cx="36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31"/>
            <p:cNvSpPr>
              <a:spLocks noChangeShapeType="1"/>
            </p:cNvSpPr>
            <p:nvPr/>
          </p:nvSpPr>
          <p:spPr bwMode="auto">
            <a:xfrm>
              <a:off x="933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32"/>
            <p:cNvSpPr>
              <a:spLocks noChangeShapeType="1"/>
            </p:cNvSpPr>
            <p:nvPr/>
          </p:nvSpPr>
          <p:spPr bwMode="auto">
            <a:xfrm flipH="1">
              <a:off x="754" y="3219"/>
              <a:ext cx="108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Line 33"/>
            <p:cNvSpPr>
              <a:spLocks noChangeShapeType="1"/>
            </p:cNvSpPr>
            <p:nvPr/>
          </p:nvSpPr>
          <p:spPr bwMode="auto">
            <a:xfrm flipH="1">
              <a:off x="647" y="3146"/>
              <a:ext cx="107" cy="10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0" name="Line 34"/>
            <p:cNvSpPr>
              <a:spLocks noChangeShapeType="1"/>
            </p:cNvSpPr>
            <p:nvPr/>
          </p:nvSpPr>
          <p:spPr bwMode="auto">
            <a:xfrm>
              <a:off x="647" y="3292"/>
              <a:ext cx="36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1" name="Line 35"/>
            <p:cNvSpPr>
              <a:spLocks noChangeShapeType="1"/>
            </p:cNvSpPr>
            <p:nvPr/>
          </p:nvSpPr>
          <p:spPr bwMode="auto">
            <a:xfrm flipV="1">
              <a:off x="754" y="3292"/>
              <a:ext cx="143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2" name="Line 36"/>
            <p:cNvSpPr>
              <a:spLocks noChangeShapeType="1"/>
            </p:cNvSpPr>
            <p:nvPr/>
          </p:nvSpPr>
          <p:spPr bwMode="auto">
            <a:xfrm flipH="1">
              <a:off x="897" y="3328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3" name="Line 37"/>
            <p:cNvSpPr>
              <a:spLocks noChangeShapeType="1"/>
            </p:cNvSpPr>
            <p:nvPr/>
          </p:nvSpPr>
          <p:spPr bwMode="auto">
            <a:xfrm>
              <a:off x="754" y="3510"/>
              <a:ext cx="143" cy="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4" name="Line 38"/>
            <p:cNvSpPr>
              <a:spLocks noChangeShapeType="1"/>
            </p:cNvSpPr>
            <p:nvPr/>
          </p:nvSpPr>
          <p:spPr bwMode="auto">
            <a:xfrm>
              <a:off x="790" y="3146"/>
              <a:ext cx="7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5" name="Line 39"/>
            <p:cNvSpPr>
              <a:spLocks noChangeShapeType="1"/>
            </p:cNvSpPr>
            <p:nvPr/>
          </p:nvSpPr>
          <p:spPr bwMode="auto">
            <a:xfrm>
              <a:off x="647" y="3255"/>
              <a:ext cx="250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6" name="Line 40"/>
            <p:cNvSpPr>
              <a:spLocks noChangeShapeType="1"/>
            </p:cNvSpPr>
            <p:nvPr/>
          </p:nvSpPr>
          <p:spPr bwMode="auto">
            <a:xfrm flipV="1">
              <a:off x="754" y="3365"/>
              <a:ext cx="108" cy="1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7" name="Line 41"/>
            <p:cNvSpPr>
              <a:spLocks noChangeShapeType="1"/>
            </p:cNvSpPr>
            <p:nvPr/>
          </p:nvSpPr>
          <p:spPr bwMode="auto">
            <a:xfrm flipV="1">
              <a:off x="683" y="3365"/>
              <a:ext cx="179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8" name="Line 42"/>
            <p:cNvSpPr>
              <a:spLocks noChangeShapeType="1"/>
            </p:cNvSpPr>
            <p:nvPr/>
          </p:nvSpPr>
          <p:spPr bwMode="auto">
            <a:xfrm flipH="1">
              <a:off x="1076" y="3339"/>
              <a:ext cx="35" cy="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79" name="Line 43"/>
            <p:cNvSpPr>
              <a:spLocks noChangeShapeType="1"/>
            </p:cNvSpPr>
            <p:nvPr/>
          </p:nvSpPr>
          <p:spPr bwMode="auto">
            <a:xfrm>
              <a:off x="862" y="3365"/>
              <a:ext cx="250" cy="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Line 44"/>
            <p:cNvSpPr>
              <a:spLocks noChangeShapeType="1"/>
            </p:cNvSpPr>
            <p:nvPr/>
          </p:nvSpPr>
          <p:spPr bwMode="auto">
            <a:xfrm flipV="1">
              <a:off x="1156" y="3166"/>
              <a:ext cx="40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Line 45"/>
            <p:cNvSpPr>
              <a:spLocks noChangeShapeType="1"/>
            </p:cNvSpPr>
            <p:nvPr/>
          </p:nvSpPr>
          <p:spPr bwMode="auto">
            <a:xfrm>
              <a:off x="1292" y="303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Line 46"/>
            <p:cNvSpPr>
              <a:spLocks noChangeShapeType="1"/>
            </p:cNvSpPr>
            <p:nvPr/>
          </p:nvSpPr>
          <p:spPr bwMode="auto">
            <a:xfrm>
              <a:off x="1429" y="2840"/>
              <a:ext cx="0" cy="14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Oval 47"/>
            <p:cNvSpPr>
              <a:spLocks noChangeArrowheads="1"/>
            </p:cNvSpPr>
            <p:nvPr/>
          </p:nvSpPr>
          <p:spPr bwMode="auto">
            <a:xfrm>
              <a:off x="1946" y="3249"/>
              <a:ext cx="208" cy="2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Freeform 48"/>
            <p:cNvSpPr>
              <a:spLocks/>
            </p:cNvSpPr>
            <p:nvPr/>
          </p:nvSpPr>
          <p:spPr bwMode="auto">
            <a:xfrm>
              <a:off x="930" y="2946"/>
              <a:ext cx="1043" cy="348"/>
            </a:xfrm>
            <a:custGeom>
              <a:avLst/>
              <a:gdLst>
                <a:gd name="T0" fmla="*/ 0 w 1043"/>
                <a:gd name="T1" fmla="*/ 167 h 348"/>
                <a:gd name="T2" fmla="*/ 453 w 1043"/>
                <a:gd name="T3" fmla="*/ 30 h 348"/>
                <a:gd name="T4" fmla="*/ 1043 w 1043"/>
                <a:gd name="T5" fmla="*/ 348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49"/>
            <p:cNvSpPr>
              <a:spLocks/>
            </p:cNvSpPr>
            <p:nvPr/>
          </p:nvSpPr>
          <p:spPr bwMode="auto">
            <a:xfrm>
              <a:off x="1066" y="3203"/>
              <a:ext cx="861" cy="136"/>
            </a:xfrm>
            <a:custGeom>
              <a:avLst/>
              <a:gdLst>
                <a:gd name="T0" fmla="*/ 0 w 861"/>
                <a:gd name="T1" fmla="*/ 17 h 196"/>
                <a:gd name="T2" fmla="*/ 226 w 861"/>
                <a:gd name="T3" fmla="*/ 2 h 196"/>
                <a:gd name="T4" fmla="*/ 861 w 861"/>
                <a:gd name="T5" fmla="*/ 31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50"/>
            <p:cNvSpPr>
              <a:spLocks/>
            </p:cNvSpPr>
            <p:nvPr/>
          </p:nvSpPr>
          <p:spPr bwMode="auto">
            <a:xfrm>
              <a:off x="748" y="3475"/>
              <a:ext cx="1270" cy="235"/>
            </a:xfrm>
            <a:custGeom>
              <a:avLst/>
              <a:gdLst>
                <a:gd name="T0" fmla="*/ 0 w 1270"/>
                <a:gd name="T1" fmla="*/ 46 h 235"/>
                <a:gd name="T2" fmla="*/ 590 w 1270"/>
                <a:gd name="T3" fmla="*/ 227 h 235"/>
                <a:gd name="T4" fmla="*/ 1270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51"/>
            <p:cNvSpPr>
              <a:spLocks/>
            </p:cNvSpPr>
            <p:nvPr/>
          </p:nvSpPr>
          <p:spPr bwMode="auto">
            <a:xfrm>
              <a:off x="1111" y="3385"/>
              <a:ext cx="816" cy="151"/>
            </a:xfrm>
            <a:custGeom>
              <a:avLst/>
              <a:gdLst>
                <a:gd name="T0" fmla="*/ 0 w 816"/>
                <a:gd name="T1" fmla="*/ 90 h 151"/>
                <a:gd name="T2" fmla="*/ 272 w 816"/>
                <a:gd name="T3" fmla="*/ 136 h 151"/>
                <a:gd name="T4" fmla="*/ 816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3" name="Text Box 52"/>
          <p:cNvSpPr txBox="1">
            <a:spLocks noChangeArrowheads="1"/>
          </p:cNvSpPr>
          <p:nvPr/>
        </p:nvSpPr>
        <p:spPr bwMode="auto">
          <a:xfrm>
            <a:off x="9907173" y="1519039"/>
            <a:ext cx="8056753" cy="25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Stochastic</a:t>
            </a:r>
            <a:r>
              <a:rPr lang="fr-CH" sz="5100" b="1" dirty="0"/>
              <a:t> </a:t>
            </a:r>
            <a:r>
              <a:rPr lang="fr-CH" sz="5100" b="1" dirty="0" err="1"/>
              <a:t>spike</a:t>
            </a:r>
            <a:r>
              <a:rPr lang="fr-CH" sz="5100" b="1" dirty="0"/>
              <a:t> </a:t>
            </a:r>
            <a:r>
              <a:rPr lang="fr-CH" sz="5100" b="1" dirty="0" err="1"/>
              <a:t>arrival</a:t>
            </a:r>
            <a:r>
              <a:rPr lang="fr-CH" sz="5100" dirty="0"/>
              <a:t>: </a:t>
            </a:r>
          </a:p>
          <a:p>
            <a:r>
              <a:rPr lang="fr-CH" sz="5100" dirty="0"/>
              <a:t>  excitation, total rate </a:t>
            </a:r>
            <a:r>
              <a:rPr lang="fr-CH" sz="5100" i="1" dirty="0" err="1"/>
              <a:t>R</a:t>
            </a:r>
            <a:r>
              <a:rPr lang="fr-CH" sz="3400" dirty="0" err="1"/>
              <a:t>e</a:t>
            </a:r>
            <a:endParaRPr lang="fr-CH" sz="3400" dirty="0"/>
          </a:p>
          <a:p>
            <a:r>
              <a:rPr lang="fr-CH" sz="5100" dirty="0"/>
              <a:t>  inhibition, total rate </a:t>
            </a:r>
            <a:r>
              <a:rPr lang="fr-CH" sz="5100" i="1" dirty="0"/>
              <a:t>R</a:t>
            </a:r>
            <a:r>
              <a:rPr lang="fr-CH" sz="3400" dirty="0"/>
              <a:t>i</a:t>
            </a:r>
            <a:endParaRPr lang="fr-FR" sz="3400" dirty="0"/>
          </a:p>
        </p:txBody>
      </p:sp>
      <p:graphicFrame>
        <p:nvGraphicFramePr>
          <p:cNvPr id="9218" name="Object 53"/>
          <p:cNvGraphicFramePr>
            <a:graphicFrameLocks noChangeAspect="1"/>
          </p:cNvGraphicFramePr>
          <p:nvPr/>
        </p:nvGraphicFramePr>
        <p:xfrm>
          <a:off x="3582490" y="4672453"/>
          <a:ext cx="12731897" cy="1654065"/>
        </p:xfrm>
        <a:graphic>
          <a:graphicData uri="http://schemas.openxmlformats.org/presentationml/2006/ole">
            <p:oleObj spid="_x0000_s305154" name="Equation" r:id="rId4" imgW="2895480" imgH="419040" progId="Equation.3">
              <p:embed/>
            </p:oleObj>
          </a:graphicData>
        </a:graphic>
      </p:graphicFrame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255088" y="8816054"/>
            <a:ext cx="6125867" cy="2874922"/>
            <a:chOff x="3005" y="3134"/>
            <a:chExt cx="2188" cy="1022"/>
          </a:xfrm>
        </p:grpSpPr>
        <p:sp>
          <p:nvSpPr>
            <p:cNvPr id="9235" name="Text Box 55"/>
            <p:cNvSpPr txBox="1">
              <a:spLocks noChangeArrowheads="1"/>
            </p:cNvSpPr>
            <p:nvPr/>
          </p:nvSpPr>
          <p:spPr bwMode="auto">
            <a:xfrm>
              <a:off x="3014" y="3134"/>
              <a:ext cx="19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i="1" dirty="0"/>
                <a:t>u</a:t>
              </a:r>
              <a:endParaRPr lang="fr-FR" sz="5100" i="1" dirty="0"/>
            </a:p>
          </p:txBody>
        </p:sp>
        <p:sp>
          <p:nvSpPr>
            <p:cNvPr id="9236" name="Line 56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Line 57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Freeform 58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59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9220" name="Object 60"/>
            <p:cNvGraphicFramePr>
              <a:graphicFrameLocks noChangeAspect="1"/>
            </p:cNvGraphicFramePr>
            <p:nvPr/>
          </p:nvGraphicFramePr>
          <p:xfrm>
            <a:off x="3005" y="3475"/>
            <a:ext cx="193" cy="268"/>
          </p:xfrm>
          <a:graphic>
            <a:graphicData uri="http://schemas.openxmlformats.org/presentationml/2006/ole">
              <p:oleObj spid="_x0000_s305156" name="Equation" r:id="rId5" imgW="164880" imgH="190440" progId="Equation.3">
                <p:embed/>
              </p:oleObj>
            </a:graphicData>
          </a:graphic>
        </p:graphicFrame>
      </p:grpSp>
      <p:sp>
        <p:nvSpPr>
          <p:cNvPr id="9225" name="Line 61"/>
          <p:cNvSpPr>
            <a:spLocks noChangeShapeType="1"/>
          </p:cNvSpPr>
          <p:nvPr/>
        </p:nvSpPr>
        <p:spPr bwMode="auto">
          <a:xfrm>
            <a:off x="8931837" y="6332144"/>
            <a:ext cx="32336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6" name="Line 62"/>
          <p:cNvSpPr>
            <a:spLocks noChangeShapeType="1"/>
          </p:cNvSpPr>
          <p:nvPr/>
        </p:nvSpPr>
        <p:spPr bwMode="auto">
          <a:xfrm>
            <a:off x="13864790" y="6332144"/>
            <a:ext cx="2213264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27" name="Text Box 63"/>
          <p:cNvSpPr txBox="1">
            <a:spLocks noChangeArrowheads="1"/>
          </p:cNvSpPr>
          <p:nvPr/>
        </p:nvSpPr>
        <p:spPr bwMode="auto">
          <a:xfrm>
            <a:off x="9224437" y="6588129"/>
            <a:ext cx="217052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rgbClr val="FF0000"/>
                </a:solidFill>
              </a:rPr>
              <a:t>EPSC</a:t>
            </a:r>
            <a:endParaRPr lang="fr-FR" sz="5100" dirty="0">
              <a:solidFill>
                <a:srgbClr val="FF0000"/>
              </a:solidFill>
            </a:endParaRPr>
          </a:p>
        </p:txBody>
      </p:sp>
      <p:sp>
        <p:nvSpPr>
          <p:cNvPr id="9228" name="Text Box 64"/>
          <p:cNvSpPr txBox="1">
            <a:spLocks noChangeArrowheads="1"/>
          </p:cNvSpPr>
          <p:nvPr/>
        </p:nvSpPr>
        <p:spPr bwMode="auto">
          <a:xfrm>
            <a:off x="14206159" y="6714717"/>
            <a:ext cx="1915649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>
                <a:solidFill>
                  <a:schemeClr val="accent1"/>
                </a:solidFill>
              </a:rPr>
              <a:t>IPSC</a:t>
            </a:r>
            <a:endParaRPr lang="fr-FR" sz="5100" dirty="0">
              <a:solidFill>
                <a:schemeClr val="accent1"/>
              </a:solidFill>
            </a:endParaRPr>
          </a:p>
        </p:txBody>
      </p:sp>
      <p:sp>
        <p:nvSpPr>
          <p:cNvPr id="9229" name="Text Box 65"/>
          <p:cNvSpPr txBox="1">
            <a:spLocks noChangeArrowheads="1"/>
          </p:cNvSpPr>
          <p:nvPr/>
        </p:nvSpPr>
        <p:spPr bwMode="auto">
          <a:xfrm>
            <a:off x="9100645" y="4163293"/>
            <a:ext cx="7801875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b="1" dirty="0" err="1"/>
              <a:t>Synaptic</a:t>
            </a:r>
            <a:r>
              <a:rPr lang="fr-CH" sz="5100" b="1" dirty="0"/>
              <a:t> </a:t>
            </a:r>
            <a:r>
              <a:rPr lang="fr-CH" sz="5100" b="1" dirty="0" err="1"/>
              <a:t>current</a:t>
            </a:r>
            <a:r>
              <a:rPr lang="fr-CH" sz="5100" b="1" dirty="0"/>
              <a:t> pulses</a:t>
            </a:r>
            <a:endParaRPr lang="fr-FR" sz="5100" b="1" dirty="0"/>
          </a:p>
        </p:txBody>
      </p:sp>
      <p:sp>
        <p:nvSpPr>
          <p:cNvPr id="9230" name="Text Box 66"/>
          <p:cNvSpPr txBox="1">
            <a:spLocks noChangeArrowheads="1"/>
          </p:cNvSpPr>
          <p:nvPr/>
        </p:nvSpPr>
        <p:spPr bwMode="auto">
          <a:xfrm>
            <a:off x="1106633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graphicFrame>
        <p:nvGraphicFramePr>
          <p:cNvPr id="9219" name="Object 67"/>
          <p:cNvGraphicFramePr>
            <a:graphicFrameLocks noChangeAspect="1"/>
          </p:cNvGraphicFramePr>
          <p:nvPr/>
        </p:nvGraphicFramePr>
        <p:xfrm>
          <a:off x="3413679" y="7735848"/>
          <a:ext cx="9153161" cy="1403706"/>
        </p:xfrm>
        <a:graphic>
          <a:graphicData uri="http://schemas.openxmlformats.org/presentationml/2006/ole">
            <p:oleObj spid="_x0000_s305155" name="Equation" r:id="rId6" imgW="2082600" imgH="355320" progId="Equation.3">
              <p:embed/>
            </p:oleObj>
          </a:graphicData>
        </a:graphic>
      </p:graphicFrame>
      <p:sp>
        <p:nvSpPr>
          <p:cNvPr id="9231" name="AutoShape 68"/>
          <p:cNvSpPr>
            <a:spLocks/>
          </p:cNvSpPr>
          <p:nvPr/>
        </p:nvSpPr>
        <p:spPr bwMode="auto">
          <a:xfrm rot="-5400000">
            <a:off x="12676137" y="3820942"/>
            <a:ext cx="509160" cy="7315027"/>
          </a:xfrm>
          <a:prstGeom prst="leftBrace">
            <a:avLst>
              <a:gd name="adj1" fmla="val 89779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9232" name="Line 69"/>
          <p:cNvSpPr>
            <a:spLocks noChangeShapeType="1"/>
          </p:cNvSpPr>
          <p:nvPr/>
        </p:nvSpPr>
        <p:spPr bwMode="auto">
          <a:xfrm>
            <a:off x="5529410" y="6202745"/>
            <a:ext cx="0" cy="191567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9233" name="Text Box 70"/>
          <p:cNvSpPr txBox="1">
            <a:spLocks noChangeArrowheads="1"/>
          </p:cNvSpPr>
          <p:nvPr/>
        </p:nvSpPr>
        <p:spPr bwMode="auto">
          <a:xfrm>
            <a:off x="10927527" y="9302709"/>
            <a:ext cx="8606583" cy="17644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5100" dirty="0"/>
              <a:t>Langevin </a:t>
            </a:r>
            <a:r>
              <a:rPr lang="fr-CH" sz="5100" dirty="0" err="1"/>
              <a:t>equation</a:t>
            </a:r>
            <a:r>
              <a:rPr lang="fr-CH" sz="5100" dirty="0"/>
              <a:t>,</a:t>
            </a:r>
          </a:p>
          <a:p>
            <a:r>
              <a:rPr lang="fr-CH" sz="5100" dirty="0" err="1"/>
              <a:t>Ornstein</a:t>
            </a:r>
            <a:r>
              <a:rPr lang="fr-CH" sz="5100" dirty="0"/>
              <a:t> Uhlenbeck </a:t>
            </a:r>
            <a:r>
              <a:rPr lang="fr-CH" sz="5100" dirty="0" err="1"/>
              <a:t>process</a:t>
            </a:r>
            <a:endParaRPr lang="fr-FR" sz="5100" dirty="0"/>
          </a:p>
        </p:txBody>
      </p:sp>
      <p:sp>
        <p:nvSpPr>
          <p:cNvPr id="9234" name="Text Box 71"/>
          <p:cNvSpPr txBox="1">
            <a:spLocks noChangeArrowheads="1"/>
          </p:cNvSpPr>
          <p:nvPr/>
        </p:nvSpPr>
        <p:spPr bwMode="auto">
          <a:xfrm>
            <a:off x="14547524" y="7989021"/>
            <a:ext cx="4049246" cy="1071957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/>
              <a:t>Blackboard</a:t>
            </a:r>
            <a:endParaRPr lang="fr-F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3540006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1669059" y="5600755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H="1" flipV="1">
            <a:off x="1665309" y="2028201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669059" y="2028200"/>
            <a:ext cx="7119959" cy="796088"/>
            <a:chOff x="2688" y="1296"/>
            <a:chExt cx="2570" cy="336"/>
          </a:xfrm>
        </p:grpSpPr>
        <p:graphicFrame>
          <p:nvGraphicFramePr>
            <p:cNvPr id="13318" name="Object 5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306182" name="Equation" r:id="rId4" imgW="139680" imgH="177480" progId="Equation.3">
                <p:embed/>
              </p:oleObj>
            </a:graphicData>
          </a:graphic>
        </p:graphicFrame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" name="Freeform 26"/>
          <p:cNvSpPr>
            <a:spLocks/>
          </p:cNvSpPr>
          <p:nvPr/>
        </p:nvSpPr>
        <p:spPr bwMode="auto">
          <a:xfrm>
            <a:off x="1665308" y="3687891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Freeform 27"/>
          <p:cNvSpPr>
            <a:spLocks/>
          </p:cNvSpPr>
          <p:nvPr/>
        </p:nvSpPr>
        <p:spPr bwMode="auto">
          <a:xfrm>
            <a:off x="1665308" y="3305318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Freeform 28"/>
          <p:cNvSpPr>
            <a:spLocks/>
          </p:cNvSpPr>
          <p:nvPr/>
        </p:nvSpPr>
        <p:spPr bwMode="auto">
          <a:xfrm>
            <a:off x="1665308" y="4070464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7" name="Freeform 29"/>
          <p:cNvSpPr>
            <a:spLocks/>
          </p:cNvSpPr>
          <p:nvPr/>
        </p:nvSpPr>
        <p:spPr bwMode="auto">
          <a:xfrm>
            <a:off x="1669058" y="3336260"/>
            <a:ext cx="5882032" cy="2205420"/>
          </a:xfrm>
          <a:custGeom>
            <a:avLst/>
            <a:gdLst>
              <a:gd name="T0" fmla="*/ 0 w 1568"/>
              <a:gd name="T1" fmla="*/ 2147483647 h 784"/>
              <a:gd name="T2" fmla="*/ 2147483647 w 1568"/>
              <a:gd name="T3" fmla="*/ 2147483647 h 784"/>
              <a:gd name="T4" fmla="*/ 2147483647 w 1568"/>
              <a:gd name="T5" fmla="*/ 2147483647 h 784"/>
              <a:gd name="T6" fmla="*/ 2147483647 w 1568"/>
              <a:gd name="T7" fmla="*/ 2147483647 h 784"/>
              <a:gd name="T8" fmla="*/ 2147483647 w 1568"/>
              <a:gd name="T9" fmla="*/ 2147483647 h 784"/>
              <a:gd name="T10" fmla="*/ 2147483647 w 1568"/>
              <a:gd name="T11" fmla="*/ 2147483647 h 784"/>
              <a:gd name="T12" fmla="*/ 2147483647 w 1568"/>
              <a:gd name="T13" fmla="*/ 2147483647 h 784"/>
              <a:gd name="T14" fmla="*/ 2147483647 w 1568"/>
              <a:gd name="T15" fmla="*/ 2147483647 h 784"/>
              <a:gd name="T16" fmla="*/ 2147483647 w 1568"/>
              <a:gd name="T17" fmla="*/ 2147483647 h 784"/>
              <a:gd name="T18" fmla="*/ 2147483647 w 1568"/>
              <a:gd name="T19" fmla="*/ 2147483647 h 784"/>
              <a:gd name="T20" fmla="*/ 2147483647 w 1568"/>
              <a:gd name="T21" fmla="*/ 2147483647 h 784"/>
              <a:gd name="T22" fmla="*/ 2147483647 w 1568"/>
              <a:gd name="T23" fmla="*/ 2147483647 h 784"/>
              <a:gd name="T24" fmla="*/ 2147483647 w 1568"/>
              <a:gd name="T25" fmla="*/ 2147483647 h 784"/>
              <a:gd name="T26" fmla="*/ 2147483647 w 1568"/>
              <a:gd name="T27" fmla="*/ 2147483647 h 784"/>
              <a:gd name="T28" fmla="*/ 2147483647 w 1568"/>
              <a:gd name="T29" fmla="*/ 2147483647 h 784"/>
              <a:gd name="T30" fmla="*/ 2147483647 w 1568"/>
              <a:gd name="T31" fmla="*/ 2147483647 h 784"/>
              <a:gd name="T32" fmla="*/ 2147483647 w 1568"/>
              <a:gd name="T33" fmla="*/ 2147483647 h 784"/>
              <a:gd name="T34" fmla="*/ 2147483647 w 1568"/>
              <a:gd name="T35" fmla="*/ 2147483647 h 784"/>
              <a:gd name="T36" fmla="*/ 2147483647 w 1568"/>
              <a:gd name="T37" fmla="*/ 2147483647 h 784"/>
              <a:gd name="T38" fmla="*/ 2147483647 w 1568"/>
              <a:gd name="T39" fmla="*/ 2147483647 h 784"/>
              <a:gd name="T40" fmla="*/ 2147483647 w 1568"/>
              <a:gd name="T41" fmla="*/ 2147483647 h 784"/>
              <a:gd name="T42" fmla="*/ 2147483647 w 1568"/>
              <a:gd name="T43" fmla="*/ 0 h 784"/>
              <a:gd name="T44" fmla="*/ 2147483647 w 1568"/>
              <a:gd name="T45" fmla="*/ 2147483647 h 784"/>
              <a:gd name="T46" fmla="*/ 2147483647 w 1568"/>
              <a:gd name="T47" fmla="*/ 2147483647 h 784"/>
              <a:gd name="T48" fmla="*/ 2147483647 w 1568"/>
              <a:gd name="T49" fmla="*/ 2147483647 h 784"/>
              <a:gd name="T50" fmla="*/ 2147483647 w 1568"/>
              <a:gd name="T51" fmla="*/ 2147483647 h 784"/>
              <a:gd name="T52" fmla="*/ 2147483647 w 1568"/>
              <a:gd name="T53" fmla="*/ 2147483647 h 784"/>
              <a:gd name="T54" fmla="*/ 2147483647 w 1568"/>
              <a:gd name="T55" fmla="*/ 2147483647 h 784"/>
              <a:gd name="T56" fmla="*/ 2147483647 w 1568"/>
              <a:gd name="T57" fmla="*/ 2147483647 h 784"/>
              <a:gd name="T58" fmla="*/ 2147483647 w 1568"/>
              <a:gd name="T59" fmla="*/ 2147483647 h 78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568"/>
              <a:gd name="T91" fmla="*/ 0 h 784"/>
              <a:gd name="T92" fmla="*/ 1568 w 1568"/>
              <a:gd name="T93" fmla="*/ 784 h 784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568" h="784">
                <a:moveTo>
                  <a:pt x="0" y="784"/>
                </a:moveTo>
                <a:cubicBezTo>
                  <a:pt x="13" y="745"/>
                  <a:pt x="6" y="700"/>
                  <a:pt x="24" y="664"/>
                </a:cubicBezTo>
                <a:cubicBezTo>
                  <a:pt x="33" y="647"/>
                  <a:pt x="45" y="632"/>
                  <a:pt x="56" y="616"/>
                </a:cubicBezTo>
                <a:cubicBezTo>
                  <a:pt x="80" y="579"/>
                  <a:pt x="42" y="599"/>
                  <a:pt x="88" y="584"/>
                </a:cubicBezTo>
                <a:cubicBezTo>
                  <a:pt x="93" y="576"/>
                  <a:pt x="97" y="566"/>
                  <a:pt x="104" y="560"/>
                </a:cubicBezTo>
                <a:cubicBezTo>
                  <a:pt x="118" y="547"/>
                  <a:pt x="152" y="528"/>
                  <a:pt x="152" y="528"/>
                </a:cubicBezTo>
                <a:cubicBezTo>
                  <a:pt x="193" y="466"/>
                  <a:pt x="178" y="498"/>
                  <a:pt x="200" y="432"/>
                </a:cubicBezTo>
                <a:cubicBezTo>
                  <a:pt x="209" y="406"/>
                  <a:pt x="193" y="367"/>
                  <a:pt x="216" y="352"/>
                </a:cubicBezTo>
                <a:cubicBezTo>
                  <a:pt x="224" y="347"/>
                  <a:pt x="230" y="337"/>
                  <a:pt x="240" y="336"/>
                </a:cubicBezTo>
                <a:cubicBezTo>
                  <a:pt x="285" y="329"/>
                  <a:pt x="331" y="331"/>
                  <a:pt x="376" y="328"/>
                </a:cubicBezTo>
                <a:cubicBezTo>
                  <a:pt x="413" y="273"/>
                  <a:pt x="390" y="286"/>
                  <a:pt x="432" y="272"/>
                </a:cubicBezTo>
                <a:cubicBezTo>
                  <a:pt x="440" y="248"/>
                  <a:pt x="452" y="222"/>
                  <a:pt x="464" y="200"/>
                </a:cubicBezTo>
                <a:cubicBezTo>
                  <a:pt x="473" y="183"/>
                  <a:pt x="496" y="152"/>
                  <a:pt x="496" y="152"/>
                </a:cubicBezTo>
                <a:cubicBezTo>
                  <a:pt x="523" y="155"/>
                  <a:pt x="550" y="152"/>
                  <a:pt x="576" y="160"/>
                </a:cubicBezTo>
                <a:cubicBezTo>
                  <a:pt x="587" y="163"/>
                  <a:pt x="590" y="178"/>
                  <a:pt x="600" y="184"/>
                </a:cubicBezTo>
                <a:cubicBezTo>
                  <a:pt x="610" y="189"/>
                  <a:pt x="621" y="189"/>
                  <a:pt x="632" y="192"/>
                </a:cubicBezTo>
                <a:cubicBezTo>
                  <a:pt x="691" y="180"/>
                  <a:pt x="664" y="195"/>
                  <a:pt x="704" y="136"/>
                </a:cubicBezTo>
                <a:cubicBezTo>
                  <a:pt x="713" y="122"/>
                  <a:pt x="720" y="88"/>
                  <a:pt x="720" y="88"/>
                </a:cubicBezTo>
                <a:cubicBezTo>
                  <a:pt x="791" y="97"/>
                  <a:pt x="807" y="104"/>
                  <a:pt x="880" y="96"/>
                </a:cubicBezTo>
                <a:cubicBezTo>
                  <a:pt x="888" y="91"/>
                  <a:pt x="898" y="88"/>
                  <a:pt x="904" y="80"/>
                </a:cubicBezTo>
                <a:cubicBezTo>
                  <a:pt x="909" y="73"/>
                  <a:pt x="906" y="62"/>
                  <a:pt x="912" y="56"/>
                </a:cubicBezTo>
                <a:cubicBezTo>
                  <a:pt x="933" y="35"/>
                  <a:pt x="963" y="21"/>
                  <a:pt x="984" y="0"/>
                </a:cubicBezTo>
                <a:cubicBezTo>
                  <a:pt x="1019" y="12"/>
                  <a:pt x="1046" y="29"/>
                  <a:pt x="1080" y="40"/>
                </a:cubicBezTo>
                <a:cubicBezTo>
                  <a:pt x="1105" y="116"/>
                  <a:pt x="1079" y="90"/>
                  <a:pt x="1184" y="80"/>
                </a:cubicBezTo>
                <a:cubicBezTo>
                  <a:pt x="1238" y="62"/>
                  <a:pt x="1226" y="83"/>
                  <a:pt x="1264" y="104"/>
                </a:cubicBezTo>
                <a:cubicBezTo>
                  <a:pt x="1279" y="112"/>
                  <a:pt x="1298" y="111"/>
                  <a:pt x="1312" y="120"/>
                </a:cubicBezTo>
                <a:cubicBezTo>
                  <a:pt x="1320" y="125"/>
                  <a:pt x="1328" y="131"/>
                  <a:pt x="1336" y="136"/>
                </a:cubicBezTo>
                <a:cubicBezTo>
                  <a:pt x="1373" y="81"/>
                  <a:pt x="1350" y="94"/>
                  <a:pt x="1392" y="80"/>
                </a:cubicBezTo>
                <a:cubicBezTo>
                  <a:pt x="1461" y="103"/>
                  <a:pt x="1426" y="100"/>
                  <a:pt x="1480" y="136"/>
                </a:cubicBezTo>
                <a:cubicBezTo>
                  <a:pt x="1496" y="183"/>
                  <a:pt x="1528" y="176"/>
                  <a:pt x="1568" y="17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72220" y="6121178"/>
          <a:ext cx="8358370" cy="1102710"/>
        </p:xfrm>
        <a:graphic>
          <a:graphicData uri="http://schemas.openxmlformats.org/presentationml/2006/ole">
            <p:oleObj spid="_x0000_s306178" name="Equation" r:id="rId5" imgW="2197080" imgH="27936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240292" y="2666759"/>
          <a:ext cx="1357969" cy="649812"/>
        </p:xfrm>
        <a:graphic>
          <a:graphicData uri="http://schemas.openxmlformats.org/presentationml/2006/ole">
            <p:oleObj spid="_x0000_s306179" name="Equation" r:id="rId6" imgW="380880" imgH="203040" progId="Equation.3">
              <p:embed/>
            </p:oleObj>
          </a:graphicData>
        </a:graphic>
      </p:graphicFrame>
      <p:sp>
        <p:nvSpPr>
          <p:cNvPr id="13328" name="Line 33"/>
          <p:cNvSpPr>
            <a:spLocks noChangeShapeType="1"/>
          </p:cNvSpPr>
          <p:nvPr/>
        </p:nvSpPr>
        <p:spPr bwMode="auto">
          <a:xfrm flipV="1">
            <a:off x="5409101" y="3305318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596106" y="3049331"/>
          <a:ext cx="1898156" cy="1102710"/>
        </p:xfrm>
        <a:graphic>
          <a:graphicData uri="http://schemas.openxmlformats.org/presentationml/2006/ole">
            <p:oleObj spid="_x0000_s306180" name="Equation" r:id="rId7" imgW="431640" imgH="279360" progId="Equation.3">
              <p:embed/>
            </p:oleObj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14287801" y="2239178"/>
          <a:ext cx="7059937" cy="1403704"/>
        </p:xfrm>
        <a:graphic>
          <a:graphicData uri="http://schemas.openxmlformats.org/presentationml/2006/ole">
            <p:oleObj spid="_x0000_s306181" name="Equation" r:id="rId8" imgW="2082600" imgH="355320" progId="Equation.3">
              <p:embed/>
            </p:oleObj>
          </a:graphicData>
        </a:graphic>
      </p:graphicFrame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1809666" y="7488238"/>
          <a:ext cx="8866187" cy="1001712"/>
        </p:xfrm>
        <a:graphic>
          <a:graphicData uri="http://schemas.openxmlformats.org/presentationml/2006/ole">
            <p:oleObj spid="_x0000_s306183" name="Equation" r:id="rId9" imgW="2628720" imgH="253800" progId="Equation.DSMT4">
              <p:embed/>
            </p:oleObj>
          </a:graphicData>
        </a:graphic>
      </p:graphicFrame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317621" y="4456875"/>
            <a:ext cx="6486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Text Box 77"/>
          <p:cNvSpPr txBox="1">
            <a:spLocks noChangeArrowheads="1"/>
          </p:cNvSpPr>
          <p:nvPr/>
        </p:nvSpPr>
        <p:spPr bwMode="auto">
          <a:xfrm>
            <a:off x="11967954" y="6287453"/>
            <a:ext cx="9020133" cy="37034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en-US" i="1" dirty="0" smtClean="0"/>
              <a:t>Math argument:</a:t>
            </a:r>
          </a:p>
          <a:p>
            <a:r>
              <a:rPr lang="en-US" i="1" dirty="0" smtClean="0"/>
              <a:t>  - no threshold</a:t>
            </a:r>
          </a:p>
          <a:p>
            <a:r>
              <a:rPr lang="en-US" i="1" dirty="0" smtClean="0"/>
              <a:t>  - trajectory starts at</a:t>
            </a:r>
          </a:p>
          <a:p>
            <a:r>
              <a:rPr lang="en-US" i="1" dirty="0" smtClean="0"/>
              <a:t>     known value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1106633" y="205353"/>
            <a:ext cx="13181168" cy="107195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>
                <a:solidFill>
                  <a:srgbClr val="FF0000"/>
                </a:solidFill>
              </a:rPr>
              <a:t>Diffusive noise (stochastic spike arrival)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1669059" y="5600755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2" name="Line 15"/>
          <p:cNvSpPr>
            <a:spLocks noChangeShapeType="1"/>
          </p:cNvSpPr>
          <p:nvPr/>
        </p:nvSpPr>
        <p:spPr bwMode="auto">
          <a:xfrm flipH="1" flipV="1">
            <a:off x="1665309" y="2028201"/>
            <a:ext cx="3750" cy="35725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3324" name="Freeform 26"/>
          <p:cNvSpPr>
            <a:spLocks/>
          </p:cNvSpPr>
          <p:nvPr/>
        </p:nvSpPr>
        <p:spPr bwMode="auto">
          <a:xfrm>
            <a:off x="1665308" y="3687891"/>
            <a:ext cx="5788248" cy="1912864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5" name="Freeform 27"/>
          <p:cNvSpPr>
            <a:spLocks/>
          </p:cNvSpPr>
          <p:nvPr/>
        </p:nvSpPr>
        <p:spPr bwMode="auto">
          <a:xfrm>
            <a:off x="1665308" y="3305318"/>
            <a:ext cx="5788248" cy="2295437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3326" name="Freeform 28"/>
          <p:cNvSpPr>
            <a:spLocks/>
          </p:cNvSpPr>
          <p:nvPr/>
        </p:nvSpPr>
        <p:spPr bwMode="auto">
          <a:xfrm>
            <a:off x="1665308" y="4070464"/>
            <a:ext cx="5788248" cy="1530291"/>
          </a:xfrm>
          <a:custGeom>
            <a:avLst/>
            <a:gdLst>
              <a:gd name="T0" fmla="*/ 0 w 1543"/>
              <a:gd name="T1" fmla="*/ 2147483647 h 680"/>
              <a:gd name="T2" fmla="*/ 2147483647 w 1543"/>
              <a:gd name="T3" fmla="*/ 2147483647 h 680"/>
              <a:gd name="T4" fmla="*/ 2147483647 w 1543"/>
              <a:gd name="T5" fmla="*/ 2147483647 h 680"/>
              <a:gd name="T6" fmla="*/ 2147483647 w 1543"/>
              <a:gd name="T7" fmla="*/ 0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1543"/>
              <a:gd name="T13" fmla="*/ 0 h 680"/>
              <a:gd name="T14" fmla="*/ 1543 w 1543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43" h="680">
                <a:moveTo>
                  <a:pt x="0" y="680"/>
                </a:moveTo>
                <a:cubicBezTo>
                  <a:pt x="64" y="529"/>
                  <a:pt x="129" y="378"/>
                  <a:pt x="227" y="272"/>
                </a:cubicBezTo>
                <a:cubicBezTo>
                  <a:pt x="325" y="166"/>
                  <a:pt x="371" y="90"/>
                  <a:pt x="590" y="45"/>
                </a:cubicBezTo>
                <a:cubicBezTo>
                  <a:pt x="809" y="0"/>
                  <a:pt x="1176" y="0"/>
                  <a:pt x="1543" y="0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772220" y="6121178"/>
          <a:ext cx="8358370" cy="1102710"/>
        </p:xfrm>
        <a:graphic>
          <a:graphicData uri="http://schemas.openxmlformats.org/presentationml/2006/ole">
            <p:oleObj spid="_x0000_s307202" name="Equation" r:id="rId4" imgW="2197080" imgH="279360" progId="Equation.3">
              <p:embed/>
            </p:oleObj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5240292" y="2666759"/>
          <a:ext cx="1357969" cy="649812"/>
        </p:xfrm>
        <a:graphic>
          <a:graphicData uri="http://schemas.openxmlformats.org/presentationml/2006/ole">
            <p:oleObj spid="_x0000_s307203" name="Equation" r:id="rId5" imgW="380880" imgH="203040" progId="Equation.3">
              <p:embed/>
            </p:oleObj>
          </a:graphicData>
        </a:graphic>
      </p:graphicFrame>
      <p:sp>
        <p:nvSpPr>
          <p:cNvPr id="13328" name="Line 33"/>
          <p:cNvSpPr>
            <a:spLocks noChangeShapeType="1"/>
          </p:cNvSpPr>
          <p:nvPr/>
        </p:nvSpPr>
        <p:spPr bwMode="auto">
          <a:xfrm flipV="1">
            <a:off x="5409101" y="3305318"/>
            <a:ext cx="0" cy="3825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8000660" y="3137028"/>
          <a:ext cx="3910013" cy="1101725"/>
        </p:xfrm>
        <a:graphic>
          <a:graphicData uri="http://schemas.openxmlformats.org/presentationml/2006/ole">
            <p:oleObj spid="_x0000_s307204" name="Equation" r:id="rId6" imgW="888840" imgH="279360" progId="Equation.DSMT4">
              <p:embed/>
            </p:oleObj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12957175" y="1964907"/>
          <a:ext cx="7059937" cy="1403704"/>
        </p:xfrm>
        <a:graphic>
          <a:graphicData uri="http://schemas.openxmlformats.org/presentationml/2006/ole">
            <p:oleObj spid="_x0000_s307205" name="Equation" r:id="rId7" imgW="2082600" imgH="355320" progId="Equation.3">
              <p:embed/>
            </p:oleObj>
          </a:graphicData>
        </a:graphic>
      </p:graphicFrame>
      <p:sp>
        <p:nvSpPr>
          <p:cNvPr id="13329" name="Text Box 77"/>
          <p:cNvSpPr txBox="1">
            <a:spLocks noChangeArrowheads="1"/>
          </p:cNvSpPr>
          <p:nvPr/>
        </p:nvSpPr>
        <p:spPr bwMode="auto">
          <a:xfrm>
            <a:off x="6598261" y="8666772"/>
            <a:ext cx="5312412" cy="10719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i="1" dirty="0" smtClean="0"/>
              <a:t>Math argument</a:t>
            </a:r>
            <a:endParaRPr lang="fr-FR" i="1" dirty="0"/>
          </a:p>
        </p:txBody>
      </p:sp>
      <p:graphicFrame>
        <p:nvGraphicFramePr>
          <p:cNvPr id="8199" name="Object 2"/>
          <p:cNvGraphicFramePr>
            <a:graphicFrameLocks noChangeAspect="1"/>
          </p:cNvGraphicFramePr>
          <p:nvPr/>
        </p:nvGraphicFramePr>
        <p:xfrm>
          <a:off x="1809666" y="7488238"/>
          <a:ext cx="8866187" cy="1001712"/>
        </p:xfrm>
        <a:graphic>
          <a:graphicData uri="http://schemas.openxmlformats.org/presentationml/2006/ole">
            <p:oleObj spid="_x0000_s307206" name="Equation" r:id="rId8" imgW="2628720" imgH="253800" progId="Equation.DSMT4">
              <p:embed/>
            </p:oleObj>
          </a:graphicData>
        </a:graphic>
      </p:graphicFrame>
      <p:graphicFrame>
        <p:nvGraphicFramePr>
          <p:cNvPr id="11274" name="Object 2"/>
          <p:cNvGraphicFramePr>
            <a:graphicFrameLocks noChangeAspect="1"/>
          </p:cNvGraphicFramePr>
          <p:nvPr/>
        </p:nvGraphicFramePr>
        <p:xfrm>
          <a:off x="12957175" y="10052050"/>
          <a:ext cx="7391400" cy="1101725"/>
        </p:xfrm>
        <a:graphic>
          <a:graphicData uri="http://schemas.openxmlformats.org/presentationml/2006/ole">
            <p:oleObj spid="_x0000_s307207" name="Equation" r:id="rId9" imgW="1942920" imgH="279360" progId="Equation.DSMT4">
              <p:embed/>
            </p:oleObj>
          </a:graphicData>
        </a:graphic>
      </p:graphicFrame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02832" y="10052050"/>
            <a:ext cx="86201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317621" y="3687891"/>
            <a:ext cx="64865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13487400" y="4070464"/>
            <a:ext cx="5048250" cy="1682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75130" y="3507977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5540665" y="3986193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106634" y="2554427"/>
            <a:ext cx="15143982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Membrane </a:t>
            </a:r>
            <a:r>
              <a:rPr lang="fr-CH" dirty="0" err="1">
                <a:solidFill>
                  <a:srgbClr val="3550FE"/>
                </a:solidFill>
              </a:rPr>
              <a:t>potential</a:t>
            </a:r>
            <a:r>
              <a:rPr lang="fr-CH" dirty="0">
                <a:solidFill>
                  <a:srgbClr val="3550FE"/>
                </a:solidFill>
              </a:rPr>
              <a:t> </a:t>
            </a:r>
            <a:r>
              <a:rPr lang="fr-CH" dirty="0" err="1">
                <a:solidFill>
                  <a:srgbClr val="3550FE"/>
                </a:solidFill>
              </a:rPr>
              <a:t>density</a:t>
            </a:r>
            <a:r>
              <a:rPr lang="fr-CH" dirty="0">
                <a:solidFill>
                  <a:srgbClr val="3550FE"/>
                </a:solidFill>
              </a:rPr>
              <a:t>: </a:t>
            </a:r>
            <a:r>
              <a:rPr lang="fr-CH" dirty="0" err="1">
                <a:solidFill>
                  <a:srgbClr val="3550FE"/>
                </a:solidFill>
              </a:rPr>
              <a:t>Gaussian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38919" name="Line 10"/>
          <p:cNvSpPr>
            <a:spLocks noChangeShapeType="1"/>
          </p:cNvSpPr>
          <p:nvPr/>
        </p:nvSpPr>
        <p:spPr bwMode="auto">
          <a:xfrm flipH="1">
            <a:off x="2640913" y="3538920"/>
            <a:ext cx="851545" cy="191005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6722323" y="6951132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 flipV="1">
            <a:off x="6722322" y="3890549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106634" y="4329383"/>
            <a:ext cx="3388211" cy="3443155"/>
            <a:chOff x="468313" y="1804988"/>
            <a:chExt cx="1433847" cy="1943100"/>
          </a:xfrm>
        </p:grpSpPr>
        <p:sp>
          <p:nvSpPr>
            <p:cNvPr id="38928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Text Box 6"/>
            <p:cNvSpPr txBox="1">
              <a:spLocks noChangeArrowheads="1"/>
            </p:cNvSpPr>
            <p:nvPr/>
          </p:nvSpPr>
          <p:spPr bwMode="auto">
            <a:xfrm>
              <a:off x="1273175" y="2276475"/>
              <a:ext cx="628985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>
                  <a:solidFill>
                    <a:srgbClr val="3550FE"/>
                  </a:solidFill>
                </a:rPr>
                <a:t>p(u)</a:t>
              </a:r>
              <a:endParaRPr lang="fr-FR" dirty="0">
                <a:solidFill>
                  <a:srgbClr val="3550FE"/>
                </a:solidFill>
              </a:endParaRPr>
            </a:p>
          </p:txBody>
        </p:sp>
        <p:sp>
          <p:nvSpPr>
            <p:cNvPr id="38931" name="Freeform 23"/>
            <p:cNvSpPr>
              <a:spLocks/>
            </p:cNvSpPr>
            <p:nvPr/>
          </p:nvSpPr>
          <p:spPr bwMode="auto">
            <a:xfrm>
              <a:off x="468313" y="2000240"/>
              <a:ext cx="647700" cy="1008063"/>
            </a:xfrm>
            <a:custGeom>
              <a:avLst/>
              <a:gdLst>
                <a:gd name="T0" fmla="*/ 0 w 408"/>
                <a:gd name="T1" fmla="*/ 0 h 635"/>
                <a:gd name="T2" fmla="*/ 2147483647 w 408"/>
                <a:gd name="T3" fmla="*/ 2147483647 h 635"/>
                <a:gd name="T4" fmla="*/ 2147483647 w 408"/>
                <a:gd name="T5" fmla="*/ 2147483647 h 635"/>
                <a:gd name="T6" fmla="*/ 2147483647 w 408"/>
                <a:gd name="T7" fmla="*/ 2147483647 h 635"/>
                <a:gd name="T8" fmla="*/ 0 w 408"/>
                <a:gd name="T9" fmla="*/ 2147483647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635"/>
                <a:gd name="T17" fmla="*/ 408 w 408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635">
                  <a:moveTo>
                    <a:pt x="0" y="0"/>
                  </a:moveTo>
                  <a:cubicBezTo>
                    <a:pt x="11" y="64"/>
                    <a:pt x="22" y="129"/>
                    <a:pt x="90" y="182"/>
                  </a:cubicBezTo>
                  <a:cubicBezTo>
                    <a:pt x="158" y="235"/>
                    <a:pt x="408" y="273"/>
                    <a:pt x="408" y="318"/>
                  </a:cubicBezTo>
                  <a:cubicBezTo>
                    <a:pt x="408" y="363"/>
                    <a:pt x="158" y="401"/>
                    <a:pt x="90" y="454"/>
                  </a:cubicBezTo>
                  <a:cubicBezTo>
                    <a:pt x="22" y="507"/>
                    <a:pt x="11" y="571"/>
                    <a:pt x="0" y="635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23" name="Text Box 24"/>
          <p:cNvSpPr txBox="1">
            <a:spLocks noChangeArrowheads="1"/>
          </p:cNvSpPr>
          <p:nvPr/>
        </p:nvSpPr>
        <p:spPr bwMode="auto">
          <a:xfrm>
            <a:off x="14498760" y="4140910"/>
            <a:ext cx="5089594" cy="148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4200" dirty="0">
                <a:solidFill>
                  <a:schemeClr val="accent2"/>
                </a:solidFill>
              </a:rPr>
              <a:t>constant input rates</a:t>
            </a:r>
          </a:p>
          <a:p>
            <a:r>
              <a:rPr lang="fr-CH" sz="4200" dirty="0">
                <a:solidFill>
                  <a:schemeClr val="accent2"/>
                </a:solidFill>
              </a:rPr>
              <a:t>no </a:t>
            </a:r>
            <a:r>
              <a:rPr lang="fr-CH" sz="4200" dirty="0" err="1">
                <a:solidFill>
                  <a:schemeClr val="accent2"/>
                </a:solidFill>
              </a:rPr>
              <a:t>threshold</a:t>
            </a:r>
            <a:endParaRPr lang="fr-FR" sz="4200" dirty="0">
              <a:solidFill>
                <a:schemeClr val="accent2"/>
              </a:solidFill>
            </a:endParaRPr>
          </a:p>
        </p:txBody>
      </p:sp>
      <p:sp>
        <p:nvSpPr>
          <p:cNvPr id="38924" name="Freeform 25"/>
          <p:cNvSpPr>
            <a:spLocks/>
          </p:cNvSpPr>
          <p:nvPr/>
        </p:nvSpPr>
        <p:spPr bwMode="auto">
          <a:xfrm>
            <a:off x="6722322" y="4959503"/>
            <a:ext cx="7022425" cy="1099896"/>
          </a:xfrm>
          <a:custGeom>
            <a:avLst/>
            <a:gdLst>
              <a:gd name="T0" fmla="*/ 0 w 1872"/>
              <a:gd name="T1" fmla="*/ 2147483647 h 391"/>
              <a:gd name="T2" fmla="*/ 2147483647 w 1872"/>
              <a:gd name="T3" fmla="*/ 2147483647 h 391"/>
              <a:gd name="T4" fmla="*/ 2147483647 w 1872"/>
              <a:gd name="T5" fmla="*/ 2147483647 h 391"/>
              <a:gd name="T6" fmla="*/ 2147483647 w 1872"/>
              <a:gd name="T7" fmla="*/ 2147483647 h 391"/>
              <a:gd name="T8" fmla="*/ 2147483647 w 1872"/>
              <a:gd name="T9" fmla="*/ 2147483647 h 391"/>
              <a:gd name="T10" fmla="*/ 2147483647 w 1872"/>
              <a:gd name="T11" fmla="*/ 2147483647 h 391"/>
              <a:gd name="T12" fmla="*/ 2147483647 w 1872"/>
              <a:gd name="T13" fmla="*/ 2147483647 h 391"/>
              <a:gd name="T14" fmla="*/ 2147483647 w 1872"/>
              <a:gd name="T15" fmla="*/ 2147483647 h 391"/>
              <a:gd name="T16" fmla="*/ 2147483647 w 1872"/>
              <a:gd name="T17" fmla="*/ 2147483647 h 391"/>
              <a:gd name="T18" fmla="*/ 2147483647 w 1872"/>
              <a:gd name="T19" fmla="*/ 2147483647 h 391"/>
              <a:gd name="T20" fmla="*/ 2147483647 w 1872"/>
              <a:gd name="T21" fmla="*/ 2147483647 h 391"/>
              <a:gd name="T22" fmla="*/ 2147483647 w 1872"/>
              <a:gd name="T23" fmla="*/ 2147483647 h 391"/>
              <a:gd name="T24" fmla="*/ 2147483647 w 1872"/>
              <a:gd name="T25" fmla="*/ 2147483647 h 391"/>
              <a:gd name="T26" fmla="*/ 2147483647 w 1872"/>
              <a:gd name="T27" fmla="*/ 2147483647 h 391"/>
              <a:gd name="T28" fmla="*/ 2147483647 w 1872"/>
              <a:gd name="T29" fmla="*/ 2147483647 h 391"/>
              <a:gd name="T30" fmla="*/ 2147483647 w 1872"/>
              <a:gd name="T31" fmla="*/ 2147483647 h 391"/>
              <a:gd name="T32" fmla="*/ 2147483647 w 1872"/>
              <a:gd name="T33" fmla="*/ 2147483647 h 391"/>
              <a:gd name="T34" fmla="*/ 2147483647 w 1872"/>
              <a:gd name="T35" fmla="*/ 2147483647 h 391"/>
              <a:gd name="T36" fmla="*/ 2147483647 w 1872"/>
              <a:gd name="T37" fmla="*/ 2147483647 h 391"/>
              <a:gd name="T38" fmla="*/ 2147483647 w 1872"/>
              <a:gd name="T39" fmla="*/ 2147483647 h 391"/>
              <a:gd name="T40" fmla="*/ 2147483647 w 1872"/>
              <a:gd name="T41" fmla="*/ 2147483647 h 391"/>
              <a:gd name="T42" fmla="*/ 2147483647 w 1872"/>
              <a:gd name="T43" fmla="*/ 2147483647 h 391"/>
              <a:gd name="T44" fmla="*/ 2147483647 w 1872"/>
              <a:gd name="T45" fmla="*/ 2147483647 h 391"/>
              <a:gd name="T46" fmla="*/ 2147483647 w 1872"/>
              <a:gd name="T47" fmla="*/ 2147483647 h 391"/>
              <a:gd name="T48" fmla="*/ 2147483647 w 1872"/>
              <a:gd name="T49" fmla="*/ 2147483647 h 391"/>
              <a:gd name="T50" fmla="*/ 2147483647 w 1872"/>
              <a:gd name="T51" fmla="*/ 2147483647 h 391"/>
              <a:gd name="T52" fmla="*/ 2147483647 w 1872"/>
              <a:gd name="T53" fmla="*/ 2147483647 h 391"/>
              <a:gd name="T54" fmla="*/ 2147483647 w 1872"/>
              <a:gd name="T55" fmla="*/ 2147483647 h 391"/>
              <a:gd name="T56" fmla="*/ 2147483647 w 1872"/>
              <a:gd name="T57" fmla="*/ 2147483647 h 391"/>
              <a:gd name="T58" fmla="*/ 2147483647 w 1872"/>
              <a:gd name="T59" fmla="*/ 2147483647 h 391"/>
              <a:gd name="T60" fmla="*/ 2147483647 w 1872"/>
              <a:gd name="T61" fmla="*/ 2147483647 h 391"/>
              <a:gd name="T62" fmla="*/ 2147483647 w 1872"/>
              <a:gd name="T63" fmla="*/ 2147483647 h 391"/>
              <a:gd name="T64" fmla="*/ 2147483647 w 1872"/>
              <a:gd name="T65" fmla="*/ 2147483647 h 391"/>
              <a:gd name="T66" fmla="*/ 2147483647 w 1872"/>
              <a:gd name="T67" fmla="*/ 2147483647 h 391"/>
              <a:gd name="T68" fmla="*/ 2147483647 w 1872"/>
              <a:gd name="T69" fmla="*/ 2147483647 h 391"/>
              <a:gd name="T70" fmla="*/ 2147483647 w 1872"/>
              <a:gd name="T71" fmla="*/ 2147483647 h 391"/>
              <a:gd name="T72" fmla="*/ 2147483647 w 1872"/>
              <a:gd name="T73" fmla="*/ 2147483647 h 391"/>
              <a:gd name="T74" fmla="*/ 2147483647 w 1872"/>
              <a:gd name="T75" fmla="*/ 2147483647 h 391"/>
              <a:gd name="T76" fmla="*/ 2147483647 w 1872"/>
              <a:gd name="T77" fmla="*/ 2147483647 h 391"/>
              <a:gd name="T78" fmla="*/ 2147483647 w 1872"/>
              <a:gd name="T79" fmla="*/ 2147483647 h 391"/>
              <a:gd name="T80" fmla="*/ 2147483647 w 1872"/>
              <a:gd name="T81" fmla="*/ 2147483647 h 391"/>
              <a:gd name="T82" fmla="*/ 2147483647 w 1872"/>
              <a:gd name="T83" fmla="*/ 2147483647 h 391"/>
              <a:gd name="T84" fmla="*/ 2147483647 w 1872"/>
              <a:gd name="T85" fmla="*/ 2147483647 h 391"/>
              <a:gd name="T86" fmla="*/ 2147483647 w 1872"/>
              <a:gd name="T87" fmla="*/ 2147483647 h 391"/>
              <a:gd name="T88" fmla="*/ 2147483647 w 1872"/>
              <a:gd name="T89" fmla="*/ 2147483647 h 3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872"/>
              <a:gd name="T136" fmla="*/ 0 h 391"/>
              <a:gd name="T137" fmla="*/ 1872 w 1872"/>
              <a:gd name="T138" fmla="*/ 391 h 3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872" h="391">
                <a:moveTo>
                  <a:pt x="0" y="95"/>
                </a:moveTo>
                <a:cubicBezTo>
                  <a:pt x="5" y="106"/>
                  <a:pt x="9" y="117"/>
                  <a:pt x="16" y="127"/>
                </a:cubicBezTo>
                <a:cubicBezTo>
                  <a:pt x="23" y="136"/>
                  <a:pt x="34" y="142"/>
                  <a:pt x="40" y="151"/>
                </a:cubicBezTo>
                <a:cubicBezTo>
                  <a:pt x="61" y="182"/>
                  <a:pt x="43" y="192"/>
                  <a:pt x="88" y="207"/>
                </a:cubicBezTo>
                <a:cubicBezTo>
                  <a:pt x="144" y="151"/>
                  <a:pt x="89" y="192"/>
                  <a:pt x="120" y="207"/>
                </a:cubicBezTo>
                <a:cubicBezTo>
                  <a:pt x="128" y="211"/>
                  <a:pt x="136" y="202"/>
                  <a:pt x="144" y="199"/>
                </a:cubicBezTo>
                <a:cubicBezTo>
                  <a:pt x="166" y="232"/>
                  <a:pt x="188" y="258"/>
                  <a:pt x="200" y="295"/>
                </a:cubicBezTo>
                <a:cubicBezTo>
                  <a:pt x="232" y="273"/>
                  <a:pt x="258" y="239"/>
                  <a:pt x="280" y="207"/>
                </a:cubicBezTo>
                <a:cubicBezTo>
                  <a:pt x="372" y="230"/>
                  <a:pt x="245" y="188"/>
                  <a:pt x="320" y="263"/>
                </a:cubicBezTo>
                <a:cubicBezTo>
                  <a:pt x="334" y="277"/>
                  <a:pt x="357" y="274"/>
                  <a:pt x="376" y="279"/>
                </a:cubicBezTo>
                <a:cubicBezTo>
                  <a:pt x="384" y="284"/>
                  <a:pt x="391" y="297"/>
                  <a:pt x="400" y="295"/>
                </a:cubicBezTo>
                <a:cubicBezTo>
                  <a:pt x="408" y="293"/>
                  <a:pt x="400" y="269"/>
                  <a:pt x="408" y="271"/>
                </a:cubicBezTo>
                <a:cubicBezTo>
                  <a:pt x="436" y="278"/>
                  <a:pt x="440" y="335"/>
                  <a:pt x="456" y="351"/>
                </a:cubicBezTo>
                <a:cubicBezTo>
                  <a:pt x="462" y="357"/>
                  <a:pt x="473" y="355"/>
                  <a:pt x="480" y="359"/>
                </a:cubicBezTo>
                <a:cubicBezTo>
                  <a:pt x="497" y="368"/>
                  <a:pt x="528" y="391"/>
                  <a:pt x="528" y="391"/>
                </a:cubicBezTo>
                <a:cubicBezTo>
                  <a:pt x="584" y="382"/>
                  <a:pt x="606" y="373"/>
                  <a:pt x="624" y="319"/>
                </a:cubicBezTo>
                <a:cubicBezTo>
                  <a:pt x="668" y="330"/>
                  <a:pt x="717" y="351"/>
                  <a:pt x="736" y="295"/>
                </a:cubicBezTo>
                <a:cubicBezTo>
                  <a:pt x="744" y="298"/>
                  <a:pt x="753" y="308"/>
                  <a:pt x="760" y="303"/>
                </a:cubicBezTo>
                <a:cubicBezTo>
                  <a:pt x="776" y="292"/>
                  <a:pt x="776" y="266"/>
                  <a:pt x="792" y="255"/>
                </a:cubicBezTo>
                <a:cubicBezTo>
                  <a:pt x="800" y="250"/>
                  <a:pt x="808" y="244"/>
                  <a:pt x="816" y="239"/>
                </a:cubicBezTo>
                <a:cubicBezTo>
                  <a:pt x="826" y="200"/>
                  <a:pt x="819" y="157"/>
                  <a:pt x="832" y="119"/>
                </a:cubicBezTo>
                <a:cubicBezTo>
                  <a:pt x="835" y="111"/>
                  <a:pt x="848" y="114"/>
                  <a:pt x="856" y="111"/>
                </a:cubicBezTo>
                <a:cubicBezTo>
                  <a:pt x="897" y="96"/>
                  <a:pt x="892" y="97"/>
                  <a:pt x="928" y="79"/>
                </a:cubicBezTo>
                <a:cubicBezTo>
                  <a:pt x="933" y="66"/>
                  <a:pt x="935" y="50"/>
                  <a:pt x="944" y="39"/>
                </a:cubicBezTo>
                <a:cubicBezTo>
                  <a:pt x="976" y="0"/>
                  <a:pt x="982" y="69"/>
                  <a:pt x="992" y="79"/>
                </a:cubicBezTo>
                <a:cubicBezTo>
                  <a:pt x="998" y="85"/>
                  <a:pt x="1008" y="84"/>
                  <a:pt x="1016" y="87"/>
                </a:cubicBezTo>
                <a:cubicBezTo>
                  <a:pt x="1042" y="121"/>
                  <a:pt x="1047" y="133"/>
                  <a:pt x="1088" y="119"/>
                </a:cubicBezTo>
                <a:cubicBezTo>
                  <a:pt x="1108" y="199"/>
                  <a:pt x="1078" y="117"/>
                  <a:pt x="1120" y="159"/>
                </a:cubicBezTo>
                <a:cubicBezTo>
                  <a:pt x="1184" y="223"/>
                  <a:pt x="1122" y="197"/>
                  <a:pt x="1176" y="215"/>
                </a:cubicBezTo>
                <a:cubicBezTo>
                  <a:pt x="1187" y="212"/>
                  <a:pt x="1199" y="214"/>
                  <a:pt x="1208" y="207"/>
                </a:cubicBezTo>
                <a:cubicBezTo>
                  <a:pt x="1215" y="202"/>
                  <a:pt x="1212" y="191"/>
                  <a:pt x="1216" y="183"/>
                </a:cubicBezTo>
                <a:cubicBezTo>
                  <a:pt x="1231" y="154"/>
                  <a:pt x="1250" y="137"/>
                  <a:pt x="1280" y="127"/>
                </a:cubicBezTo>
                <a:cubicBezTo>
                  <a:pt x="1319" y="166"/>
                  <a:pt x="1321" y="157"/>
                  <a:pt x="1344" y="111"/>
                </a:cubicBezTo>
                <a:cubicBezTo>
                  <a:pt x="1355" y="122"/>
                  <a:pt x="1361" y="139"/>
                  <a:pt x="1376" y="143"/>
                </a:cubicBezTo>
                <a:cubicBezTo>
                  <a:pt x="1385" y="146"/>
                  <a:pt x="1391" y="123"/>
                  <a:pt x="1400" y="127"/>
                </a:cubicBezTo>
                <a:cubicBezTo>
                  <a:pt x="1421" y="136"/>
                  <a:pt x="1448" y="175"/>
                  <a:pt x="1448" y="175"/>
                </a:cubicBezTo>
                <a:cubicBezTo>
                  <a:pt x="1501" y="157"/>
                  <a:pt x="1501" y="203"/>
                  <a:pt x="1528" y="239"/>
                </a:cubicBezTo>
                <a:cubicBezTo>
                  <a:pt x="1552" y="312"/>
                  <a:pt x="1578" y="262"/>
                  <a:pt x="1624" y="239"/>
                </a:cubicBezTo>
                <a:cubicBezTo>
                  <a:pt x="1643" y="181"/>
                  <a:pt x="1619" y="242"/>
                  <a:pt x="1640" y="263"/>
                </a:cubicBezTo>
                <a:cubicBezTo>
                  <a:pt x="1647" y="270"/>
                  <a:pt x="1651" y="247"/>
                  <a:pt x="1656" y="239"/>
                </a:cubicBezTo>
                <a:cubicBezTo>
                  <a:pt x="1661" y="247"/>
                  <a:pt x="1663" y="260"/>
                  <a:pt x="1672" y="263"/>
                </a:cubicBezTo>
                <a:cubicBezTo>
                  <a:pt x="1729" y="279"/>
                  <a:pt x="1703" y="220"/>
                  <a:pt x="1720" y="287"/>
                </a:cubicBezTo>
                <a:cubicBezTo>
                  <a:pt x="1741" y="284"/>
                  <a:pt x="1764" y="288"/>
                  <a:pt x="1784" y="279"/>
                </a:cubicBezTo>
                <a:cubicBezTo>
                  <a:pt x="1792" y="276"/>
                  <a:pt x="1787" y="261"/>
                  <a:pt x="1792" y="255"/>
                </a:cubicBezTo>
                <a:cubicBezTo>
                  <a:pt x="1813" y="230"/>
                  <a:pt x="1841" y="223"/>
                  <a:pt x="1872" y="22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5" name="Line 26"/>
          <p:cNvSpPr>
            <a:spLocks noChangeShapeType="1"/>
          </p:cNvSpPr>
          <p:nvPr/>
        </p:nvSpPr>
        <p:spPr bwMode="auto">
          <a:xfrm>
            <a:off x="6718572" y="5547427"/>
            <a:ext cx="697741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6" name="Line 27"/>
          <p:cNvSpPr>
            <a:spLocks noChangeShapeType="1"/>
          </p:cNvSpPr>
          <p:nvPr/>
        </p:nvSpPr>
        <p:spPr bwMode="auto">
          <a:xfrm>
            <a:off x="6718572" y="5929999"/>
            <a:ext cx="697741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38927" name="Line 28"/>
          <p:cNvSpPr>
            <a:spLocks noChangeShapeType="1"/>
          </p:cNvSpPr>
          <p:nvPr/>
        </p:nvSpPr>
        <p:spPr bwMode="auto">
          <a:xfrm>
            <a:off x="6718572" y="5164854"/>
            <a:ext cx="697741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5130" y="1434427"/>
            <a:ext cx="11003333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No threshold, stationary  input</a:t>
            </a:r>
            <a:endParaRPr lang="en-US" dirty="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337418" y="7390154"/>
            <a:ext cx="6249659" cy="2211046"/>
            <a:chOff x="3840" y="2064"/>
            <a:chExt cx="1666" cy="786"/>
          </a:xfrm>
        </p:grpSpPr>
        <p:graphicFrame>
          <p:nvGraphicFramePr>
            <p:cNvPr id="24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08226" name="Equation" r:id="rId4" imgW="1498320" imgH="419040" progId="Equation.3">
                <p:embed/>
              </p:oleObj>
            </a:graphicData>
          </a:graphic>
        </p:graphicFrame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14956758" y="4675368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5540665" y="3986193"/>
            <a:ext cx="796753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u</a:t>
            </a:r>
            <a:endParaRPr lang="fr-FR"/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1296317" y="2403923"/>
            <a:ext cx="10311146" cy="194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92911" tIns="96455" rIns="192911" bIns="96455">
            <a:spAutoFit/>
          </a:bodyPr>
          <a:lstStyle/>
          <a:p>
            <a:r>
              <a:rPr lang="fr-CH" dirty="0">
                <a:solidFill>
                  <a:srgbClr val="3550FE"/>
                </a:solidFill>
              </a:rPr>
              <a:t>Membrane </a:t>
            </a:r>
            <a:r>
              <a:rPr lang="fr-CH" dirty="0" err="1">
                <a:solidFill>
                  <a:srgbClr val="3550FE"/>
                </a:solidFill>
              </a:rPr>
              <a:t>potential</a:t>
            </a:r>
            <a:r>
              <a:rPr lang="fr-CH" dirty="0">
                <a:solidFill>
                  <a:srgbClr val="3550FE"/>
                </a:solidFill>
              </a:rPr>
              <a:t> </a:t>
            </a:r>
            <a:r>
              <a:rPr lang="fr-CH" dirty="0" err="1">
                <a:solidFill>
                  <a:srgbClr val="3550FE"/>
                </a:solidFill>
              </a:rPr>
              <a:t>density</a:t>
            </a:r>
            <a:r>
              <a:rPr lang="fr-CH" dirty="0">
                <a:solidFill>
                  <a:srgbClr val="3550FE"/>
                </a:solidFill>
              </a:rPr>
              <a:t>: </a:t>
            </a:r>
            <a:endParaRPr lang="fr-CH" dirty="0" smtClean="0">
              <a:solidFill>
                <a:srgbClr val="3550FE"/>
              </a:solidFill>
            </a:endParaRPr>
          </a:p>
          <a:p>
            <a:r>
              <a:rPr lang="fr-CH" sz="5400" dirty="0" err="1" smtClean="0">
                <a:solidFill>
                  <a:srgbClr val="3550FE"/>
                </a:solidFill>
              </a:rPr>
              <a:t>Gaussian</a:t>
            </a:r>
            <a:r>
              <a:rPr lang="fr-CH" sz="5400" dirty="0" smtClean="0">
                <a:solidFill>
                  <a:srgbClr val="3550FE"/>
                </a:solidFill>
              </a:rPr>
              <a:t> </a:t>
            </a:r>
            <a:r>
              <a:rPr lang="fr-CH" sz="5400" dirty="0" err="1" smtClean="0">
                <a:solidFill>
                  <a:srgbClr val="3550FE"/>
                </a:solidFill>
              </a:rPr>
              <a:t>at</a:t>
            </a:r>
            <a:r>
              <a:rPr lang="fr-CH" sz="5400" dirty="0" smtClean="0">
                <a:solidFill>
                  <a:srgbClr val="3550FE"/>
                </a:solidFill>
              </a:rPr>
              <a:t> time t</a:t>
            </a:r>
            <a:endParaRPr lang="fr-FR" dirty="0">
              <a:solidFill>
                <a:srgbClr val="3550FE"/>
              </a:solidFill>
            </a:endParaRPr>
          </a:p>
        </p:txBody>
      </p:sp>
      <p:sp>
        <p:nvSpPr>
          <p:cNvPr id="38920" name="Line 11"/>
          <p:cNvSpPr>
            <a:spLocks noChangeShapeType="1"/>
          </p:cNvSpPr>
          <p:nvPr/>
        </p:nvSpPr>
        <p:spPr bwMode="auto">
          <a:xfrm>
            <a:off x="6722323" y="6951132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8921" name="Line 12"/>
          <p:cNvSpPr>
            <a:spLocks noChangeShapeType="1"/>
          </p:cNvSpPr>
          <p:nvPr/>
        </p:nvSpPr>
        <p:spPr bwMode="auto">
          <a:xfrm flipV="1">
            <a:off x="6722322" y="3890549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688262" y="5496774"/>
            <a:ext cx="4079104" cy="3443155"/>
            <a:chOff x="468313" y="1804988"/>
            <a:chExt cx="1726224" cy="1943100"/>
          </a:xfrm>
        </p:grpSpPr>
        <p:sp>
          <p:nvSpPr>
            <p:cNvPr id="38928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Text Box 6"/>
            <p:cNvSpPr txBox="1">
              <a:spLocks noChangeArrowheads="1"/>
            </p:cNvSpPr>
            <p:nvPr/>
          </p:nvSpPr>
          <p:spPr bwMode="auto">
            <a:xfrm>
              <a:off x="1273175" y="2276475"/>
              <a:ext cx="921362" cy="547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dirty="0" smtClean="0">
                  <a:solidFill>
                    <a:srgbClr val="3550FE"/>
                  </a:solidFill>
                </a:rPr>
                <a:t>p(u(t))</a:t>
              </a:r>
              <a:endParaRPr lang="fr-FR" dirty="0">
                <a:solidFill>
                  <a:srgbClr val="3550FE"/>
                </a:solidFill>
              </a:endParaRPr>
            </a:p>
          </p:txBody>
        </p:sp>
        <p:sp>
          <p:nvSpPr>
            <p:cNvPr id="38931" name="Freeform 23"/>
            <p:cNvSpPr>
              <a:spLocks/>
            </p:cNvSpPr>
            <p:nvPr/>
          </p:nvSpPr>
          <p:spPr bwMode="auto">
            <a:xfrm>
              <a:off x="468313" y="2000240"/>
              <a:ext cx="647700" cy="1008063"/>
            </a:xfrm>
            <a:custGeom>
              <a:avLst/>
              <a:gdLst>
                <a:gd name="T0" fmla="*/ 0 w 408"/>
                <a:gd name="T1" fmla="*/ 0 h 635"/>
                <a:gd name="T2" fmla="*/ 2147483647 w 408"/>
                <a:gd name="T3" fmla="*/ 2147483647 h 635"/>
                <a:gd name="T4" fmla="*/ 2147483647 w 408"/>
                <a:gd name="T5" fmla="*/ 2147483647 h 635"/>
                <a:gd name="T6" fmla="*/ 2147483647 w 408"/>
                <a:gd name="T7" fmla="*/ 2147483647 h 635"/>
                <a:gd name="T8" fmla="*/ 0 w 408"/>
                <a:gd name="T9" fmla="*/ 2147483647 h 6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8"/>
                <a:gd name="T16" fmla="*/ 0 h 635"/>
                <a:gd name="T17" fmla="*/ 408 w 408"/>
                <a:gd name="T18" fmla="*/ 635 h 6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8" h="635">
                  <a:moveTo>
                    <a:pt x="0" y="0"/>
                  </a:moveTo>
                  <a:cubicBezTo>
                    <a:pt x="11" y="64"/>
                    <a:pt x="22" y="129"/>
                    <a:pt x="90" y="182"/>
                  </a:cubicBezTo>
                  <a:cubicBezTo>
                    <a:pt x="158" y="235"/>
                    <a:pt x="408" y="273"/>
                    <a:pt x="408" y="318"/>
                  </a:cubicBezTo>
                  <a:cubicBezTo>
                    <a:pt x="408" y="363"/>
                    <a:pt x="158" y="401"/>
                    <a:pt x="90" y="454"/>
                  </a:cubicBezTo>
                  <a:cubicBezTo>
                    <a:pt x="22" y="507"/>
                    <a:pt x="11" y="571"/>
                    <a:pt x="0" y="635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5130" y="1434427"/>
            <a:ext cx="1112355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B) No threshold, oscillatory  input</a:t>
            </a:r>
            <a:endParaRPr lang="en-US" dirty="0"/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6337418" y="7390154"/>
            <a:ext cx="6249659" cy="2211046"/>
            <a:chOff x="3840" y="2064"/>
            <a:chExt cx="1666" cy="786"/>
          </a:xfrm>
        </p:grpSpPr>
        <p:graphicFrame>
          <p:nvGraphicFramePr>
            <p:cNvPr id="24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09250" name="Equation" r:id="rId4" imgW="1498320" imgH="419040" progId="Equation.3">
                <p:embed/>
              </p:oleObj>
            </a:graphicData>
          </a:graphic>
        </p:graphicFrame>
        <p:sp>
          <p:nvSpPr>
            <p:cNvPr id="25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75442" y="2489279"/>
            <a:ext cx="9869660" cy="2835540"/>
            <a:chOff x="249" y="245"/>
            <a:chExt cx="2625" cy="1144"/>
          </a:xfrm>
        </p:grpSpPr>
        <p:sp>
          <p:nvSpPr>
            <p:cNvPr id="14360" name="Text Box 11"/>
            <p:cNvSpPr txBox="1">
              <a:spLocks noChangeArrowheads="1"/>
            </p:cNvSpPr>
            <p:nvPr/>
          </p:nvSpPr>
          <p:spPr bwMode="auto">
            <a:xfrm>
              <a:off x="1383" y="799"/>
              <a:ext cx="157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4361" name="Text Box 12"/>
            <p:cNvSpPr txBox="1">
              <a:spLocks noChangeArrowheads="1"/>
            </p:cNvSpPr>
            <p:nvPr/>
          </p:nvSpPr>
          <p:spPr bwMode="auto">
            <a:xfrm>
              <a:off x="249" y="245"/>
              <a:ext cx="2625" cy="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Membrane potential density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4362" name="Line 13"/>
            <p:cNvSpPr>
              <a:spLocks noChangeShapeType="1"/>
            </p:cNvSpPr>
            <p:nvPr/>
          </p:nvSpPr>
          <p:spPr bwMode="auto">
            <a:xfrm flipH="1">
              <a:off x="612" y="618"/>
              <a:ext cx="227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2" name="Line 14"/>
          <p:cNvSpPr>
            <a:spLocks noChangeShapeType="1"/>
          </p:cNvSpPr>
          <p:nvPr/>
        </p:nvSpPr>
        <p:spPr bwMode="auto">
          <a:xfrm>
            <a:off x="6722323" y="7336140"/>
            <a:ext cx="73150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4343" name="Line 15"/>
          <p:cNvSpPr>
            <a:spLocks noChangeShapeType="1"/>
          </p:cNvSpPr>
          <p:nvPr/>
        </p:nvSpPr>
        <p:spPr bwMode="auto">
          <a:xfrm flipV="1">
            <a:off x="6722322" y="4275557"/>
            <a:ext cx="0" cy="30605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6722323" y="4840978"/>
            <a:ext cx="7119959" cy="796090"/>
            <a:chOff x="2688" y="1296"/>
            <a:chExt cx="2570" cy="336"/>
          </a:xfrm>
        </p:grpSpPr>
        <p:graphicFrame>
          <p:nvGraphicFramePr>
            <p:cNvPr id="14338" name="Object 17"/>
            <p:cNvGraphicFramePr>
              <a:graphicFrameLocks noChangeAspect="1"/>
            </p:cNvGraphicFramePr>
            <p:nvPr/>
          </p:nvGraphicFramePr>
          <p:xfrm>
            <a:off x="4992" y="1296"/>
            <a:ext cx="266" cy="336"/>
          </p:xfrm>
          <a:graphic>
            <a:graphicData uri="http://schemas.openxmlformats.org/presentationml/2006/ole">
              <p:oleObj spid="_x0000_s310274" name="Equation" r:id="rId4" imgW="139680" imgH="177480" progId="Equation.3">
                <p:embed/>
              </p:oleObj>
            </a:graphicData>
          </a:graphic>
        </p:graphicFrame>
        <p:sp>
          <p:nvSpPr>
            <p:cNvPr id="14359" name="Line 18"/>
            <p:cNvSpPr>
              <a:spLocks noChangeShapeType="1"/>
            </p:cNvSpPr>
            <p:nvPr/>
          </p:nvSpPr>
          <p:spPr bwMode="auto">
            <a:xfrm>
              <a:off x="2688" y="1440"/>
              <a:ext cx="22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5" name="Freeform 19"/>
          <p:cNvSpPr>
            <a:spLocks/>
          </p:cNvSpPr>
          <p:nvPr/>
        </p:nvSpPr>
        <p:spPr bwMode="auto">
          <a:xfrm>
            <a:off x="6722322" y="5198233"/>
            <a:ext cx="4681617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4346" name="Freeform 20"/>
          <p:cNvSpPr>
            <a:spLocks/>
          </p:cNvSpPr>
          <p:nvPr/>
        </p:nvSpPr>
        <p:spPr bwMode="auto">
          <a:xfrm>
            <a:off x="6722322" y="5198233"/>
            <a:ext cx="5942052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12341" name="Freeform 21"/>
          <p:cNvSpPr>
            <a:spLocks/>
          </p:cNvSpPr>
          <p:nvPr/>
        </p:nvSpPr>
        <p:spPr bwMode="auto">
          <a:xfrm>
            <a:off x="6722322" y="5198233"/>
            <a:ext cx="3601244" cy="2025386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4348" name="Freeform 22"/>
          <p:cNvSpPr>
            <a:spLocks/>
          </p:cNvSpPr>
          <p:nvPr/>
        </p:nvSpPr>
        <p:spPr bwMode="auto">
          <a:xfrm>
            <a:off x="6722323" y="5167290"/>
            <a:ext cx="4422779" cy="205633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375130" y="3892985"/>
            <a:ext cx="3623751" cy="4264562"/>
            <a:chOff x="158750" y="1341438"/>
            <a:chExt cx="1533525" cy="2406650"/>
          </a:xfrm>
        </p:grpSpPr>
        <p:sp>
          <p:nvSpPr>
            <p:cNvPr id="14352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5"/>
            <p:cNvSpPr>
              <a:spLocks noChangeShapeType="1"/>
            </p:cNvSpPr>
            <p:nvPr/>
          </p:nvSpPr>
          <p:spPr bwMode="auto">
            <a:xfrm>
              <a:off x="468313" y="2060575"/>
              <a:ext cx="1150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6"/>
            <p:cNvSpPr>
              <a:spLocks noChangeShapeType="1"/>
            </p:cNvSpPr>
            <p:nvPr/>
          </p:nvSpPr>
          <p:spPr bwMode="auto">
            <a:xfrm flipH="1">
              <a:off x="468313" y="3213100"/>
              <a:ext cx="71437" cy="5048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Text Box 7"/>
            <p:cNvSpPr txBox="1">
              <a:spLocks noChangeArrowheads="1"/>
            </p:cNvSpPr>
            <p:nvPr/>
          </p:nvSpPr>
          <p:spPr bwMode="auto">
            <a:xfrm>
              <a:off x="158750" y="1341438"/>
              <a:ext cx="250454" cy="5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14357" name="Text Box 8"/>
            <p:cNvSpPr txBox="1">
              <a:spLocks noChangeArrowheads="1"/>
            </p:cNvSpPr>
            <p:nvPr/>
          </p:nvSpPr>
          <p:spPr bwMode="auto">
            <a:xfrm>
              <a:off x="1057275" y="2405063"/>
              <a:ext cx="628985" cy="547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p(u)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14358" name="Freeform 23"/>
            <p:cNvSpPr>
              <a:spLocks/>
            </p:cNvSpPr>
            <p:nvPr/>
          </p:nvSpPr>
          <p:spPr bwMode="auto">
            <a:xfrm>
              <a:off x="468313" y="2060575"/>
              <a:ext cx="790575" cy="1152525"/>
            </a:xfrm>
            <a:custGeom>
              <a:avLst/>
              <a:gdLst>
                <a:gd name="T0" fmla="*/ 2147483647 w 498"/>
                <a:gd name="T1" fmla="*/ 2147483647 h 680"/>
                <a:gd name="T2" fmla="*/ 2147483647 w 498"/>
                <a:gd name="T3" fmla="*/ 2147483647 h 680"/>
                <a:gd name="T4" fmla="*/ 2147483647 w 498"/>
                <a:gd name="T5" fmla="*/ 2147483647 h 680"/>
                <a:gd name="T6" fmla="*/ 0 w 498"/>
                <a:gd name="T7" fmla="*/ 0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680"/>
                <a:gd name="T14" fmla="*/ 498 w 498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680">
                  <a:moveTo>
                    <a:pt x="45" y="680"/>
                  </a:moveTo>
                  <a:cubicBezTo>
                    <a:pt x="124" y="525"/>
                    <a:pt x="204" y="370"/>
                    <a:pt x="272" y="272"/>
                  </a:cubicBezTo>
                  <a:cubicBezTo>
                    <a:pt x="340" y="174"/>
                    <a:pt x="498" y="135"/>
                    <a:pt x="453" y="90"/>
                  </a:cubicBezTo>
                  <a:cubicBezTo>
                    <a:pt x="408" y="45"/>
                    <a:pt x="75" y="15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Line 26"/>
          <p:cNvSpPr>
            <a:spLocks noChangeShapeType="1"/>
          </p:cNvSpPr>
          <p:nvPr/>
        </p:nvSpPr>
        <p:spPr bwMode="auto">
          <a:xfrm>
            <a:off x="11145101" y="5167290"/>
            <a:ext cx="0" cy="21688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4351" name="Freeform 27"/>
          <p:cNvSpPr>
            <a:spLocks/>
          </p:cNvSpPr>
          <p:nvPr/>
        </p:nvSpPr>
        <p:spPr bwMode="auto">
          <a:xfrm>
            <a:off x="11163857" y="5923997"/>
            <a:ext cx="1601804" cy="1375573"/>
          </a:xfrm>
          <a:custGeom>
            <a:avLst/>
            <a:gdLst>
              <a:gd name="T0" fmla="*/ 0 w 427"/>
              <a:gd name="T1" fmla="*/ 2147483647 h 489"/>
              <a:gd name="T2" fmla="*/ 2147483647 w 427"/>
              <a:gd name="T3" fmla="*/ 2147483647 h 489"/>
              <a:gd name="T4" fmla="*/ 2147483647 w 427"/>
              <a:gd name="T5" fmla="*/ 2147483647 h 489"/>
              <a:gd name="T6" fmla="*/ 2147483647 w 427"/>
              <a:gd name="T7" fmla="*/ 2147483647 h 489"/>
              <a:gd name="T8" fmla="*/ 2147483647 w 427"/>
              <a:gd name="T9" fmla="*/ 2147483647 h 489"/>
              <a:gd name="T10" fmla="*/ 2147483647 w 427"/>
              <a:gd name="T11" fmla="*/ 2147483647 h 489"/>
              <a:gd name="T12" fmla="*/ 2147483647 w 427"/>
              <a:gd name="T13" fmla="*/ 2147483647 h 489"/>
              <a:gd name="T14" fmla="*/ 2147483647 w 427"/>
              <a:gd name="T15" fmla="*/ 2147483647 h 489"/>
              <a:gd name="T16" fmla="*/ 2147483647 w 427"/>
              <a:gd name="T17" fmla="*/ 2147483647 h 489"/>
              <a:gd name="T18" fmla="*/ 2147483647 w 427"/>
              <a:gd name="T19" fmla="*/ 2147483647 h 489"/>
              <a:gd name="T20" fmla="*/ 2147483647 w 427"/>
              <a:gd name="T21" fmla="*/ 2147483647 h 48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27"/>
              <a:gd name="T34" fmla="*/ 0 h 489"/>
              <a:gd name="T35" fmla="*/ 427 w 427"/>
              <a:gd name="T36" fmla="*/ 489 h 48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27" h="489">
                <a:moveTo>
                  <a:pt x="0" y="489"/>
                </a:moveTo>
                <a:cubicBezTo>
                  <a:pt x="9" y="366"/>
                  <a:pt x="20" y="360"/>
                  <a:pt x="64" y="249"/>
                </a:cubicBezTo>
                <a:cubicBezTo>
                  <a:pt x="76" y="218"/>
                  <a:pt x="93" y="197"/>
                  <a:pt x="112" y="169"/>
                </a:cubicBezTo>
                <a:cubicBezTo>
                  <a:pt x="117" y="161"/>
                  <a:pt x="128" y="145"/>
                  <a:pt x="128" y="145"/>
                </a:cubicBezTo>
                <a:cubicBezTo>
                  <a:pt x="133" y="153"/>
                  <a:pt x="137" y="163"/>
                  <a:pt x="144" y="169"/>
                </a:cubicBezTo>
                <a:cubicBezTo>
                  <a:pt x="158" y="182"/>
                  <a:pt x="192" y="201"/>
                  <a:pt x="192" y="201"/>
                </a:cubicBezTo>
                <a:cubicBezTo>
                  <a:pt x="250" y="162"/>
                  <a:pt x="223" y="160"/>
                  <a:pt x="272" y="185"/>
                </a:cubicBezTo>
                <a:cubicBezTo>
                  <a:pt x="288" y="182"/>
                  <a:pt x="306" y="186"/>
                  <a:pt x="320" y="177"/>
                </a:cubicBezTo>
                <a:cubicBezTo>
                  <a:pt x="335" y="167"/>
                  <a:pt x="341" y="117"/>
                  <a:pt x="344" y="105"/>
                </a:cubicBezTo>
                <a:cubicBezTo>
                  <a:pt x="357" y="47"/>
                  <a:pt x="345" y="41"/>
                  <a:pt x="392" y="17"/>
                </a:cubicBezTo>
                <a:cubicBezTo>
                  <a:pt x="427" y="0"/>
                  <a:pt x="404" y="1"/>
                  <a:pt x="424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27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6.4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5130" y="1434427"/>
            <a:ext cx="1344310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C) With threshold, reset/ stationary  input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4077661" y="1710327"/>
            <a:ext cx="13446049" cy="10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/>
              <a:t>Superthreshold vs. Subthreshold regime</a:t>
            </a:r>
            <a:endParaRPr lang="fr-FR"/>
          </a:p>
        </p:txBody>
      </p:sp>
      <p:pic>
        <p:nvPicPr>
          <p:cNvPr id="39941" name="Picture 5" descr="PST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7338" y="7294202"/>
            <a:ext cx="6527254" cy="375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PST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3360" y="7223876"/>
            <a:ext cx="6864871" cy="395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u-subthre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3379" y="3097153"/>
            <a:ext cx="6467234" cy="3724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u-superthres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7318" y="3142161"/>
            <a:ext cx="6696062" cy="385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75131" y="4050771"/>
            <a:ext cx="3275771" cy="1696785"/>
            <a:chOff x="158750" y="1341438"/>
            <a:chExt cx="1644826" cy="2481466"/>
          </a:xfrm>
        </p:grpSpPr>
        <p:sp>
          <p:nvSpPr>
            <p:cNvPr id="39954" name="Line 3"/>
            <p:cNvSpPr>
              <a:spLocks noChangeShapeType="1"/>
            </p:cNvSpPr>
            <p:nvPr/>
          </p:nvSpPr>
          <p:spPr bwMode="auto">
            <a:xfrm>
              <a:off x="468313" y="3244850"/>
              <a:ext cx="1223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4"/>
            <p:cNvSpPr>
              <a:spLocks noChangeShapeType="1"/>
            </p:cNvSpPr>
            <p:nvPr/>
          </p:nvSpPr>
          <p:spPr bwMode="auto">
            <a:xfrm flipV="1">
              <a:off x="468313" y="1804988"/>
              <a:ext cx="0" cy="1943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5"/>
            <p:cNvSpPr>
              <a:spLocks noChangeShapeType="1"/>
            </p:cNvSpPr>
            <p:nvPr/>
          </p:nvSpPr>
          <p:spPr bwMode="auto">
            <a:xfrm>
              <a:off x="468313" y="2060575"/>
              <a:ext cx="11509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6"/>
            <p:cNvSpPr>
              <a:spLocks noChangeShapeType="1"/>
            </p:cNvSpPr>
            <p:nvPr/>
          </p:nvSpPr>
          <p:spPr bwMode="auto">
            <a:xfrm flipH="1">
              <a:off x="468313" y="3213100"/>
              <a:ext cx="71437" cy="5048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Text Box 7"/>
            <p:cNvSpPr txBox="1">
              <a:spLocks noChangeArrowheads="1"/>
            </p:cNvSpPr>
            <p:nvPr/>
          </p:nvSpPr>
          <p:spPr bwMode="auto">
            <a:xfrm>
              <a:off x="158750" y="1341438"/>
              <a:ext cx="297168" cy="141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/>
                <a:t>u</a:t>
              </a:r>
              <a:endParaRPr lang="fr-FR"/>
            </a:p>
          </p:txBody>
        </p:sp>
        <p:sp>
          <p:nvSpPr>
            <p:cNvPr id="39959" name="Text Box 8"/>
            <p:cNvSpPr txBox="1">
              <a:spLocks noChangeArrowheads="1"/>
            </p:cNvSpPr>
            <p:nvPr/>
          </p:nvSpPr>
          <p:spPr bwMode="auto">
            <a:xfrm>
              <a:off x="1057275" y="2405063"/>
              <a:ext cx="746301" cy="1417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>
                  <a:solidFill>
                    <a:schemeClr val="accent2"/>
                  </a:solidFill>
                </a:rPr>
                <a:t>p(u)</a:t>
              </a: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39960" name="Freeform 23"/>
            <p:cNvSpPr>
              <a:spLocks/>
            </p:cNvSpPr>
            <p:nvPr/>
          </p:nvSpPr>
          <p:spPr bwMode="auto">
            <a:xfrm>
              <a:off x="468313" y="2060575"/>
              <a:ext cx="790575" cy="1152525"/>
            </a:xfrm>
            <a:custGeom>
              <a:avLst/>
              <a:gdLst>
                <a:gd name="T0" fmla="*/ 2147483647 w 498"/>
                <a:gd name="T1" fmla="*/ 2147483647 h 680"/>
                <a:gd name="T2" fmla="*/ 2147483647 w 498"/>
                <a:gd name="T3" fmla="*/ 2147483647 h 680"/>
                <a:gd name="T4" fmla="*/ 2147483647 w 498"/>
                <a:gd name="T5" fmla="*/ 2147483647 h 680"/>
                <a:gd name="T6" fmla="*/ 0 w 498"/>
                <a:gd name="T7" fmla="*/ 0 h 6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8"/>
                <a:gd name="T13" fmla="*/ 0 h 680"/>
                <a:gd name="T14" fmla="*/ 498 w 498"/>
                <a:gd name="T15" fmla="*/ 680 h 6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8" h="680">
                  <a:moveTo>
                    <a:pt x="45" y="680"/>
                  </a:moveTo>
                  <a:cubicBezTo>
                    <a:pt x="124" y="525"/>
                    <a:pt x="204" y="370"/>
                    <a:pt x="272" y="272"/>
                  </a:cubicBezTo>
                  <a:cubicBezTo>
                    <a:pt x="340" y="174"/>
                    <a:pt x="498" y="135"/>
                    <a:pt x="453" y="90"/>
                  </a:cubicBezTo>
                  <a:cubicBezTo>
                    <a:pt x="408" y="45"/>
                    <a:pt x="75" y="15"/>
                    <a:pt x="0" y="0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6854574" y="4177358"/>
            <a:ext cx="3388211" cy="1392452"/>
            <a:chOff x="7132666" y="2357430"/>
            <a:chExt cx="1433848" cy="78581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7132667" y="2357430"/>
              <a:ext cx="1433847" cy="785818"/>
              <a:chOff x="468313" y="1804988"/>
              <a:chExt cx="1433847" cy="1943100"/>
            </a:xfrm>
          </p:grpSpPr>
          <p:sp>
            <p:nvSpPr>
              <p:cNvPr id="39950" name="Line 3"/>
              <p:cNvSpPr>
                <a:spLocks noChangeShapeType="1"/>
              </p:cNvSpPr>
              <p:nvPr/>
            </p:nvSpPr>
            <p:spPr bwMode="auto">
              <a:xfrm>
                <a:off x="468313" y="3244850"/>
                <a:ext cx="12239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1" name="Line 4"/>
              <p:cNvSpPr>
                <a:spLocks noChangeShapeType="1"/>
              </p:cNvSpPr>
              <p:nvPr/>
            </p:nvSpPr>
            <p:spPr bwMode="auto">
              <a:xfrm flipV="1">
                <a:off x="468313" y="1804988"/>
                <a:ext cx="0" cy="1943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2" name="Text Box 6"/>
              <p:cNvSpPr txBox="1">
                <a:spLocks noChangeArrowheads="1"/>
              </p:cNvSpPr>
              <p:nvPr/>
            </p:nvSpPr>
            <p:spPr bwMode="auto">
              <a:xfrm>
                <a:off x="1273175" y="2276476"/>
                <a:ext cx="628985" cy="1352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>
                    <a:solidFill>
                      <a:schemeClr val="accent2"/>
                    </a:solidFill>
                  </a:rPr>
                  <a:t>p(u)</a:t>
                </a:r>
                <a:endParaRPr lang="fr-FR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9953" name="Freeform 23"/>
              <p:cNvSpPr>
                <a:spLocks/>
              </p:cNvSpPr>
              <p:nvPr/>
            </p:nvSpPr>
            <p:spPr bwMode="auto">
              <a:xfrm>
                <a:off x="468313" y="2000240"/>
                <a:ext cx="647700" cy="1008063"/>
              </a:xfrm>
              <a:custGeom>
                <a:avLst/>
                <a:gdLst>
                  <a:gd name="T0" fmla="*/ 0 w 408"/>
                  <a:gd name="T1" fmla="*/ 0 h 635"/>
                  <a:gd name="T2" fmla="*/ 2147483647 w 408"/>
                  <a:gd name="T3" fmla="*/ 2147483647 h 635"/>
                  <a:gd name="T4" fmla="*/ 2147483647 w 408"/>
                  <a:gd name="T5" fmla="*/ 2147483647 h 635"/>
                  <a:gd name="T6" fmla="*/ 2147483647 w 408"/>
                  <a:gd name="T7" fmla="*/ 2147483647 h 635"/>
                  <a:gd name="T8" fmla="*/ 0 w 408"/>
                  <a:gd name="T9" fmla="*/ 2147483647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"/>
                  <a:gd name="T16" fmla="*/ 0 h 635"/>
                  <a:gd name="T17" fmla="*/ 408 w 408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" h="635">
                    <a:moveTo>
                      <a:pt x="0" y="0"/>
                    </a:moveTo>
                    <a:cubicBezTo>
                      <a:pt x="11" y="64"/>
                      <a:pt x="22" y="129"/>
                      <a:pt x="90" y="182"/>
                    </a:cubicBezTo>
                    <a:cubicBezTo>
                      <a:pt x="158" y="235"/>
                      <a:pt x="408" y="273"/>
                      <a:pt x="408" y="318"/>
                    </a:cubicBezTo>
                    <a:cubicBezTo>
                      <a:pt x="408" y="363"/>
                      <a:pt x="158" y="401"/>
                      <a:pt x="90" y="454"/>
                    </a:cubicBezTo>
                    <a:cubicBezTo>
                      <a:pt x="22" y="507"/>
                      <a:pt x="11" y="571"/>
                      <a:pt x="0" y="635"/>
                    </a:cubicBezTo>
                  </a:path>
                </a:pathLst>
              </a:cu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9949" name="Straight Connector 24"/>
            <p:cNvCxnSpPr>
              <a:cxnSpLocks noChangeShapeType="1"/>
              <a:stCxn id="39951" idx="0"/>
            </p:cNvCxnSpPr>
            <p:nvPr/>
          </p:nvCxnSpPr>
          <p:spPr bwMode="auto">
            <a:xfrm rot="5400000" flipH="1" flipV="1">
              <a:off x="6995341" y="2994822"/>
              <a:ext cx="285752" cy="11101"/>
            </a:xfrm>
            <a:prstGeom prst="lin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205598" y="5949572"/>
            <a:ext cx="4823496" cy="1625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4200" dirty="0">
                <a:solidFill>
                  <a:schemeClr val="accent2"/>
                </a:solidFill>
              </a:rPr>
              <a:t>Nearly Gaussian</a:t>
            </a:r>
          </a:p>
          <a:p>
            <a:r>
              <a:rPr lang="en-US" sz="4200" dirty="0" err="1">
                <a:solidFill>
                  <a:schemeClr val="accent2"/>
                </a:solidFill>
              </a:rPr>
              <a:t>subthreshold</a:t>
            </a:r>
            <a:r>
              <a:rPr lang="en-US" sz="4200" dirty="0">
                <a:solidFill>
                  <a:schemeClr val="accent2"/>
                </a:solidFill>
              </a:rPr>
              <a:t> distr</a:t>
            </a:r>
            <a:r>
              <a:rPr lang="en-US" sz="5100" dirty="0"/>
              <a:t>.</a:t>
            </a: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Diffusive noise/</a:t>
            </a:r>
            <a:r>
              <a:rPr lang="en-US" sz="6600" dirty="0" err="1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stoch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arrival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854575" y="8839200"/>
            <a:ext cx="460254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Image:</a:t>
            </a:r>
          </a:p>
          <a:p>
            <a:r>
              <a:rPr lang="en-US" sz="3200" i="1" dirty="0" smtClean="0"/>
              <a:t>Gerstner et al. (2013)</a:t>
            </a:r>
          </a:p>
          <a:p>
            <a:r>
              <a:rPr lang="en-US" sz="3200" i="1" dirty="0" smtClean="0"/>
              <a:t>Cambridge Univ. Press;</a:t>
            </a:r>
          </a:p>
          <a:p>
            <a:r>
              <a:rPr lang="en-US" sz="3200" i="1" dirty="0" smtClean="0"/>
              <a:t>See: </a:t>
            </a:r>
            <a:r>
              <a:rPr lang="en-US" sz="3200" i="1" dirty="0" err="1" smtClean="0"/>
              <a:t>Konig</a:t>
            </a:r>
            <a:r>
              <a:rPr lang="en-US" sz="3200" i="1" dirty="0" smtClean="0"/>
              <a:t> et al. (1996) 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311" y="2430463"/>
            <a:ext cx="6122115" cy="2565488"/>
            <a:chOff x="2688" y="1056"/>
            <a:chExt cx="2640" cy="1296"/>
          </a:xfrm>
        </p:grpSpPr>
        <p:sp>
          <p:nvSpPr>
            <p:cNvPr id="15450" name="Line 4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1" name="Line 5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9" name="Object 7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11308" name="Equation" r:id="rId4" imgW="139680" imgH="177480" progId="Equation.3">
                  <p:embed/>
                </p:oleObj>
              </a:graphicData>
            </a:graphic>
          </p:graphicFrame>
          <p:sp>
            <p:nvSpPr>
              <p:cNvPr id="15453" name="Line 8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2" name="Text Box 9"/>
          <p:cNvSpPr txBox="1">
            <a:spLocks noChangeArrowheads="1"/>
          </p:cNvSpPr>
          <p:nvPr/>
        </p:nvSpPr>
        <p:spPr bwMode="auto">
          <a:xfrm>
            <a:off x="1800622" y="1485283"/>
            <a:ext cx="3935432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escape process</a:t>
            </a:r>
          </a:p>
          <a:p>
            <a:r>
              <a:rPr lang="en-US" sz="3800" dirty="0"/>
              <a:t>   (fast noise)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765099" y="2430463"/>
            <a:ext cx="6122115" cy="2565488"/>
            <a:chOff x="2688" y="1056"/>
            <a:chExt cx="2640" cy="1296"/>
          </a:xfrm>
        </p:grpSpPr>
        <p:sp>
          <p:nvSpPr>
            <p:cNvPr id="15446" name="Line 11"/>
            <p:cNvSpPr>
              <a:spLocks noChangeShapeType="1"/>
            </p:cNvSpPr>
            <p:nvPr/>
          </p:nvSpPr>
          <p:spPr bwMode="auto">
            <a:xfrm>
              <a:off x="2688" y="2352"/>
              <a:ext cx="26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7" name="Line 12"/>
            <p:cNvSpPr>
              <a:spLocks noChangeShapeType="1"/>
            </p:cNvSpPr>
            <p:nvPr/>
          </p:nvSpPr>
          <p:spPr bwMode="auto">
            <a:xfrm flipV="1">
              <a:off x="2688" y="1056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2688" y="1296"/>
              <a:ext cx="2570" cy="336"/>
              <a:chOff x="2688" y="1296"/>
              <a:chExt cx="2570" cy="336"/>
            </a:xfrm>
          </p:grpSpPr>
          <p:graphicFrame>
            <p:nvGraphicFramePr>
              <p:cNvPr id="15378" name="Object 14"/>
              <p:cNvGraphicFramePr>
                <a:graphicFrameLocks noChangeAspect="1"/>
              </p:cNvGraphicFramePr>
              <p:nvPr/>
            </p:nvGraphicFramePr>
            <p:xfrm>
              <a:off x="4992" y="1296"/>
              <a:ext cx="266" cy="336"/>
            </p:xfrm>
            <a:graphic>
              <a:graphicData uri="http://schemas.openxmlformats.org/presentationml/2006/ole">
                <p:oleObj spid="_x0000_s311307" name="Equation" r:id="rId5" imgW="139680" imgH="177480" progId="Equation.3">
                  <p:embed/>
                </p:oleObj>
              </a:graphicData>
            </a:graphic>
          </p:graphicFrame>
          <p:sp>
            <p:nvSpPr>
              <p:cNvPr id="15449" name="Line 15"/>
              <p:cNvSpPr>
                <a:spLocks noChangeShapeType="1"/>
              </p:cNvSpPr>
              <p:nvPr/>
            </p:nvSpPr>
            <p:spPr bwMode="auto">
              <a:xfrm>
                <a:off x="2688" y="1440"/>
                <a:ext cx="22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86" name="Text Box 23"/>
          <p:cNvSpPr txBox="1">
            <a:spLocks noChangeArrowheads="1"/>
          </p:cNvSpPr>
          <p:nvPr/>
        </p:nvSpPr>
        <p:spPr bwMode="auto">
          <a:xfrm>
            <a:off x="15305286" y="1620309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(diffusive noise)</a:t>
            </a:r>
          </a:p>
        </p:txBody>
      </p:sp>
      <p:sp>
        <p:nvSpPr>
          <p:cNvPr id="15388" name="Text Box 25"/>
          <p:cNvSpPr txBox="1">
            <a:spLocks noChangeArrowheads="1"/>
          </p:cNvSpPr>
          <p:nvPr/>
        </p:nvSpPr>
        <p:spPr bwMode="auto">
          <a:xfrm>
            <a:off x="1080374" y="1755334"/>
            <a:ext cx="825607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A</a:t>
            </a:r>
            <a:endParaRPr lang="en-US" sz="5100" dirty="0"/>
          </a:p>
        </p:txBody>
      </p:sp>
      <p:sp>
        <p:nvSpPr>
          <p:cNvPr id="15390" name="Text Box 27"/>
          <p:cNvSpPr txBox="1">
            <a:spLocks noChangeArrowheads="1"/>
          </p:cNvSpPr>
          <p:nvPr/>
        </p:nvSpPr>
        <p:spPr bwMode="auto">
          <a:xfrm>
            <a:off x="14765100" y="1890360"/>
            <a:ext cx="862476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C</a:t>
            </a:r>
            <a:endParaRPr lang="en-US" sz="5100" dirty="0"/>
          </a:p>
        </p:txBody>
      </p:sp>
      <p:sp>
        <p:nvSpPr>
          <p:cNvPr id="15396" name="Text Box 33"/>
          <p:cNvSpPr txBox="1">
            <a:spLocks noChangeArrowheads="1"/>
          </p:cNvSpPr>
          <p:nvPr/>
        </p:nvSpPr>
        <p:spPr bwMode="auto">
          <a:xfrm>
            <a:off x="3896874" y="3686175"/>
            <a:ext cx="1370628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FF0000"/>
                </a:solidFill>
              </a:rPr>
              <a:t>u(t)</a:t>
            </a:r>
            <a:endParaRPr lang="en-US" sz="5100" dirty="0"/>
          </a:p>
        </p:txBody>
      </p:sp>
      <p:sp>
        <p:nvSpPr>
          <p:cNvPr id="394276" name="Freeform 36"/>
          <p:cNvSpPr>
            <a:spLocks/>
          </p:cNvSpPr>
          <p:nvPr/>
        </p:nvSpPr>
        <p:spPr bwMode="auto">
          <a:xfrm>
            <a:off x="14765100" y="3105591"/>
            <a:ext cx="4321493" cy="1890360"/>
          </a:xfrm>
          <a:custGeom>
            <a:avLst/>
            <a:gdLst>
              <a:gd name="T0" fmla="*/ 0 w 960"/>
              <a:gd name="T1" fmla="*/ 2147483647 h 672"/>
              <a:gd name="T2" fmla="*/ 2147483647 w 960"/>
              <a:gd name="T3" fmla="*/ 2147483647 h 672"/>
              <a:gd name="T4" fmla="*/ 2147483647 w 960"/>
              <a:gd name="T5" fmla="*/ 2147483647 h 672"/>
              <a:gd name="T6" fmla="*/ 2147483647 w 960"/>
              <a:gd name="T7" fmla="*/ 2147483647 h 672"/>
              <a:gd name="T8" fmla="*/ 2147483647 w 960"/>
              <a:gd name="T9" fmla="*/ 2147483647 h 672"/>
              <a:gd name="T10" fmla="*/ 2147483647 w 960"/>
              <a:gd name="T11" fmla="*/ 2147483647 h 672"/>
              <a:gd name="T12" fmla="*/ 2147483647 w 960"/>
              <a:gd name="T13" fmla="*/ 2147483647 h 672"/>
              <a:gd name="T14" fmla="*/ 2147483647 w 960"/>
              <a:gd name="T15" fmla="*/ 2147483647 h 672"/>
              <a:gd name="T16" fmla="*/ 2147483647 w 960"/>
              <a:gd name="T17" fmla="*/ 2147483647 h 672"/>
              <a:gd name="T18" fmla="*/ 2147483647 w 960"/>
              <a:gd name="T19" fmla="*/ 2147483647 h 672"/>
              <a:gd name="T20" fmla="*/ 2147483647 w 960"/>
              <a:gd name="T21" fmla="*/ 0 h 67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672"/>
              <a:gd name="T35" fmla="*/ 960 w 960"/>
              <a:gd name="T36" fmla="*/ 672 h 67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672">
                <a:moveTo>
                  <a:pt x="0" y="672"/>
                </a:moveTo>
                <a:cubicBezTo>
                  <a:pt x="36" y="644"/>
                  <a:pt x="72" y="616"/>
                  <a:pt x="96" y="576"/>
                </a:cubicBezTo>
                <a:cubicBezTo>
                  <a:pt x="120" y="536"/>
                  <a:pt x="120" y="456"/>
                  <a:pt x="144" y="432"/>
                </a:cubicBezTo>
                <a:cubicBezTo>
                  <a:pt x="168" y="408"/>
                  <a:pt x="200" y="448"/>
                  <a:pt x="240" y="432"/>
                </a:cubicBezTo>
                <a:cubicBezTo>
                  <a:pt x="280" y="416"/>
                  <a:pt x="352" y="376"/>
                  <a:pt x="384" y="336"/>
                </a:cubicBezTo>
                <a:cubicBezTo>
                  <a:pt x="416" y="296"/>
                  <a:pt x="400" y="208"/>
                  <a:pt x="432" y="192"/>
                </a:cubicBezTo>
                <a:cubicBezTo>
                  <a:pt x="464" y="176"/>
                  <a:pt x="544" y="240"/>
                  <a:pt x="576" y="240"/>
                </a:cubicBezTo>
                <a:cubicBezTo>
                  <a:pt x="608" y="240"/>
                  <a:pt x="600" y="200"/>
                  <a:pt x="624" y="192"/>
                </a:cubicBezTo>
                <a:cubicBezTo>
                  <a:pt x="648" y="184"/>
                  <a:pt x="688" y="208"/>
                  <a:pt x="720" y="192"/>
                </a:cubicBezTo>
                <a:cubicBezTo>
                  <a:pt x="752" y="176"/>
                  <a:pt x="776" y="128"/>
                  <a:pt x="816" y="96"/>
                </a:cubicBezTo>
                <a:cubicBezTo>
                  <a:pt x="856" y="64"/>
                  <a:pt x="936" y="16"/>
                  <a:pt x="96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94277" name="Line 37"/>
          <p:cNvSpPr>
            <a:spLocks noChangeShapeType="1"/>
          </p:cNvSpPr>
          <p:nvPr/>
        </p:nvSpPr>
        <p:spPr bwMode="auto">
          <a:xfrm flipV="1">
            <a:off x="3241119" y="2700514"/>
            <a:ext cx="0" cy="40507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8366348" y="7561440"/>
            <a:ext cx="1748105" cy="1687821"/>
            <a:chOff x="4896" y="2688"/>
            <a:chExt cx="466" cy="600"/>
          </a:xfrm>
        </p:grpSpPr>
        <p:sp>
          <p:nvSpPr>
            <p:cNvPr id="15440" name="Line 39"/>
            <p:cNvSpPr>
              <a:spLocks noChangeShapeType="1"/>
            </p:cNvSpPr>
            <p:nvPr/>
          </p:nvSpPr>
          <p:spPr bwMode="auto">
            <a:xfrm flipV="1">
              <a:off x="5184" y="2688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41" name="Text Box 40"/>
            <p:cNvSpPr txBox="1">
              <a:spLocks noChangeArrowheads="1"/>
            </p:cNvSpPr>
            <p:nvPr/>
          </p:nvSpPr>
          <p:spPr bwMode="auto">
            <a:xfrm>
              <a:off x="4896" y="2976"/>
              <a:ext cx="46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5100" dirty="0"/>
                <a:t>noise</a:t>
              </a: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15485346" y="9046722"/>
            <a:ext cx="5814508" cy="2635815"/>
            <a:chOff x="4128" y="3216"/>
            <a:chExt cx="1550" cy="937"/>
          </a:xfrm>
        </p:grpSpPr>
        <p:sp>
          <p:nvSpPr>
            <p:cNvPr id="15435" name="Line 42"/>
            <p:cNvSpPr>
              <a:spLocks noChangeShapeType="1"/>
            </p:cNvSpPr>
            <p:nvPr/>
          </p:nvSpPr>
          <p:spPr bwMode="auto">
            <a:xfrm flipH="1">
              <a:off x="4656" y="3216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6" name="Line 43"/>
            <p:cNvSpPr>
              <a:spLocks noChangeShapeType="1"/>
            </p:cNvSpPr>
            <p:nvPr/>
          </p:nvSpPr>
          <p:spPr bwMode="auto">
            <a:xfrm>
              <a:off x="5184" y="3216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7" name="Text Box 44"/>
            <p:cNvSpPr txBox="1">
              <a:spLocks noChangeArrowheads="1"/>
            </p:cNvSpPr>
            <p:nvPr/>
          </p:nvSpPr>
          <p:spPr bwMode="auto">
            <a:xfrm>
              <a:off x="4128" y="3456"/>
              <a:ext cx="691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 white</a:t>
              </a:r>
            </a:p>
            <a:p>
              <a:r>
                <a:rPr lang="en-US" sz="3800" dirty="0"/>
                <a:t>(fast noise)</a:t>
              </a:r>
            </a:p>
          </p:txBody>
        </p:sp>
        <p:sp>
          <p:nvSpPr>
            <p:cNvPr id="15438" name="Text Box 45"/>
            <p:cNvSpPr txBox="1">
              <a:spLocks noChangeArrowheads="1"/>
            </p:cNvSpPr>
            <p:nvPr/>
          </p:nvSpPr>
          <p:spPr bwMode="auto">
            <a:xfrm>
              <a:off x="4936" y="3456"/>
              <a:ext cx="742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    synapse</a:t>
              </a:r>
            </a:p>
            <a:p>
              <a:r>
                <a:rPr lang="en-US" sz="3800" dirty="0"/>
                <a:t>(slow noise)</a:t>
              </a:r>
            </a:p>
          </p:txBody>
        </p:sp>
        <p:sp>
          <p:nvSpPr>
            <p:cNvPr id="15439" name="Text Box 46"/>
            <p:cNvSpPr txBox="1">
              <a:spLocks noChangeArrowheads="1"/>
            </p:cNvSpPr>
            <p:nvPr/>
          </p:nvSpPr>
          <p:spPr bwMode="auto">
            <a:xfrm>
              <a:off x="4214" y="3912"/>
              <a:ext cx="1189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(Brunel et al., 2001)</a:t>
              </a:r>
            </a:p>
          </p:txBody>
        </p:sp>
      </p:grpSp>
      <p:graphicFrame>
        <p:nvGraphicFramePr>
          <p:cNvPr id="394287" name="Object 47"/>
          <p:cNvGraphicFramePr>
            <a:graphicFrameLocks noChangeAspect="1"/>
          </p:cNvGraphicFramePr>
          <p:nvPr/>
        </p:nvGraphicFramePr>
        <p:xfrm>
          <a:off x="0" y="9046722"/>
          <a:ext cx="7491339" cy="2219486"/>
        </p:xfrm>
        <a:graphic>
          <a:graphicData uri="http://schemas.openxmlformats.org/presentationml/2006/ole">
            <p:oleObj spid="_x0000_s311298" name="Equation" r:id="rId6" imgW="1473120" imgH="520560" progId="Equation.3">
              <p:embed/>
            </p:oleObj>
          </a:graphicData>
        </a:graphic>
      </p:graphicFrame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4945163" y="9991898"/>
            <a:ext cx="5878280" cy="1330565"/>
            <a:chOff x="2256" y="3552"/>
            <a:chExt cx="1567" cy="473"/>
          </a:xfrm>
        </p:grpSpPr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256" y="3552"/>
              <a:ext cx="672" cy="384"/>
              <a:chOff x="2256" y="3456"/>
              <a:chExt cx="792" cy="380"/>
            </a:xfrm>
          </p:grpSpPr>
          <p:graphicFrame>
            <p:nvGraphicFramePr>
              <p:cNvPr id="15376" name="Object 50"/>
              <p:cNvGraphicFramePr>
                <a:graphicFrameLocks noChangeAspect="1"/>
              </p:cNvGraphicFramePr>
              <p:nvPr/>
            </p:nvGraphicFramePr>
            <p:xfrm>
              <a:off x="2256" y="3456"/>
              <a:ext cx="792" cy="380"/>
            </p:xfrm>
            <a:graphic>
              <a:graphicData uri="http://schemas.openxmlformats.org/presentationml/2006/ole">
                <p:oleObj spid="_x0000_s311306" name="Equation" r:id="rId7" imgW="533160" imgH="228600" progId="Equation.3">
                  <p:embed/>
                </p:oleObj>
              </a:graphicData>
            </a:graphic>
          </p:graphicFrame>
          <p:sp>
            <p:nvSpPr>
              <p:cNvPr id="15434" name="Line 51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433" name="Text Box 52"/>
            <p:cNvSpPr txBox="1">
              <a:spLocks noChangeArrowheads="1"/>
            </p:cNvSpPr>
            <p:nvPr/>
          </p:nvSpPr>
          <p:spPr bwMode="auto">
            <a:xfrm>
              <a:off x="2966" y="3576"/>
              <a:ext cx="857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/>
                <a:t>: first passage</a:t>
              </a:r>
            </a:p>
            <a:p>
              <a:r>
                <a:rPr lang="en-US" sz="3800" dirty="0"/>
                <a:t>time problem</a:t>
              </a:r>
            </a:p>
          </p:txBody>
        </p:sp>
      </p:grpSp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1080373" y="8371593"/>
            <a:ext cx="3391171" cy="1080206"/>
            <a:chOff x="336" y="2928"/>
            <a:chExt cx="904" cy="384"/>
          </a:xfrm>
        </p:grpSpPr>
        <p:grpSp>
          <p:nvGrpSpPr>
            <p:cNvPr id="11" name="Group 54"/>
            <p:cNvGrpSpPr>
              <a:grpSpLocks/>
            </p:cNvGrpSpPr>
            <p:nvPr/>
          </p:nvGrpSpPr>
          <p:grpSpPr bwMode="auto">
            <a:xfrm>
              <a:off x="336" y="2928"/>
              <a:ext cx="672" cy="384"/>
              <a:chOff x="2256" y="3456"/>
              <a:chExt cx="792" cy="380"/>
            </a:xfrm>
          </p:grpSpPr>
          <p:graphicFrame>
            <p:nvGraphicFramePr>
              <p:cNvPr id="15375" name="Object 55"/>
              <p:cNvGraphicFramePr>
                <a:graphicFrameLocks noChangeAspect="1"/>
              </p:cNvGraphicFramePr>
              <p:nvPr/>
            </p:nvGraphicFramePr>
            <p:xfrm>
              <a:off x="2256" y="3456"/>
              <a:ext cx="792" cy="380"/>
            </p:xfrm>
            <a:graphic>
              <a:graphicData uri="http://schemas.openxmlformats.org/presentationml/2006/ole">
                <p:oleObj spid="_x0000_s311305" name="Equation" r:id="rId8" imgW="533160" imgH="228600" progId="Equation.3">
                  <p:embed/>
                </p:oleObj>
              </a:graphicData>
            </a:graphic>
          </p:graphicFrame>
          <p:sp>
            <p:nvSpPr>
              <p:cNvPr id="15431" name="Line 56"/>
              <p:cNvSpPr>
                <a:spLocks noChangeShapeType="1"/>
              </p:cNvSpPr>
              <p:nvPr/>
            </p:nvSpPr>
            <p:spPr bwMode="auto">
              <a:xfrm>
                <a:off x="2688" y="35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5374" name="Object 57"/>
            <p:cNvGraphicFramePr>
              <a:graphicFrameLocks noChangeAspect="1"/>
            </p:cNvGraphicFramePr>
            <p:nvPr/>
          </p:nvGraphicFramePr>
          <p:xfrm>
            <a:off x="1008" y="3072"/>
            <a:ext cx="232" cy="185"/>
          </p:xfrm>
          <a:graphic>
            <a:graphicData uri="http://schemas.openxmlformats.org/presentationml/2006/ole">
              <p:oleObj spid="_x0000_s311304" name="Equation" r:id="rId9" imgW="126720" imgH="101520" progId="Equation.3">
                <p:embed/>
              </p:oleObj>
            </a:graphicData>
          </a:graphic>
        </p:graphicFrame>
      </p:grpSp>
      <p:sp>
        <p:nvSpPr>
          <p:cNvPr id="394298" name="Text Box 58"/>
          <p:cNvSpPr txBox="1">
            <a:spLocks noChangeArrowheads="1"/>
          </p:cNvSpPr>
          <p:nvPr/>
        </p:nvSpPr>
        <p:spPr bwMode="auto">
          <a:xfrm>
            <a:off x="540186" y="7696465"/>
            <a:ext cx="4727316" cy="841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Interval </a:t>
            </a:r>
            <a:r>
              <a:rPr lang="en-US" sz="4200" dirty="0">
                <a:solidFill>
                  <a:srgbClr val="FF0000"/>
                </a:solidFill>
              </a:rPr>
              <a:t>distribution</a:t>
            </a:r>
            <a:endParaRPr lang="en-US" sz="3800" dirty="0"/>
          </a:p>
        </p:txBody>
      </p:sp>
      <p:graphicFrame>
        <p:nvGraphicFramePr>
          <p:cNvPr id="15363" name="Object 59"/>
          <p:cNvGraphicFramePr>
            <a:graphicFrameLocks noChangeAspect="1"/>
          </p:cNvGraphicFramePr>
          <p:nvPr/>
        </p:nvGraphicFramePr>
        <p:xfrm>
          <a:off x="540186" y="4995951"/>
          <a:ext cx="870301" cy="936742"/>
        </p:xfrm>
        <a:graphic>
          <a:graphicData uri="http://schemas.openxmlformats.org/presentationml/2006/ole">
            <p:oleObj spid="_x0000_s311299" name="Equation" r:id="rId10" imgW="139680" imgH="203040" progId="Equation.3">
              <p:embed/>
            </p:oleObj>
          </a:graphicData>
        </a:graphic>
      </p:graphicFrame>
      <p:graphicFrame>
        <p:nvGraphicFramePr>
          <p:cNvPr id="15365" name="Object 61"/>
          <p:cNvGraphicFramePr>
            <a:graphicFrameLocks noChangeAspect="1"/>
          </p:cNvGraphicFramePr>
          <p:nvPr/>
        </p:nvGraphicFramePr>
        <p:xfrm>
          <a:off x="14585037" y="4995951"/>
          <a:ext cx="870301" cy="936742"/>
        </p:xfrm>
        <a:graphic>
          <a:graphicData uri="http://schemas.openxmlformats.org/presentationml/2006/ole">
            <p:oleObj spid="_x0000_s311300" name="Equation" r:id="rId11" imgW="139680" imgH="203040" progId="Equation.3">
              <p:embed/>
            </p:oleObj>
          </a:graphicData>
        </a:graphic>
      </p:graphicFrame>
      <p:sp>
        <p:nvSpPr>
          <p:cNvPr id="394302" name="Text Box 62"/>
          <p:cNvSpPr txBox="1">
            <a:spLocks noChangeArrowheads="1"/>
          </p:cNvSpPr>
          <p:nvPr/>
        </p:nvSpPr>
        <p:spPr bwMode="auto">
          <a:xfrm>
            <a:off x="2880995" y="4860925"/>
            <a:ext cx="570730" cy="9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5100" dirty="0">
                <a:solidFill>
                  <a:srgbClr val="006600"/>
                </a:solidFill>
              </a:rPr>
              <a:t>t</a:t>
            </a:r>
            <a:endParaRPr lang="en-US" sz="3800" dirty="0"/>
          </a:p>
        </p:txBody>
      </p:sp>
      <p:grpSp>
        <p:nvGrpSpPr>
          <p:cNvPr id="12" name="Group 63"/>
          <p:cNvGrpSpPr>
            <a:grpSpLocks/>
          </p:cNvGrpSpPr>
          <p:nvPr/>
        </p:nvGrpSpPr>
        <p:grpSpPr bwMode="auto">
          <a:xfrm>
            <a:off x="2520871" y="10802054"/>
            <a:ext cx="4681617" cy="1150532"/>
            <a:chOff x="672" y="3792"/>
            <a:chExt cx="1248" cy="409"/>
          </a:xfrm>
        </p:grpSpPr>
        <p:sp>
          <p:nvSpPr>
            <p:cNvPr id="15427" name="Freeform 64"/>
            <p:cNvSpPr>
              <a:spLocks/>
            </p:cNvSpPr>
            <p:nvPr/>
          </p:nvSpPr>
          <p:spPr bwMode="auto">
            <a:xfrm>
              <a:off x="672" y="3792"/>
              <a:ext cx="624" cy="192"/>
            </a:xfrm>
            <a:custGeom>
              <a:avLst/>
              <a:gdLst>
                <a:gd name="T0" fmla="*/ 0 w 720"/>
                <a:gd name="T1" fmla="*/ 0 h 288"/>
                <a:gd name="T2" fmla="*/ 23 w 720"/>
                <a:gd name="T3" fmla="*/ 19 h 288"/>
                <a:gd name="T4" fmla="*/ 117 w 720"/>
                <a:gd name="T5" fmla="*/ 19 h 288"/>
                <a:gd name="T6" fmla="*/ 305 w 720"/>
                <a:gd name="T7" fmla="*/ 19 h 288"/>
                <a:gd name="T8" fmla="*/ 352 w 720"/>
                <a:gd name="T9" fmla="*/ 38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88"/>
                <a:gd name="T17" fmla="*/ 720 w 720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88">
                  <a:moveTo>
                    <a:pt x="0" y="0"/>
                  </a:moveTo>
                  <a:cubicBezTo>
                    <a:pt x="4" y="60"/>
                    <a:pt x="8" y="120"/>
                    <a:pt x="48" y="144"/>
                  </a:cubicBezTo>
                  <a:cubicBezTo>
                    <a:pt x="88" y="168"/>
                    <a:pt x="144" y="144"/>
                    <a:pt x="240" y="144"/>
                  </a:cubicBezTo>
                  <a:cubicBezTo>
                    <a:pt x="336" y="144"/>
                    <a:pt x="544" y="120"/>
                    <a:pt x="624" y="144"/>
                  </a:cubicBezTo>
                  <a:cubicBezTo>
                    <a:pt x="704" y="168"/>
                    <a:pt x="712" y="228"/>
                    <a:pt x="720" y="2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Freeform 65"/>
            <p:cNvSpPr>
              <a:spLocks/>
            </p:cNvSpPr>
            <p:nvPr/>
          </p:nvSpPr>
          <p:spPr bwMode="auto">
            <a:xfrm>
              <a:off x="1296" y="3792"/>
              <a:ext cx="624" cy="192"/>
            </a:xfrm>
            <a:custGeom>
              <a:avLst/>
              <a:gdLst>
                <a:gd name="T0" fmla="*/ 0 w 672"/>
                <a:gd name="T1" fmla="*/ 21 h 336"/>
                <a:gd name="T2" fmla="*/ 67 w 672"/>
                <a:gd name="T3" fmla="*/ 9 h 336"/>
                <a:gd name="T4" fmla="*/ 132 w 672"/>
                <a:gd name="T5" fmla="*/ 9 h 336"/>
                <a:gd name="T6" fmla="*/ 397 w 672"/>
                <a:gd name="T7" fmla="*/ 9 h 336"/>
                <a:gd name="T8" fmla="*/ 464 w 67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336"/>
                <a:gd name="T17" fmla="*/ 672 w 67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336">
                  <a:moveTo>
                    <a:pt x="0" y="336"/>
                  </a:moveTo>
                  <a:cubicBezTo>
                    <a:pt x="32" y="256"/>
                    <a:pt x="64" y="176"/>
                    <a:pt x="96" y="144"/>
                  </a:cubicBezTo>
                  <a:cubicBezTo>
                    <a:pt x="128" y="112"/>
                    <a:pt x="112" y="144"/>
                    <a:pt x="192" y="144"/>
                  </a:cubicBezTo>
                  <a:cubicBezTo>
                    <a:pt x="272" y="144"/>
                    <a:pt x="496" y="168"/>
                    <a:pt x="576" y="144"/>
                  </a:cubicBezTo>
                  <a:cubicBezTo>
                    <a:pt x="656" y="120"/>
                    <a:pt x="664" y="60"/>
                    <a:pt x="672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Text Box 66"/>
            <p:cNvSpPr txBox="1">
              <a:spLocks noChangeArrowheads="1"/>
            </p:cNvSpPr>
            <p:nvPr/>
          </p:nvSpPr>
          <p:spPr bwMode="auto">
            <a:xfrm>
              <a:off x="758" y="3960"/>
              <a:ext cx="101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FF0000"/>
                  </a:solidFill>
                </a:rPr>
                <a:t>Survivor function</a:t>
              </a:r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0" y="10126930"/>
            <a:ext cx="1755607" cy="1803156"/>
            <a:chOff x="0" y="3744"/>
            <a:chExt cx="468" cy="641"/>
          </a:xfrm>
        </p:grpSpPr>
        <p:sp>
          <p:nvSpPr>
            <p:cNvPr id="15425" name="Line 68"/>
            <p:cNvSpPr>
              <a:spLocks noChangeShapeType="1"/>
            </p:cNvSpPr>
            <p:nvPr/>
          </p:nvSpPr>
          <p:spPr bwMode="auto">
            <a:xfrm flipV="1">
              <a:off x="240" y="3744"/>
              <a:ext cx="48" cy="19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6" name="Text Box 69"/>
            <p:cNvSpPr txBox="1">
              <a:spLocks noChangeArrowheads="1"/>
            </p:cNvSpPr>
            <p:nvPr/>
          </p:nvSpPr>
          <p:spPr bwMode="auto">
            <a:xfrm>
              <a:off x="0" y="3936"/>
              <a:ext cx="468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</a:p>
            <a:p>
              <a:r>
                <a:rPr lang="en-US" sz="3800" dirty="0">
                  <a:solidFill>
                    <a:srgbClr val="006600"/>
                  </a:solidFill>
                </a:rPr>
                <a:t> rate</a:t>
              </a:r>
            </a:p>
          </p:txBody>
        </p:sp>
      </p:grpSp>
      <p:grpSp>
        <p:nvGrpSpPr>
          <p:cNvPr id="14" name="Group 70"/>
          <p:cNvGrpSpPr>
            <a:grpSpLocks/>
          </p:cNvGrpSpPr>
          <p:nvPr/>
        </p:nvGrpSpPr>
        <p:grpSpPr bwMode="auto">
          <a:xfrm>
            <a:off x="1980684" y="3105592"/>
            <a:ext cx="1260435" cy="762333"/>
            <a:chOff x="528" y="1104"/>
            <a:chExt cx="336" cy="271"/>
          </a:xfrm>
        </p:grpSpPr>
        <p:sp>
          <p:nvSpPr>
            <p:cNvPr id="15424" name="Line 71"/>
            <p:cNvSpPr>
              <a:spLocks noChangeShapeType="1"/>
            </p:cNvSpPr>
            <p:nvPr/>
          </p:nvSpPr>
          <p:spPr bwMode="auto">
            <a:xfrm>
              <a:off x="864" y="1104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73" name="Object 72"/>
            <p:cNvGraphicFramePr>
              <a:graphicFrameLocks noChangeAspect="1"/>
            </p:cNvGraphicFramePr>
            <p:nvPr/>
          </p:nvGraphicFramePr>
          <p:xfrm>
            <a:off x="528" y="1152"/>
            <a:ext cx="336" cy="223"/>
          </p:xfrm>
          <a:graphic>
            <a:graphicData uri="http://schemas.openxmlformats.org/presentationml/2006/ole">
              <p:oleObj spid="_x0000_s311303" name="Equation" r:id="rId12" imgW="304560" imgH="203040" progId="Equation.3">
                <p:embed/>
              </p:oleObj>
            </a:graphicData>
          </a:graphic>
        </p:graphicFrame>
      </p:grpSp>
      <p:grpSp>
        <p:nvGrpSpPr>
          <p:cNvPr id="15" name="Group 73"/>
          <p:cNvGrpSpPr>
            <a:grpSpLocks/>
          </p:cNvGrpSpPr>
          <p:nvPr/>
        </p:nvGrpSpPr>
        <p:grpSpPr bwMode="auto">
          <a:xfrm>
            <a:off x="682736" y="5873619"/>
            <a:ext cx="5945805" cy="1459966"/>
            <a:chOff x="182" y="2088"/>
            <a:chExt cx="1585" cy="519"/>
          </a:xfrm>
        </p:grpSpPr>
        <p:graphicFrame>
          <p:nvGraphicFramePr>
            <p:cNvPr id="15372" name="Object 74"/>
            <p:cNvGraphicFramePr>
              <a:graphicFrameLocks noChangeAspect="1"/>
            </p:cNvGraphicFramePr>
            <p:nvPr/>
          </p:nvGraphicFramePr>
          <p:xfrm>
            <a:off x="336" y="2352"/>
            <a:ext cx="1431" cy="255"/>
          </p:xfrm>
          <a:graphic>
            <a:graphicData uri="http://schemas.openxmlformats.org/presentationml/2006/ole">
              <p:oleObj spid="_x0000_s311302" name="Equation" r:id="rId13" imgW="1130040" imgH="203040" progId="Equation.3">
                <p:embed/>
              </p:oleObj>
            </a:graphicData>
          </a:graphic>
        </p:graphicFrame>
        <p:sp>
          <p:nvSpPr>
            <p:cNvPr id="15423" name="Text Box 75"/>
            <p:cNvSpPr txBox="1">
              <a:spLocks noChangeArrowheads="1"/>
            </p:cNvSpPr>
            <p:nvPr/>
          </p:nvSpPr>
          <p:spPr bwMode="auto">
            <a:xfrm>
              <a:off x="182" y="2088"/>
              <a:ext cx="727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</p:grpSp>
      <p:grpSp>
        <p:nvGrpSpPr>
          <p:cNvPr id="16" name="Group 88"/>
          <p:cNvGrpSpPr>
            <a:grpSpLocks/>
          </p:cNvGrpSpPr>
          <p:nvPr/>
        </p:nvGrpSpPr>
        <p:grpSpPr bwMode="auto">
          <a:xfrm>
            <a:off x="14404976" y="5806106"/>
            <a:ext cx="6249659" cy="2211046"/>
            <a:chOff x="3840" y="2064"/>
            <a:chExt cx="1666" cy="786"/>
          </a:xfrm>
        </p:grpSpPr>
        <p:graphicFrame>
          <p:nvGraphicFramePr>
            <p:cNvPr id="15367" name="Object 89"/>
            <p:cNvGraphicFramePr>
              <a:graphicFrameLocks noChangeAspect="1"/>
            </p:cNvGraphicFramePr>
            <p:nvPr/>
          </p:nvGraphicFramePr>
          <p:xfrm>
            <a:off x="3840" y="2304"/>
            <a:ext cx="1666" cy="546"/>
          </p:xfrm>
          <a:graphic>
            <a:graphicData uri="http://schemas.openxmlformats.org/presentationml/2006/ole">
              <p:oleObj spid="_x0000_s311301" name="Equation" r:id="rId14" imgW="1498320" imgH="419040" progId="Equation.3">
                <p:embed/>
              </p:oleObj>
            </a:graphicData>
          </a:graphic>
        </p:graphicFrame>
        <p:sp>
          <p:nvSpPr>
            <p:cNvPr id="15418" name="Text Box 90"/>
            <p:cNvSpPr txBox="1">
              <a:spLocks noChangeArrowheads="1"/>
            </p:cNvSpPr>
            <p:nvPr/>
          </p:nvSpPr>
          <p:spPr bwMode="auto">
            <a:xfrm>
              <a:off x="3984" y="2064"/>
              <a:ext cx="995" cy="24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noisy integration</a:t>
              </a:r>
            </a:p>
          </p:txBody>
        </p:sp>
      </p:grpSp>
      <p:sp>
        <p:nvSpPr>
          <p:cNvPr id="96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.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7" name="Straight Connector 96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590547" y="5109682"/>
            <a:ext cx="5513048" cy="62324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input:</a:t>
            </a:r>
          </a:p>
          <a:p>
            <a:pPr>
              <a:buFontTx/>
              <a:buChar char="-"/>
            </a:pPr>
            <a:r>
              <a:rPr lang="en-US" dirty="0" smtClean="0"/>
              <a:t>Mean ISI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Mean firing rate</a:t>
            </a:r>
            <a:endParaRPr lang="en-US" dirty="0"/>
          </a:p>
        </p:txBody>
      </p:sp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13032" y="7881320"/>
            <a:ext cx="84010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Freeform 72"/>
          <p:cNvSpPr/>
          <p:nvPr/>
        </p:nvSpPr>
        <p:spPr>
          <a:xfrm>
            <a:off x="895350" y="3686175"/>
            <a:ext cx="4372152" cy="1266825"/>
          </a:xfrm>
          <a:custGeom>
            <a:avLst/>
            <a:gdLst>
              <a:gd name="connsiteX0" fmla="*/ 0 w 5048250"/>
              <a:gd name="connsiteY0" fmla="*/ 1266825 h 1266825"/>
              <a:gd name="connsiteX1" fmla="*/ 895350 w 5048250"/>
              <a:gd name="connsiteY1" fmla="*/ 409575 h 1266825"/>
              <a:gd name="connsiteX2" fmla="*/ 2800350 w 5048250"/>
              <a:gd name="connsiteY2" fmla="*/ 66675 h 1266825"/>
              <a:gd name="connsiteX3" fmla="*/ 5048250 w 5048250"/>
              <a:gd name="connsiteY3" fmla="*/ 95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0" h="1266825">
                <a:moveTo>
                  <a:pt x="0" y="1266825"/>
                </a:moveTo>
                <a:cubicBezTo>
                  <a:pt x="214312" y="938212"/>
                  <a:pt x="428625" y="609600"/>
                  <a:pt x="895350" y="409575"/>
                </a:cubicBezTo>
                <a:cubicBezTo>
                  <a:pt x="1362075" y="209550"/>
                  <a:pt x="2108200" y="133350"/>
                  <a:pt x="2800350" y="66675"/>
                </a:cubicBezTo>
                <a:cubicBezTo>
                  <a:pt x="3492500" y="0"/>
                  <a:pt x="4270375" y="4762"/>
                  <a:pt x="5048250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14765100" y="3594100"/>
            <a:ext cx="4372152" cy="1266825"/>
          </a:xfrm>
          <a:custGeom>
            <a:avLst/>
            <a:gdLst>
              <a:gd name="connsiteX0" fmla="*/ 0 w 5048250"/>
              <a:gd name="connsiteY0" fmla="*/ 1266825 h 1266825"/>
              <a:gd name="connsiteX1" fmla="*/ 895350 w 5048250"/>
              <a:gd name="connsiteY1" fmla="*/ 409575 h 1266825"/>
              <a:gd name="connsiteX2" fmla="*/ 2800350 w 5048250"/>
              <a:gd name="connsiteY2" fmla="*/ 66675 h 1266825"/>
              <a:gd name="connsiteX3" fmla="*/ 5048250 w 5048250"/>
              <a:gd name="connsiteY3" fmla="*/ 9525 h 1266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0" h="1266825">
                <a:moveTo>
                  <a:pt x="0" y="1266825"/>
                </a:moveTo>
                <a:cubicBezTo>
                  <a:pt x="214312" y="938212"/>
                  <a:pt x="428625" y="609600"/>
                  <a:pt x="895350" y="409575"/>
                </a:cubicBezTo>
                <a:cubicBezTo>
                  <a:pt x="1362075" y="209550"/>
                  <a:pt x="2108200" y="133350"/>
                  <a:pt x="2800350" y="66675"/>
                </a:cubicBezTo>
                <a:cubicBezTo>
                  <a:pt x="3492500" y="0"/>
                  <a:pt x="4270375" y="4762"/>
                  <a:pt x="5048250" y="952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8013032" y="1890360"/>
            <a:ext cx="0" cy="1003855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590547" y="9672020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Siegert</a:t>
            </a:r>
            <a:r>
              <a:rPr lang="en-US" sz="3600" i="1" dirty="0" smtClean="0"/>
              <a:t> 1951</a:t>
            </a:r>
            <a:endParaRPr lang="en-US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76" grpId="0" animBg="1"/>
      <p:bldP spid="394277" grpId="0" animBg="1"/>
      <p:bldP spid="394298" grpId="0" animBg="1" autoUpdateAnimBg="0"/>
      <p:bldP spid="39430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703846" y="1962150"/>
            <a:ext cx="8178264" cy="75097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Diffusive noise</a:t>
            </a:r>
          </a:p>
          <a:p>
            <a:r>
              <a:rPr lang="en-US" dirty="0" smtClean="0"/>
              <a:t>    </a:t>
            </a:r>
            <a:r>
              <a:rPr lang="en-US" sz="4400" dirty="0" smtClean="0"/>
              <a:t>- distribution of potential</a:t>
            </a:r>
          </a:p>
          <a:p>
            <a:r>
              <a:rPr lang="en-US" sz="4400" dirty="0" smtClean="0"/>
              <a:t>     - mean </a:t>
            </a:r>
            <a:r>
              <a:rPr lang="en-US" sz="4400" dirty="0" err="1" smtClean="0"/>
              <a:t>interspike</a:t>
            </a:r>
            <a:r>
              <a:rPr lang="en-US" sz="4400" dirty="0" smtClean="0"/>
              <a:t> interval</a:t>
            </a:r>
          </a:p>
          <a:p>
            <a:r>
              <a:rPr lang="en-US" sz="4400" dirty="0" smtClean="0"/>
              <a:t> FOR CONSTANT INPUT</a:t>
            </a:r>
          </a:p>
          <a:p>
            <a:endParaRPr lang="en-US" sz="4400" dirty="0" smtClean="0"/>
          </a:p>
          <a:p>
            <a:r>
              <a:rPr lang="en-US" sz="4400" dirty="0" smtClean="0"/>
              <a:t>   - time dependent-case difficult</a:t>
            </a:r>
          </a:p>
          <a:p>
            <a:endParaRPr lang="en-US" sz="4400" dirty="0" smtClean="0"/>
          </a:p>
          <a:p>
            <a:r>
              <a:rPr lang="en-US" sz="6000" b="1" dirty="0" smtClean="0"/>
              <a:t>Escape noise</a:t>
            </a:r>
            <a:endParaRPr lang="en-US" sz="4400" dirty="0" smtClean="0"/>
          </a:p>
          <a:p>
            <a:r>
              <a:rPr lang="en-US" sz="4400" dirty="0" smtClean="0"/>
              <a:t>     - time-dependent interval </a:t>
            </a:r>
          </a:p>
          <a:p>
            <a:r>
              <a:rPr lang="en-US" sz="4400" dirty="0" smtClean="0"/>
              <a:t>       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 Review: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 Calculating the mean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4" name="Object 61"/>
          <p:cNvGraphicFramePr>
            <a:graphicFrameLocks noChangeAspect="1"/>
          </p:cNvGraphicFramePr>
          <p:nvPr/>
        </p:nvGraphicFramePr>
        <p:xfrm>
          <a:off x="935038" y="1718012"/>
          <a:ext cx="7309833" cy="1944352"/>
        </p:xfrm>
        <a:graphic>
          <a:graphicData uri="http://schemas.openxmlformats.org/presentationml/2006/ole">
            <p:oleObj spid="_x0000_s16386" name="Equation" r:id="rId4" imgW="1600200" imgH="355320" progId="Equation.3">
              <p:embed/>
            </p:oleObj>
          </a:graphicData>
        </a:graphic>
      </p:graphicFrame>
      <p:graphicFrame>
        <p:nvGraphicFramePr>
          <p:cNvPr id="125" name="Object 72"/>
          <p:cNvGraphicFramePr>
            <a:graphicFrameLocks noChangeAspect="1"/>
          </p:cNvGraphicFramePr>
          <p:nvPr/>
        </p:nvGraphicFramePr>
        <p:xfrm>
          <a:off x="935038" y="3897731"/>
          <a:ext cx="7108684" cy="1473617"/>
        </p:xfrm>
        <a:graphic>
          <a:graphicData uri="http://schemas.openxmlformats.org/presentationml/2006/ole">
            <p:oleObj spid="_x0000_s16387" name="Equation" r:id="rId5" imgW="2197080" imgH="380880" progId="Equation.3">
              <p:embed/>
            </p:oleObj>
          </a:graphicData>
        </a:graphic>
      </p:graphicFrame>
      <p:graphicFrame>
        <p:nvGraphicFramePr>
          <p:cNvPr id="128" name="Object 73"/>
          <p:cNvGraphicFramePr>
            <a:graphicFrameLocks noChangeAspect="1"/>
          </p:cNvGraphicFramePr>
          <p:nvPr/>
        </p:nvGraphicFramePr>
        <p:xfrm>
          <a:off x="755650" y="6484686"/>
          <a:ext cx="7150011" cy="1552407"/>
        </p:xfrm>
        <a:graphic>
          <a:graphicData uri="http://schemas.openxmlformats.org/presentationml/2006/ole">
            <p:oleObj spid="_x0000_s16388" name="Equation" r:id="rId6" imgW="2730240" imgH="495000" progId="Equation.3">
              <p:embed/>
            </p:oleObj>
          </a:graphicData>
        </a:graphic>
      </p:graphicFrame>
      <p:sp>
        <p:nvSpPr>
          <p:cNvPr id="129" name="Text Box 74"/>
          <p:cNvSpPr txBox="1">
            <a:spLocks noChangeArrowheads="1"/>
          </p:cNvSpPr>
          <p:nvPr/>
        </p:nvSpPr>
        <p:spPr bwMode="auto">
          <a:xfrm>
            <a:off x="192504" y="5371348"/>
            <a:ext cx="89194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CH" sz="4800" dirty="0" err="1" smtClean="0">
                <a:solidFill>
                  <a:srgbClr val="FF0000"/>
                </a:solidFill>
              </a:rPr>
              <a:t>mean</a:t>
            </a:r>
            <a:r>
              <a:rPr lang="fr-CH" sz="4800" dirty="0" smtClean="0">
                <a:solidFill>
                  <a:srgbClr val="FF0000"/>
                </a:solidFill>
              </a:rPr>
              <a:t>: assume Poisson </a:t>
            </a:r>
            <a:r>
              <a:rPr lang="fr-CH" sz="4800" dirty="0" err="1" smtClean="0">
                <a:solidFill>
                  <a:srgbClr val="FF0000"/>
                </a:solidFill>
              </a:rPr>
              <a:t>process</a:t>
            </a:r>
            <a:endParaRPr lang="fr-FR" sz="5400" dirty="0">
              <a:solidFill>
                <a:srgbClr val="FF0000"/>
              </a:solidFill>
            </a:endParaRPr>
          </a:p>
        </p:txBody>
      </p:sp>
      <p:graphicFrame>
        <p:nvGraphicFramePr>
          <p:cNvPr id="130" name="Object 75"/>
          <p:cNvGraphicFramePr>
            <a:graphicFrameLocks noChangeAspect="1"/>
          </p:cNvGraphicFramePr>
          <p:nvPr/>
        </p:nvGraphicFramePr>
        <p:xfrm>
          <a:off x="1094860" y="8625472"/>
          <a:ext cx="5658054" cy="1606800"/>
        </p:xfrm>
        <a:graphic>
          <a:graphicData uri="http://schemas.openxmlformats.org/presentationml/2006/ole">
            <p:oleObj spid="_x0000_s16389" name="Equation" r:id="rId7" imgW="1549080" imgH="368280" progId="Equation.3">
              <p:embed/>
            </p:oleObj>
          </a:graphicData>
        </a:graphic>
      </p:graphicFrame>
      <p:grpSp>
        <p:nvGrpSpPr>
          <p:cNvPr id="2" name="Group 95"/>
          <p:cNvGrpSpPr/>
          <p:nvPr/>
        </p:nvGrpSpPr>
        <p:grpSpPr>
          <a:xfrm>
            <a:off x="9364893" y="1970385"/>
            <a:ext cx="9262554" cy="1595045"/>
            <a:chOff x="3544977" y="4341574"/>
            <a:chExt cx="14348705" cy="3038079"/>
          </a:xfrm>
        </p:grpSpPr>
        <p:grpSp>
          <p:nvGrpSpPr>
            <p:cNvPr id="3" name="Group 90"/>
            <p:cNvGrpSpPr>
              <a:grpSpLocks/>
            </p:cNvGrpSpPr>
            <p:nvPr/>
          </p:nvGrpSpPr>
          <p:grpSpPr bwMode="auto">
            <a:xfrm>
              <a:off x="3544977" y="5146103"/>
              <a:ext cx="14348705" cy="714511"/>
              <a:chOff x="1500166" y="3311845"/>
              <a:chExt cx="6072230" cy="402907"/>
            </a:xfrm>
          </p:grpSpPr>
          <p:sp>
            <p:nvSpPr>
              <p:cNvPr id="157" name="Line 13"/>
              <p:cNvSpPr>
                <a:spLocks noChangeShapeType="1"/>
              </p:cNvSpPr>
              <p:nvPr/>
            </p:nvSpPr>
            <p:spPr bwMode="auto">
              <a:xfrm flipV="1">
                <a:off x="1500166" y="3669033"/>
                <a:ext cx="6072230" cy="45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8" name="Line 14"/>
              <p:cNvSpPr>
                <a:spLocks noChangeShapeType="1"/>
              </p:cNvSpPr>
              <p:nvPr/>
            </p:nvSpPr>
            <p:spPr bwMode="auto">
              <a:xfrm>
                <a:off x="242886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9" name="Line 15"/>
              <p:cNvSpPr>
                <a:spLocks noChangeShapeType="1"/>
              </p:cNvSpPr>
              <p:nvPr/>
            </p:nvSpPr>
            <p:spPr bwMode="auto">
              <a:xfrm>
                <a:off x="36766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0" name="Line 16"/>
              <p:cNvSpPr>
                <a:spLocks noChangeShapeType="1"/>
              </p:cNvSpPr>
              <p:nvPr/>
            </p:nvSpPr>
            <p:spPr bwMode="auto">
              <a:xfrm>
                <a:off x="5786446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" name="Line 17"/>
              <p:cNvSpPr>
                <a:spLocks noChangeShapeType="1"/>
              </p:cNvSpPr>
              <p:nvPr/>
            </p:nvSpPr>
            <p:spPr bwMode="auto">
              <a:xfrm>
                <a:off x="40195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" name="Line 18"/>
              <p:cNvSpPr>
                <a:spLocks noChangeShapeType="1"/>
              </p:cNvSpPr>
              <p:nvPr/>
            </p:nvSpPr>
            <p:spPr bwMode="auto">
              <a:xfrm>
                <a:off x="450056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" name="Line 19"/>
              <p:cNvSpPr>
                <a:spLocks noChangeShapeType="1"/>
              </p:cNvSpPr>
              <p:nvPr/>
            </p:nvSpPr>
            <p:spPr bwMode="auto">
              <a:xfrm>
                <a:off x="5929322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" name="Line 14"/>
              <p:cNvSpPr>
                <a:spLocks noChangeShapeType="1"/>
              </p:cNvSpPr>
              <p:nvPr/>
            </p:nvSpPr>
            <p:spPr bwMode="auto">
              <a:xfrm>
                <a:off x="2786050" y="3311845"/>
                <a:ext cx="0" cy="3889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91"/>
            <p:cNvGrpSpPr>
              <a:grpSpLocks/>
            </p:cNvGrpSpPr>
            <p:nvPr/>
          </p:nvGrpSpPr>
          <p:grpSpPr bwMode="auto">
            <a:xfrm>
              <a:off x="10462365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48" name="Straight Connector 79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9" name="Straight Connector 82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0" name="Straight Connector 83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1" name="Straight Connector 84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2" name="Straight Connector 85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3" name="Straight Connector 86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4" name="Straight Connector 87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5" name="Straight Connector 88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56" name="Straight Connector 89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pSp>
          <p:nvGrpSpPr>
            <p:cNvPr id="5" name="Group 92"/>
            <p:cNvGrpSpPr>
              <a:grpSpLocks/>
            </p:cNvGrpSpPr>
            <p:nvPr/>
          </p:nvGrpSpPr>
          <p:grpSpPr bwMode="auto">
            <a:xfrm>
              <a:off x="3882592" y="4341574"/>
              <a:ext cx="5912042" cy="2661132"/>
              <a:chOff x="4427536" y="2857496"/>
              <a:chExt cx="2501918" cy="1500992"/>
            </a:xfrm>
          </p:grpSpPr>
          <p:cxnSp>
            <p:nvCxnSpPr>
              <p:cNvPr id="139" name="Straight Connector 93"/>
              <p:cNvCxnSpPr>
                <a:cxnSpLocks noChangeShapeType="1"/>
              </p:cNvCxnSpPr>
              <p:nvPr/>
            </p:nvCxnSpPr>
            <p:spPr bwMode="auto">
              <a:xfrm>
                <a:off x="4429124" y="3857628"/>
                <a:ext cx="35719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  <p:cxnSp>
            <p:nvCxnSpPr>
              <p:cNvPr id="140" name="Straight Connector 94"/>
              <p:cNvCxnSpPr>
                <a:cxnSpLocks noChangeShapeType="1"/>
              </p:cNvCxnSpPr>
              <p:nvPr/>
            </p:nvCxnSpPr>
            <p:spPr bwMode="auto">
              <a:xfrm rot="5400000">
                <a:off x="3678231" y="3607595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1" name="Straight Connector 95"/>
              <p:cNvCxnSpPr>
                <a:cxnSpLocks noChangeShapeType="1"/>
              </p:cNvCxnSpPr>
              <p:nvPr/>
            </p:nvCxnSpPr>
            <p:spPr bwMode="auto">
              <a:xfrm rot="5400000">
                <a:off x="403542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2" name="Straight Connector 96"/>
              <p:cNvCxnSpPr>
                <a:cxnSpLocks noChangeShapeType="1"/>
              </p:cNvCxnSpPr>
              <p:nvPr/>
            </p:nvCxnSpPr>
            <p:spPr bwMode="auto">
              <a:xfrm rot="5400000">
                <a:off x="439261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3" name="Straight Connector 97"/>
              <p:cNvCxnSpPr>
                <a:cxnSpLocks noChangeShapeType="1"/>
              </p:cNvCxnSpPr>
              <p:nvPr/>
            </p:nvCxnSpPr>
            <p:spPr bwMode="auto">
              <a:xfrm rot="5400000">
                <a:off x="474980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4" name="Straight Connector 98"/>
              <p:cNvCxnSpPr>
                <a:cxnSpLocks noChangeShapeType="1"/>
              </p:cNvCxnSpPr>
              <p:nvPr/>
            </p:nvCxnSpPr>
            <p:spPr bwMode="auto">
              <a:xfrm rot="5400000">
                <a:off x="510699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5" name="Straight Connector 99"/>
              <p:cNvCxnSpPr>
                <a:cxnSpLocks noChangeShapeType="1"/>
              </p:cNvCxnSpPr>
              <p:nvPr/>
            </p:nvCxnSpPr>
            <p:spPr bwMode="auto">
              <a:xfrm rot="5400000">
                <a:off x="546418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6" name="Straight Connector 100"/>
              <p:cNvCxnSpPr>
                <a:cxnSpLocks noChangeShapeType="1"/>
              </p:cNvCxnSpPr>
              <p:nvPr/>
            </p:nvCxnSpPr>
            <p:spPr bwMode="auto">
              <a:xfrm rot="5400000">
                <a:off x="582137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47" name="Straight Connector 101"/>
              <p:cNvCxnSpPr>
                <a:cxnSpLocks noChangeShapeType="1"/>
              </p:cNvCxnSpPr>
              <p:nvPr/>
            </p:nvCxnSpPr>
            <p:spPr bwMode="auto">
              <a:xfrm rot="5400000">
                <a:off x="6178561" y="3606801"/>
                <a:ext cx="1500198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</p:cxnSp>
        </p:grpSp>
        <p:graphicFrame>
          <p:nvGraphicFramePr>
            <p:cNvPr id="136" name="Object 5"/>
            <p:cNvGraphicFramePr>
              <a:graphicFrameLocks noChangeAspect="1"/>
            </p:cNvGraphicFramePr>
            <p:nvPr/>
          </p:nvGraphicFramePr>
          <p:xfrm>
            <a:off x="3713783" y="6746721"/>
            <a:ext cx="1069120" cy="632932"/>
          </p:xfrm>
          <a:graphic>
            <a:graphicData uri="http://schemas.openxmlformats.org/presentationml/2006/ole">
              <p:oleObj spid="_x0000_s16390" name="Equation" r:id="rId8" imgW="215640" imgH="203040" progId="Equation.DSMT4">
                <p:embed/>
              </p:oleObj>
            </a:graphicData>
          </a:graphic>
        </p:graphicFrame>
        <p:sp>
          <p:nvSpPr>
            <p:cNvPr id="137" name="Oval 70"/>
            <p:cNvSpPr>
              <a:spLocks noChangeArrowheads="1"/>
            </p:cNvSpPr>
            <p:nvPr/>
          </p:nvSpPr>
          <p:spPr bwMode="auto">
            <a:xfrm>
              <a:off x="15252016" y="4829760"/>
              <a:ext cx="116289" cy="8157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92911" tIns="96455" rIns="192911" bIns="96455" anchor="ctr"/>
            <a:lstStyle/>
            <a:p>
              <a:endParaRPr lang="en-US"/>
            </a:p>
          </p:txBody>
        </p:sp>
        <p:sp>
          <p:nvSpPr>
            <p:cNvPr id="138" name="Text Box 85"/>
            <p:cNvSpPr txBox="1">
              <a:spLocks noChangeArrowheads="1"/>
            </p:cNvSpPr>
            <p:nvPr/>
          </p:nvSpPr>
          <p:spPr bwMode="auto">
            <a:xfrm>
              <a:off x="14100367" y="4933843"/>
              <a:ext cx="389654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endParaRPr lang="fr-FR" sz="5100" dirty="0"/>
            </a:p>
          </p:txBody>
        </p:sp>
      </p:grp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2309537" y="3945773"/>
          <a:ext cx="6205538" cy="1425575"/>
        </p:xfrm>
        <a:graphic>
          <a:graphicData uri="http://schemas.openxmlformats.org/presentationml/2006/ole">
            <p:oleObj spid="_x0000_s16391" name="Equation" r:id="rId9" imgW="1917360" imgH="36828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1925776" y="6391275"/>
          <a:ext cx="7275513" cy="1866900"/>
        </p:xfrm>
        <a:graphic>
          <a:graphicData uri="http://schemas.openxmlformats.org/presentationml/2006/ole">
            <p:oleObj spid="_x0000_s16392" name="Equation" r:id="rId10" imgW="2247840" imgH="482400" progId="Equation.DSMT4">
              <p:embed/>
            </p:oleObj>
          </a:graphicData>
        </a:graphic>
      </p:graphicFrame>
      <p:grpSp>
        <p:nvGrpSpPr>
          <p:cNvPr id="6" name="Group 180"/>
          <p:cNvGrpSpPr/>
          <p:nvPr/>
        </p:nvGrpSpPr>
        <p:grpSpPr>
          <a:xfrm>
            <a:off x="13675924" y="9210487"/>
            <a:ext cx="6492483" cy="2019506"/>
            <a:chOff x="13941684" y="9601201"/>
            <a:chExt cx="6492483" cy="2019506"/>
          </a:xfrm>
        </p:grpSpPr>
        <p:cxnSp>
          <p:nvCxnSpPr>
            <p:cNvPr id="166" name="Straight Arrow Connector 165"/>
            <p:cNvCxnSpPr/>
            <p:nvPr/>
          </p:nvCxnSpPr>
          <p:spPr>
            <a:xfrm flipV="1">
              <a:off x="16285895" y="9601201"/>
              <a:ext cx="566961" cy="6070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TextBox 166"/>
            <p:cNvSpPr txBox="1"/>
            <p:nvPr/>
          </p:nvSpPr>
          <p:spPr>
            <a:xfrm>
              <a:off x="13941684" y="10051047"/>
              <a:ext cx="649248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rgbClr val="FF0000"/>
                  </a:solidFill>
                </a:rPr>
                <a:t>rate of inhomogeneous</a:t>
              </a:r>
            </a:p>
            <a:p>
              <a:r>
                <a:rPr lang="en-US" sz="4800" dirty="0" smtClean="0">
                  <a:solidFill>
                    <a:srgbClr val="FF0000"/>
                  </a:solidFill>
                </a:rPr>
                <a:t>Poisson process</a:t>
              </a:r>
              <a:endParaRPr lang="en-US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80" name="TextBox 179"/>
          <p:cNvSpPr txBox="1"/>
          <p:nvPr/>
        </p:nvSpPr>
        <p:spPr>
          <a:xfrm rot="-1380000">
            <a:off x="6507381" y="7194637"/>
            <a:ext cx="5715026" cy="9694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use for exercises</a:t>
            </a:r>
          </a:p>
        </p:txBody>
      </p:sp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11991891" y="8305800"/>
          <a:ext cx="5424487" cy="1081088"/>
        </p:xfrm>
        <a:graphic>
          <a:graphicData uri="http://schemas.openxmlformats.org/presentationml/2006/ole">
            <p:oleObj spid="_x0000_s16393" name="Equation" r:id="rId11" imgW="16761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6399" name="Line 3"/>
          <p:cNvSpPr>
            <a:spLocks noChangeShapeType="1"/>
          </p:cNvSpPr>
          <p:nvPr/>
        </p:nvSpPr>
        <p:spPr bwMode="auto">
          <a:xfrm>
            <a:off x="7382550" y="7831491"/>
            <a:ext cx="122442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400" name="Line 4"/>
          <p:cNvSpPr>
            <a:spLocks noChangeShapeType="1"/>
          </p:cNvSpPr>
          <p:nvPr/>
        </p:nvSpPr>
        <p:spPr bwMode="auto">
          <a:xfrm flipV="1">
            <a:off x="7382550" y="3645694"/>
            <a:ext cx="0" cy="41857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6386" name="Object 5"/>
          <p:cNvGraphicFramePr>
            <a:graphicFrameLocks noChangeAspect="1"/>
          </p:cNvGraphicFramePr>
          <p:nvPr/>
        </p:nvGraphicFramePr>
        <p:xfrm>
          <a:off x="5942053" y="4320822"/>
          <a:ext cx="1234177" cy="1083020"/>
        </p:xfrm>
        <a:graphic>
          <a:graphicData uri="http://schemas.openxmlformats.org/presentationml/2006/ole">
            <p:oleObj spid="_x0000_s312322" name="Equation" r:id="rId4" imgW="139680" imgH="177480" progId="Equation.3">
              <p:embed/>
            </p:oleObj>
          </a:graphicData>
        </a:graphic>
      </p:graphicFrame>
      <p:sp>
        <p:nvSpPr>
          <p:cNvPr id="16401" name="Line 6"/>
          <p:cNvSpPr>
            <a:spLocks noChangeShapeType="1"/>
          </p:cNvSpPr>
          <p:nvPr/>
        </p:nvSpPr>
        <p:spPr bwMode="auto">
          <a:xfrm>
            <a:off x="7382551" y="4886243"/>
            <a:ext cx="102410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16402" name="Text Box 7"/>
          <p:cNvSpPr txBox="1">
            <a:spLocks noChangeArrowheads="1"/>
          </p:cNvSpPr>
          <p:nvPr/>
        </p:nvSpPr>
        <p:spPr bwMode="auto">
          <a:xfrm>
            <a:off x="1800622" y="5671080"/>
            <a:ext cx="5424623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/>
              <a:t> stochastic spike arrival</a:t>
            </a:r>
          </a:p>
          <a:p>
            <a:r>
              <a:rPr lang="en-US" sz="3800" dirty="0"/>
              <a:t>     (diffusive noise)</a:t>
            </a:r>
          </a:p>
        </p:txBody>
      </p:sp>
      <p:sp>
        <p:nvSpPr>
          <p:cNvPr id="16403" name="Text Box 8"/>
          <p:cNvSpPr txBox="1">
            <a:spLocks noChangeArrowheads="1"/>
          </p:cNvSpPr>
          <p:nvPr/>
        </p:nvSpPr>
        <p:spPr bwMode="auto">
          <a:xfrm>
            <a:off x="540188" y="405078"/>
            <a:ext cx="19869538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Noise models: from diffusive noise to escape rates</a:t>
            </a:r>
            <a:endParaRPr lang="en-US" sz="3800" dirty="0"/>
          </a:p>
        </p:txBody>
      </p:sp>
      <p:sp>
        <p:nvSpPr>
          <p:cNvPr id="16404" name="Freeform 9"/>
          <p:cNvSpPr>
            <a:spLocks/>
          </p:cNvSpPr>
          <p:nvPr/>
        </p:nvSpPr>
        <p:spPr bwMode="auto">
          <a:xfrm>
            <a:off x="7382550" y="6211182"/>
            <a:ext cx="6662301" cy="270051"/>
          </a:xfrm>
          <a:custGeom>
            <a:avLst/>
            <a:gdLst>
              <a:gd name="T0" fmla="*/ 0 w 1248"/>
              <a:gd name="T1" fmla="*/ 2147483647 h 720"/>
              <a:gd name="T2" fmla="*/ 2147483647 w 1248"/>
              <a:gd name="T3" fmla="*/ 2147483647 h 720"/>
              <a:gd name="T4" fmla="*/ 2147483647 w 1248"/>
              <a:gd name="T5" fmla="*/ 2147483647 h 720"/>
              <a:gd name="T6" fmla="*/ 2147483647 w 1248"/>
              <a:gd name="T7" fmla="*/ 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248"/>
              <a:gd name="T13" fmla="*/ 0 h 720"/>
              <a:gd name="T14" fmla="*/ 1248 w 1248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8" h="720">
                <a:moveTo>
                  <a:pt x="0" y="720"/>
                </a:moveTo>
                <a:cubicBezTo>
                  <a:pt x="72" y="596"/>
                  <a:pt x="144" y="472"/>
                  <a:pt x="288" y="384"/>
                </a:cubicBezTo>
                <a:cubicBezTo>
                  <a:pt x="432" y="296"/>
                  <a:pt x="704" y="256"/>
                  <a:pt x="864" y="192"/>
                </a:cubicBezTo>
                <a:cubicBezTo>
                  <a:pt x="1024" y="128"/>
                  <a:pt x="1136" y="64"/>
                  <a:pt x="1248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16387" name="Object 10"/>
          <p:cNvGraphicFramePr>
            <a:graphicFrameLocks noChangeAspect="1"/>
          </p:cNvGraphicFramePr>
          <p:nvPr/>
        </p:nvGraphicFramePr>
        <p:xfrm>
          <a:off x="540188" y="9316774"/>
          <a:ext cx="6564767" cy="950806"/>
        </p:xfrm>
        <a:graphic>
          <a:graphicData uri="http://schemas.openxmlformats.org/presentationml/2006/ole">
            <p:oleObj spid="_x0000_s312323" name="Equation" r:id="rId5" imgW="1180800" imgH="228600" progId="Equation.3">
              <p:embed/>
            </p:oleObj>
          </a:graphicData>
        </a:graphic>
      </p:graphicFrame>
      <p:sp>
        <p:nvSpPr>
          <p:cNvPr id="16405" name="Text Box 11"/>
          <p:cNvSpPr txBox="1">
            <a:spLocks noChangeArrowheads="1"/>
          </p:cNvSpPr>
          <p:nvPr/>
        </p:nvSpPr>
        <p:spPr bwMode="auto">
          <a:xfrm>
            <a:off x="2880996" y="8506619"/>
            <a:ext cx="2933556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escape</a:t>
            </a:r>
            <a:r>
              <a:rPr lang="en-US" sz="3800" dirty="0"/>
              <a:t> </a:t>
            </a:r>
            <a:r>
              <a:rPr lang="en-US" sz="3800" dirty="0">
                <a:solidFill>
                  <a:srgbClr val="006600"/>
                </a:solidFill>
              </a:rPr>
              <a:t>rate</a:t>
            </a:r>
            <a:endParaRPr lang="en-US" sz="3800" dirty="0"/>
          </a:p>
        </p:txBody>
      </p:sp>
      <p:sp>
        <p:nvSpPr>
          <p:cNvPr id="16406" name="Text Box 12"/>
          <p:cNvSpPr txBox="1">
            <a:spLocks noChangeArrowheads="1"/>
          </p:cNvSpPr>
          <p:nvPr/>
        </p:nvSpPr>
        <p:spPr bwMode="auto">
          <a:xfrm>
            <a:off x="3061059" y="3510668"/>
            <a:ext cx="3937036" cy="779569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3800" dirty="0">
                <a:solidFill>
                  <a:srgbClr val="006600"/>
                </a:solidFill>
              </a:rPr>
              <a:t>noisy integration</a:t>
            </a:r>
          </a:p>
        </p:txBody>
      </p:sp>
      <p:sp>
        <p:nvSpPr>
          <p:cNvPr id="320525" name="Freeform 13"/>
          <p:cNvSpPr>
            <a:spLocks/>
          </p:cNvSpPr>
          <p:nvPr/>
        </p:nvSpPr>
        <p:spPr bwMode="auto">
          <a:xfrm>
            <a:off x="7412561" y="5586689"/>
            <a:ext cx="6673556" cy="703259"/>
          </a:xfrm>
          <a:custGeom>
            <a:avLst/>
            <a:gdLst>
              <a:gd name="T0" fmla="*/ 0 w 1779"/>
              <a:gd name="T1" fmla="*/ 2147483647 h 250"/>
              <a:gd name="T2" fmla="*/ 2147483647 w 1779"/>
              <a:gd name="T3" fmla="*/ 2147483647 h 250"/>
              <a:gd name="T4" fmla="*/ 2147483647 w 1779"/>
              <a:gd name="T5" fmla="*/ 2147483647 h 250"/>
              <a:gd name="T6" fmla="*/ 2147483647 w 1779"/>
              <a:gd name="T7" fmla="*/ 2147483647 h 250"/>
              <a:gd name="T8" fmla="*/ 2147483647 w 1779"/>
              <a:gd name="T9" fmla="*/ 2147483647 h 250"/>
              <a:gd name="T10" fmla="*/ 2147483647 w 1779"/>
              <a:gd name="T11" fmla="*/ 2147483647 h 250"/>
              <a:gd name="T12" fmla="*/ 2147483647 w 1779"/>
              <a:gd name="T13" fmla="*/ 2147483647 h 250"/>
              <a:gd name="T14" fmla="*/ 2147483647 w 1779"/>
              <a:gd name="T15" fmla="*/ 2147483647 h 250"/>
              <a:gd name="T16" fmla="*/ 2147483647 w 1779"/>
              <a:gd name="T17" fmla="*/ 2147483647 h 250"/>
              <a:gd name="T18" fmla="*/ 2147483647 w 1779"/>
              <a:gd name="T19" fmla="*/ 2147483647 h 250"/>
              <a:gd name="T20" fmla="*/ 2147483647 w 1779"/>
              <a:gd name="T21" fmla="*/ 2147483647 h 250"/>
              <a:gd name="T22" fmla="*/ 2147483647 w 1779"/>
              <a:gd name="T23" fmla="*/ 2147483647 h 250"/>
              <a:gd name="T24" fmla="*/ 2147483647 w 1779"/>
              <a:gd name="T25" fmla="*/ 2147483647 h 250"/>
              <a:gd name="T26" fmla="*/ 2147483647 w 1779"/>
              <a:gd name="T27" fmla="*/ 2147483647 h 250"/>
              <a:gd name="T28" fmla="*/ 2147483647 w 1779"/>
              <a:gd name="T29" fmla="*/ 2147483647 h 250"/>
              <a:gd name="T30" fmla="*/ 2147483647 w 1779"/>
              <a:gd name="T31" fmla="*/ 2147483647 h 250"/>
              <a:gd name="T32" fmla="*/ 2147483647 w 1779"/>
              <a:gd name="T33" fmla="*/ 2147483647 h 250"/>
              <a:gd name="T34" fmla="*/ 2147483647 w 1779"/>
              <a:gd name="T35" fmla="*/ 2147483647 h 250"/>
              <a:gd name="T36" fmla="*/ 2147483647 w 1779"/>
              <a:gd name="T37" fmla="*/ 2147483647 h 250"/>
              <a:gd name="T38" fmla="*/ 2147483647 w 1779"/>
              <a:gd name="T39" fmla="*/ 2147483647 h 250"/>
              <a:gd name="T40" fmla="*/ 2147483647 w 1779"/>
              <a:gd name="T41" fmla="*/ 2147483647 h 250"/>
              <a:gd name="T42" fmla="*/ 2147483647 w 1779"/>
              <a:gd name="T43" fmla="*/ 2147483647 h 250"/>
              <a:gd name="T44" fmla="*/ 2147483647 w 1779"/>
              <a:gd name="T45" fmla="*/ 2147483647 h 250"/>
              <a:gd name="T46" fmla="*/ 2147483647 w 1779"/>
              <a:gd name="T47" fmla="*/ 0 h 250"/>
              <a:gd name="T48" fmla="*/ 2147483647 w 1779"/>
              <a:gd name="T49" fmla="*/ 2147483647 h 250"/>
              <a:gd name="T50" fmla="*/ 2147483647 w 1779"/>
              <a:gd name="T51" fmla="*/ 2147483647 h 250"/>
              <a:gd name="T52" fmla="*/ 2147483647 w 1779"/>
              <a:gd name="T53" fmla="*/ 2147483647 h 250"/>
              <a:gd name="T54" fmla="*/ 2147483647 w 1779"/>
              <a:gd name="T55" fmla="*/ 2147483647 h 250"/>
              <a:gd name="T56" fmla="*/ 2147483647 w 1779"/>
              <a:gd name="T57" fmla="*/ 2147483647 h 250"/>
              <a:gd name="T58" fmla="*/ 2147483647 w 1779"/>
              <a:gd name="T59" fmla="*/ 2147483647 h 250"/>
              <a:gd name="T60" fmla="*/ 2147483647 w 1779"/>
              <a:gd name="T61" fmla="*/ 2147483647 h 250"/>
              <a:gd name="T62" fmla="*/ 2147483647 w 1779"/>
              <a:gd name="T63" fmla="*/ 2147483647 h 25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779"/>
              <a:gd name="T97" fmla="*/ 0 h 250"/>
              <a:gd name="T98" fmla="*/ 1779 w 1779"/>
              <a:gd name="T99" fmla="*/ 250 h 25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779" h="250">
                <a:moveTo>
                  <a:pt x="0" y="248"/>
                </a:moveTo>
                <a:cubicBezTo>
                  <a:pt x="21" y="245"/>
                  <a:pt x="45" y="250"/>
                  <a:pt x="62" y="238"/>
                </a:cubicBezTo>
                <a:cubicBezTo>
                  <a:pt x="82" y="224"/>
                  <a:pt x="103" y="176"/>
                  <a:pt x="103" y="176"/>
                </a:cubicBezTo>
                <a:cubicBezTo>
                  <a:pt x="120" y="179"/>
                  <a:pt x="138" y="180"/>
                  <a:pt x="155" y="186"/>
                </a:cubicBezTo>
                <a:cubicBezTo>
                  <a:pt x="167" y="190"/>
                  <a:pt x="174" y="205"/>
                  <a:pt x="186" y="207"/>
                </a:cubicBezTo>
                <a:cubicBezTo>
                  <a:pt x="192" y="208"/>
                  <a:pt x="248" y="189"/>
                  <a:pt x="258" y="186"/>
                </a:cubicBezTo>
                <a:cubicBezTo>
                  <a:pt x="278" y="127"/>
                  <a:pt x="273" y="104"/>
                  <a:pt x="320" y="72"/>
                </a:cubicBezTo>
                <a:cubicBezTo>
                  <a:pt x="387" y="117"/>
                  <a:pt x="408" y="96"/>
                  <a:pt x="486" y="83"/>
                </a:cubicBezTo>
                <a:cubicBezTo>
                  <a:pt x="517" y="103"/>
                  <a:pt x="521" y="100"/>
                  <a:pt x="538" y="134"/>
                </a:cubicBezTo>
                <a:cubicBezTo>
                  <a:pt x="543" y="144"/>
                  <a:pt x="540" y="157"/>
                  <a:pt x="548" y="165"/>
                </a:cubicBezTo>
                <a:cubicBezTo>
                  <a:pt x="556" y="173"/>
                  <a:pt x="569" y="172"/>
                  <a:pt x="579" y="176"/>
                </a:cubicBezTo>
                <a:cubicBezTo>
                  <a:pt x="601" y="109"/>
                  <a:pt x="616" y="123"/>
                  <a:pt x="682" y="134"/>
                </a:cubicBezTo>
                <a:cubicBezTo>
                  <a:pt x="703" y="120"/>
                  <a:pt x="724" y="79"/>
                  <a:pt x="745" y="93"/>
                </a:cubicBezTo>
                <a:cubicBezTo>
                  <a:pt x="766" y="107"/>
                  <a:pt x="784" y="126"/>
                  <a:pt x="807" y="134"/>
                </a:cubicBezTo>
                <a:cubicBezTo>
                  <a:pt x="861" y="152"/>
                  <a:pt x="914" y="165"/>
                  <a:pt x="962" y="196"/>
                </a:cubicBezTo>
                <a:cubicBezTo>
                  <a:pt x="983" y="189"/>
                  <a:pt x="1003" y="183"/>
                  <a:pt x="1024" y="176"/>
                </a:cubicBezTo>
                <a:cubicBezTo>
                  <a:pt x="1034" y="173"/>
                  <a:pt x="1055" y="165"/>
                  <a:pt x="1055" y="165"/>
                </a:cubicBezTo>
                <a:cubicBezTo>
                  <a:pt x="1069" y="144"/>
                  <a:pt x="1082" y="124"/>
                  <a:pt x="1096" y="103"/>
                </a:cubicBezTo>
                <a:cubicBezTo>
                  <a:pt x="1102" y="94"/>
                  <a:pt x="1098" y="78"/>
                  <a:pt x="1107" y="72"/>
                </a:cubicBezTo>
                <a:cubicBezTo>
                  <a:pt x="1125" y="60"/>
                  <a:pt x="1148" y="59"/>
                  <a:pt x="1169" y="52"/>
                </a:cubicBezTo>
                <a:cubicBezTo>
                  <a:pt x="1179" y="49"/>
                  <a:pt x="1200" y="41"/>
                  <a:pt x="1200" y="41"/>
                </a:cubicBezTo>
                <a:cubicBezTo>
                  <a:pt x="1210" y="51"/>
                  <a:pt x="1217" y="67"/>
                  <a:pt x="1231" y="72"/>
                </a:cubicBezTo>
                <a:cubicBezTo>
                  <a:pt x="1241" y="75"/>
                  <a:pt x="1252" y="67"/>
                  <a:pt x="1262" y="62"/>
                </a:cubicBezTo>
                <a:cubicBezTo>
                  <a:pt x="1299" y="43"/>
                  <a:pt x="1314" y="13"/>
                  <a:pt x="1355" y="0"/>
                </a:cubicBezTo>
                <a:cubicBezTo>
                  <a:pt x="1388" y="49"/>
                  <a:pt x="1411" y="53"/>
                  <a:pt x="1469" y="72"/>
                </a:cubicBezTo>
                <a:cubicBezTo>
                  <a:pt x="1479" y="75"/>
                  <a:pt x="1500" y="83"/>
                  <a:pt x="1500" y="83"/>
                </a:cubicBezTo>
                <a:cubicBezTo>
                  <a:pt x="1521" y="79"/>
                  <a:pt x="1546" y="86"/>
                  <a:pt x="1562" y="72"/>
                </a:cubicBezTo>
                <a:cubicBezTo>
                  <a:pt x="1578" y="58"/>
                  <a:pt x="1582" y="10"/>
                  <a:pt x="1582" y="10"/>
                </a:cubicBezTo>
                <a:cubicBezTo>
                  <a:pt x="1627" y="26"/>
                  <a:pt x="1630" y="5"/>
                  <a:pt x="1676" y="21"/>
                </a:cubicBezTo>
                <a:cubicBezTo>
                  <a:pt x="1683" y="31"/>
                  <a:pt x="1687" y="44"/>
                  <a:pt x="1696" y="52"/>
                </a:cubicBezTo>
                <a:cubicBezTo>
                  <a:pt x="1715" y="68"/>
                  <a:pt x="1758" y="93"/>
                  <a:pt x="1758" y="93"/>
                </a:cubicBezTo>
                <a:cubicBezTo>
                  <a:pt x="1765" y="103"/>
                  <a:pt x="1779" y="124"/>
                  <a:pt x="1779" y="1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6" name="Freeform 14"/>
          <p:cNvSpPr>
            <a:spLocks/>
          </p:cNvSpPr>
          <p:nvPr/>
        </p:nvSpPr>
        <p:spPr bwMode="auto">
          <a:xfrm>
            <a:off x="7371298" y="6073344"/>
            <a:ext cx="6714819" cy="1113962"/>
          </a:xfrm>
          <a:custGeom>
            <a:avLst/>
            <a:gdLst>
              <a:gd name="T0" fmla="*/ 0 w 1790"/>
              <a:gd name="T1" fmla="*/ 2147483647 h 396"/>
              <a:gd name="T2" fmla="*/ 2147483647 w 1790"/>
              <a:gd name="T3" fmla="*/ 2147483647 h 396"/>
              <a:gd name="T4" fmla="*/ 2147483647 w 1790"/>
              <a:gd name="T5" fmla="*/ 2147483647 h 396"/>
              <a:gd name="T6" fmla="*/ 2147483647 w 1790"/>
              <a:gd name="T7" fmla="*/ 2147483647 h 396"/>
              <a:gd name="T8" fmla="*/ 2147483647 w 1790"/>
              <a:gd name="T9" fmla="*/ 2147483647 h 396"/>
              <a:gd name="T10" fmla="*/ 2147483647 w 1790"/>
              <a:gd name="T11" fmla="*/ 2147483647 h 396"/>
              <a:gd name="T12" fmla="*/ 2147483647 w 1790"/>
              <a:gd name="T13" fmla="*/ 2147483647 h 396"/>
              <a:gd name="T14" fmla="*/ 2147483647 w 1790"/>
              <a:gd name="T15" fmla="*/ 2147483647 h 396"/>
              <a:gd name="T16" fmla="*/ 2147483647 w 1790"/>
              <a:gd name="T17" fmla="*/ 2147483647 h 396"/>
              <a:gd name="T18" fmla="*/ 2147483647 w 1790"/>
              <a:gd name="T19" fmla="*/ 2147483647 h 396"/>
              <a:gd name="T20" fmla="*/ 2147483647 w 1790"/>
              <a:gd name="T21" fmla="*/ 2147483647 h 396"/>
              <a:gd name="T22" fmla="*/ 2147483647 w 1790"/>
              <a:gd name="T23" fmla="*/ 2147483647 h 396"/>
              <a:gd name="T24" fmla="*/ 2147483647 w 1790"/>
              <a:gd name="T25" fmla="*/ 2147483647 h 396"/>
              <a:gd name="T26" fmla="*/ 2147483647 w 1790"/>
              <a:gd name="T27" fmla="*/ 2147483647 h 396"/>
              <a:gd name="T28" fmla="*/ 2147483647 w 1790"/>
              <a:gd name="T29" fmla="*/ 2147483647 h 396"/>
              <a:gd name="T30" fmla="*/ 2147483647 w 1790"/>
              <a:gd name="T31" fmla="*/ 2147483647 h 396"/>
              <a:gd name="T32" fmla="*/ 2147483647 w 1790"/>
              <a:gd name="T33" fmla="*/ 2147483647 h 396"/>
              <a:gd name="T34" fmla="*/ 2147483647 w 1790"/>
              <a:gd name="T35" fmla="*/ 2147483647 h 396"/>
              <a:gd name="T36" fmla="*/ 2147483647 w 1790"/>
              <a:gd name="T37" fmla="*/ 2147483647 h 396"/>
              <a:gd name="T38" fmla="*/ 2147483647 w 1790"/>
              <a:gd name="T39" fmla="*/ 2147483647 h 396"/>
              <a:gd name="T40" fmla="*/ 2147483647 w 1790"/>
              <a:gd name="T41" fmla="*/ 2147483647 h 396"/>
              <a:gd name="T42" fmla="*/ 2147483647 w 1790"/>
              <a:gd name="T43" fmla="*/ 2147483647 h 396"/>
              <a:gd name="T44" fmla="*/ 2147483647 w 1790"/>
              <a:gd name="T45" fmla="*/ 2147483647 h 396"/>
              <a:gd name="T46" fmla="*/ 2147483647 w 1790"/>
              <a:gd name="T47" fmla="*/ 2147483647 h 396"/>
              <a:gd name="T48" fmla="*/ 2147483647 w 1790"/>
              <a:gd name="T49" fmla="*/ 2147483647 h 396"/>
              <a:gd name="T50" fmla="*/ 2147483647 w 1790"/>
              <a:gd name="T51" fmla="*/ 2147483647 h 39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790"/>
              <a:gd name="T79" fmla="*/ 0 h 396"/>
              <a:gd name="T80" fmla="*/ 1790 w 1790"/>
              <a:gd name="T81" fmla="*/ 396 h 39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790" h="396">
                <a:moveTo>
                  <a:pt x="0" y="396"/>
                </a:moveTo>
                <a:cubicBezTo>
                  <a:pt x="76" y="345"/>
                  <a:pt x="83" y="353"/>
                  <a:pt x="166" y="323"/>
                </a:cubicBezTo>
                <a:cubicBezTo>
                  <a:pt x="234" y="347"/>
                  <a:pt x="231" y="301"/>
                  <a:pt x="290" y="282"/>
                </a:cubicBezTo>
                <a:cubicBezTo>
                  <a:pt x="373" y="227"/>
                  <a:pt x="338" y="262"/>
                  <a:pt x="393" y="179"/>
                </a:cubicBezTo>
                <a:cubicBezTo>
                  <a:pt x="405" y="161"/>
                  <a:pt x="456" y="158"/>
                  <a:pt x="456" y="158"/>
                </a:cubicBezTo>
                <a:cubicBezTo>
                  <a:pt x="463" y="168"/>
                  <a:pt x="464" y="186"/>
                  <a:pt x="476" y="189"/>
                </a:cubicBezTo>
                <a:cubicBezTo>
                  <a:pt x="523" y="203"/>
                  <a:pt x="555" y="149"/>
                  <a:pt x="590" y="137"/>
                </a:cubicBezTo>
                <a:cubicBezTo>
                  <a:pt x="611" y="130"/>
                  <a:pt x="631" y="123"/>
                  <a:pt x="652" y="116"/>
                </a:cubicBezTo>
                <a:cubicBezTo>
                  <a:pt x="662" y="113"/>
                  <a:pt x="683" y="106"/>
                  <a:pt x="683" y="106"/>
                </a:cubicBezTo>
                <a:cubicBezTo>
                  <a:pt x="744" y="126"/>
                  <a:pt x="777" y="179"/>
                  <a:pt x="838" y="199"/>
                </a:cubicBezTo>
                <a:cubicBezTo>
                  <a:pt x="883" y="193"/>
                  <a:pt x="932" y="199"/>
                  <a:pt x="973" y="179"/>
                </a:cubicBezTo>
                <a:cubicBezTo>
                  <a:pt x="984" y="174"/>
                  <a:pt x="985" y="158"/>
                  <a:pt x="993" y="148"/>
                </a:cubicBezTo>
                <a:cubicBezTo>
                  <a:pt x="1002" y="136"/>
                  <a:pt x="1012" y="125"/>
                  <a:pt x="1024" y="116"/>
                </a:cubicBezTo>
                <a:cubicBezTo>
                  <a:pt x="1044" y="101"/>
                  <a:pt x="1087" y="75"/>
                  <a:pt x="1087" y="75"/>
                </a:cubicBezTo>
                <a:cubicBezTo>
                  <a:pt x="1089" y="69"/>
                  <a:pt x="1106" y="0"/>
                  <a:pt x="1128" y="13"/>
                </a:cubicBezTo>
                <a:cubicBezTo>
                  <a:pt x="1149" y="25"/>
                  <a:pt x="1147" y="94"/>
                  <a:pt x="1159" y="116"/>
                </a:cubicBezTo>
                <a:cubicBezTo>
                  <a:pt x="1178" y="149"/>
                  <a:pt x="1190" y="148"/>
                  <a:pt x="1221" y="158"/>
                </a:cubicBezTo>
                <a:cubicBezTo>
                  <a:pt x="1291" y="206"/>
                  <a:pt x="1203" y="152"/>
                  <a:pt x="1314" y="189"/>
                </a:cubicBezTo>
                <a:cubicBezTo>
                  <a:pt x="1326" y="193"/>
                  <a:pt x="1334" y="204"/>
                  <a:pt x="1345" y="210"/>
                </a:cubicBezTo>
                <a:cubicBezTo>
                  <a:pt x="1355" y="215"/>
                  <a:pt x="1366" y="217"/>
                  <a:pt x="1376" y="220"/>
                </a:cubicBezTo>
                <a:cubicBezTo>
                  <a:pt x="1390" y="241"/>
                  <a:pt x="1404" y="261"/>
                  <a:pt x="1418" y="282"/>
                </a:cubicBezTo>
                <a:cubicBezTo>
                  <a:pt x="1449" y="328"/>
                  <a:pt x="1583" y="261"/>
                  <a:pt x="1583" y="261"/>
                </a:cubicBezTo>
                <a:cubicBezTo>
                  <a:pt x="1593" y="254"/>
                  <a:pt x="1603" y="246"/>
                  <a:pt x="1614" y="241"/>
                </a:cubicBezTo>
                <a:cubicBezTo>
                  <a:pt x="1634" y="232"/>
                  <a:pt x="1676" y="220"/>
                  <a:pt x="1676" y="220"/>
                </a:cubicBezTo>
                <a:cubicBezTo>
                  <a:pt x="1689" y="224"/>
                  <a:pt x="1739" y="241"/>
                  <a:pt x="1749" y="241"/>
                </a:cubicBezTo>
                <a:cubicBezTo>
                  <a:pt x="1763" y="241"/>
                  <a:pt x="1776" y="230"/>
                  <a:pt x="1790" y="23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7" name="Freeform 15"/>
          <p:cNvSpPr>
            <a:spLocks/>
          </p:cNvSpPr>
          <p:nvPr/>
        </p:nvSpPr>
        <p:spPr bwMode="auto">
          <a:xfrm>
            <a:off x="7333784" y="5550121"/>
            <a:ext cx="6868621" cy="1420582"/>
          </a:xfrm>
          <a:custGeom>
            <a:avLst/>
            <a:gdLst>
              <a:gd name="T0" fmla="*/ 0 w 1831"/>
              <a:gd name="T1" fmla="*/ 2147483647 h 505"/>
              <a:gd name="T2" fmla="*/ 2147483647 w 1831"/>
              <a:gd name="T3" fmla="*/ 2147483647 h 505"/>
              <a:gd name="T4" fmla="*/ 2147483647 w 1831"/>
              <a:gd name="T5" fmla="*/ 2147483647 h 505"/>
              <a:gd name="T6" fmla="*/ 2147483647 w 1831"/>
              <a:gd name="T7" fmla="*/ 2147483647 h 505"/>
              <a:gd name="T8" fmla="*/ 2147483647 w 1831"/>
              <a:gd name="T9" fmla="*/ 2147483647 h 505"/>
              <a:gd name="T10" fmla="*/ 2147483647 w 1831"/>
              <a:gd name="T11" fmla="*/ 2147483647 h 505"/>
              <a:gd name="T12" fmla="*/ 2147483647 w 1831"/>
              <a:gd name="T13" fmla="*/ 2147483647 h 505"/>
              <a:gd name="T14" fmla="*/ 2147483647 w 1831"/>
              <a:gd name="T15" fmla="*/ 2147483647 h 505"/>
              <a:gd name="T16" fmla="*/ 2147483647 w 1831"/>
              <a:gd name="T17" fmla="*/ 2147483647 h 505"/>
              <a:gd name="T18" fmla="*/ 2147483647 w 1831"/>
              <a:gd name="T19" fmla="*/ 2147483647 h 505"/>
              <a:gd name="T20" fmla="*/ 2147483647 w 1831"/>
              <a:gd name="T21" fmla="*/ 2147483647 h 505"/>
              <a:gd name="T22" fmla="*/ 2147483647 w 1831"/>
              <a:gd name="T23" fmla="*/ 2147483647 h 505"/>
              <a:gd name="T24" fmla="*/ 2147483647 w 1831"/>
              <a:gd name="T25" fmla="*/ 2147483647 h 505"/>
              <a:gd name="T26" fmla="*/ 2147483647 w 1831"/>
              <a:gd name="T27" fmla="*/ 2147483647 h 505"/>
              <a:gd name="T28" fmla="*/ 2147483647 w 1831"/>
              <a:gd name="T29" fmla="*/ 2147483647 h 505"/>
              <a:gd name="T30" fmla="*/ 2147483647 w 1831"/>
              <a:gd name="T31" fmla="*/ 2147483647 h 505"/>
              <a:gd name="T32" fmla="*/ 2147483647 w 1831"/>
              <a:gd name="T33" fmla="*/ 2147483647 h 505"/>
              <a:gd name="T34" fmla="*/ 2147483647 w 1831"/>
              <a:gd name="T35" fmla="*/ 2147483647 h 505"/>
              <a:gd name="T36" fmla="*/ 2147483647 w 1831"/>
              <a:gd name="T37" fmla="*/ 2147483647 h 505"/>
              <a:gd name="T38" fmla="*/ 2147483647 w 1831"/>
              <a:gd name="T39" fmla="*/ 2147483647 h 505"/>
              <a:gd name="T40" fmla="*/ 2147483647 w 1831"/>
              <a:gd name="T41" fmla="*/ 2147483647 h 505"/>
              <a:gd name="T42" fmla="*/ 2147483647 w 1831"/>
              <a:gd name="T43" fmla="*/ 2147483647 h 50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31"/>
              <a:gd name="T67" fmla="*/ 0 h 505"/>
              <a:gd name="T68" fmla="*/ 1831 w 1831"/>
              <a:gd name="T69" fmla="*/ 505 h 50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31" h="505">
                <a:moveTo>
                  <a:pt x="0" y="489"/>
                </a:moveTo>
                <a:cubicBezTo>
                  <a:pt x="49" y="505"/>
                  <a:pt x="84" y="484"/>
                  <a:pt x="124" y="458"/>
                </a:cubicBezTo>
                <a:cubicBezTo>
                  <a:pt x="173" y="386"/>
                  <a:pt x="139" y="363"/>
                  <a:pt x="228" y="334"/>
                </a:cubicBezTo>
                <a:cubicBezTo>
                  <a:pt x="318" y="363"/>
                  <a:pt x="312" y="320"/>
                  <a:pt x="362" y="271"/>
                </a:cubicBezTo>
                <a:cubicBezTo>
                  <a:pt x="385" y="248"/>
                  <a:pt x="455" y="220"/>
                  <a:pt x="486" y="209"/>
                </a:cubicBezTo>
                <a:cubicBezTo>
                  <a:pt x="555" y="232"/>
                  <a:pt x="589" y="241"/>
                  <a:pt x="662" y="251"/>
                </a:cubicBezTo>
                <a:cubicBezTo>
                  <a:pt x="732" y="273"/>
                  <a:pt x="725" y="234"/>
                  <a:pt x="776" y="199"/>
                </a:cubicBezTo>
                <a:cubicBezTo>
                  <a:pt x="832" y="116"/>
                  <a:pt x="876" y="127"/>
                  <a:pt x="962" y="106"/>
                </a:cubicBezTo>
                <a:cubicBezTo>
                  <a:pt x="1010" y="121"/>
                  <a:pt x="1010" y="101"/>
                  <a:pt x="1055" y="85"/>
                </a:cubicBezTo>
                <a:cubicBezTo>
                  <a:pt x="1104" y="36"/>
                  <a:pt x="1086" y="27"/>
                  <a:pt x="1159" y="13"/>
                </a:cubicBezTo>
                <a:cubicBezTo>
                  <a:pt x="1241" y="39"/>
                  <a:pt x="1153" y="0"/>
                  <a:pt x="1179" y="54"/>
                </a:cubicBezTo>
                <a:cubicBezTo>
                  <a:pt x="1184" y="64"/>
                  <a:pt x="1200" y="60"/>
                  <a:pt x="1210" y="65"/>
                </a:cubicBezTo>
                <a:cubicBezTo>
                  <a:pt x="1221" y="70"/>
                  <a:pt x="1231" y="78"/>
                  <a:pt x="1241" y="85"/>
                </a:cubicBezTo>
                <a:cubicBezTo>
                  <a:pt x="1251" y="82"/>
                  <a:pt x="1261" y="74"/>
                  <a:pt x="1272" y="75"/>
                </a:cubicBezTo>
                <a:cubicBezTo>
                  <a:pt x="1294" y="78"/>
                  <a:pt x="1334" y="96"/>
                  <a:pt x="1334" y="96"/>
                </a:cubicBezTo>
                <a:cubicBezTo>
                  <a:pt x="1373" y="135"/>
                  <a:pt x="1392" y="179"/>
                  <a:pt x="1438" y="209"/>
                </a:cubicBezTo>
                <a:cubicBezTo>
                  <a:pt x="1510" y="201"/>
                  <a:pt x="1564" y="196"/>
                  <a:pt x="1624" y="158"/>
                </a:cubicBezTo>
                <a:cubicBezTo>
                  <a:pt x="1638" y="161"/>
                  <a:pt x="1653" y="160"/>
                  <a:pt x="1665" y="168"/>
                </a:cubicBezTo>
                <a:cubicBezTo>
                  <a:pt x="1675" y="175"/>
                  <a:pt x="1675" y="192"/>
                  <a:pt x="1686" y="199"/>
                </a:cubicBezTo>
                <a:cubicBezTo>
                  <a:pt x="1704" y="211"/>
                  <a:pt x="1727" y="213"/>
                  <a:pt x="1748" y="220"/>
                </a:cubicBezTo>
                <a:cubicBezTo>
                  <a:pt x="1758" y="223"/>
                  <a:pt x="1779" y="230"/>
                  <a:pt x="1779" y="230"/>
                </a:cubicBezTo>
                <a:cubicBezTo>
                  <a:pt x="1818" y="256"/>
                  <a:pt x="1801" y="242"/>
                  <a:pt x="1831" y="27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8" name="Freeform 16"/>
          <p:cNvSpPr>
            <a:spLocks/>
          </p:cNvSpPr>
          <p:nvPr/>
        </p:nvSpPr>
        <p:spPr bwMode="auto">
          <a:xfrm>
            <a:off x="7412560" y="4770909"/>
            <a:ext cx="6440976" cy="1310875"/>
          </a:xfrm>
          <a:custGeom>
            <a:avLst/>
            <a:gdLst>
              <a:gd name="T0" fmla="*/ 0 w 1717"/>
              <a:gd name="T1" fmla="*/ 2147483647 h 466"/>
              <a:gd name="T2" fmla="*/ 2147483647 w 1717"/>
              <a:gd name="T3" fmla="*/ 2147483647 h 466"/>
              <a:gd name="T4" fmla="*/ 2147483647 w 1717"/>
              <a:gd name="T5" fmla="*/ 2147483647 h 466"/>
              <a:gd name="T6" fmla="*/ 2147483647 w 1717"/>
              <a:gd name="T7" fmla="*/ 2147483647 h 466"/>
              <a:gd name="T8" fmla="*/ 2147483647 w 1717"/>
              <a:gd name="T9" fmla="*/ 2147483647 h 466"/>
              <a:gd name="T10" fmla="*/ 2147483647 w 1717"/>
              <a:gd name="T11" fmla="*/ 2147483647 h 466"/>
              <a:gd name="T12" fmla="*/ 2147483647 w 1717"/>
              <a:gd name="T13" fmla="*/ 2147483647 h 466"/>
              <a:gd name="T14" fmla="*/ 2147483647 w 1717"/>
              <a:gd name="T15" fmla="*/ 2147483647 h 466"/>
              <a:gd name="T16" fmla="*/ 2147483647 w 1717"/>
              <a:gd name="T17" fmla="*/ 2147483647 h 466"/>
              <a:gd name="T18" fmla="*/ 2147483647 w 1717"/>
              <a:gd name="T19" fmla="*/ 2147483647 h 466"/>
              <a:gd name="T20" fmla="*/ 2147483647 w 1717"/>
              <a:gd name="T21" fmla="*/ 2147483647 h 466"/>
              <a:gd name="T22" fmla="*/ 2147483647 w 1717"/>
              <a:gd name="T23" fmla="*/ 2147483647 h 466"/>
              <a:gd name="T24" fmla="*/ 2147483647 w 1717"/>
              <a:gd name="T25" fmla="*/ 2147483647 h 466"/>
              <a:gd name="T26" fmla="*/ 2147483647 w 1717"/>
              <a:gd name="T27" fmla="*/ 2147483647 h 466"/>
              <a:gd name="T28" fmla="*/ 2147483647 w 1717"/>
              <a:gd name="T29" fmla="*/ 2147483647 h 466"/>
              <a:gd name="T30" fmla="*/ 2147483647 w 1717"/>
              <a:gd name="T31" fmla="*/ 2147483647 h 466"/>
              <a:gd name="T32" fmla="*/ 2147483647 w 1717"/>
              <a:gd name="T33" fmla="*/ 2147483647 h 466"/>
              <a:gd name="T34" fmla="*/ 2147483647 w 1717"/>
              <a:gd name="T35" fmla="*/ 2147483647 h 466"/>
              <a:gd name="T36" fmla="*/ 2147483647 w 1717"/>
              <a:gd name="T37" fmla="*/ 2147483647 h 466"/>
              <a:gd name="T38" fmla="*/ 2147483647 w 1717"/>
              <a:gd name="T39" fmla="*/ 2147483647 h 466"/>
              <a:gd name="T40" fmla="*/ 2147483647 w 1717"/>
              <a:gd name="T41" fmla="*/ 2147483647 h 466"/>
              <a:gd name="T42" fmla="*/ 2147483647 w 1717"/>
              <a:gd name="T43" fmla="*/ 2147483647 h 466"/>
              <a:gd name="T44" fmla="*/ 2147483647 w 1717"/>
              <a:gd name="T45" fmla="*/ 2147483647 h 466"/>
              <a:gd name="T46" fmla="*/ 2147483647 w 1717"/>
              <a:gd name="T47" fmla="*/ 0 h 46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17"/>
              <a:gd name="T73" fmla="*/ 0 h 466"/>
              <a:gd name="T74" fmla="*/ 1717 w 1717"/>
              <a:gd name="T75" fmla="*/ 466 h 46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17" h="466">
                <a:moveTo>
                  <a:pt x="0" y="466"/>
                </a:moveTo>
                <a:cubicBezTo>
                  <a:pt x="23" y="458"/>
                  <a:pt x="44" y="453"/>
                  <a:pt x="62" y="435"/>
                </a:cubicBezTo>
                <a:cubicBezTo>
                  <a:pt x="88" y="409"/>
                  <a:pt x="73" y="394"/>
                  <a:pt x="114" y="383"/>
                </a:cubicBezTo>
                <a:cubicBezTo>
                  <a:pt x="141" y="376"/>
                  <a:pt x="169" y="376"/>
                  <a:pt x="196" y="373"/>
                </a:cubicBezTo>
                <a:cubicBezTo>
                  <a:pt x="261" y="351"/>
                  <a:pt x="324" y="317"/>
                  <a:pt x="382" y="280"/>
                </a:cubicBezTo>
                <a:cubicBezTo>
                  <a:pt x="457" y="327"/>
                  <a:pt x="493" y="298"/>
                  <a:pt x="589" y="290"/>
                </a:cubicBezTo>
                <a:cubicBezTo>
                  <a:pt x="603" y="293"/>
                  <a:pt x="619" y="292"/>
                  <a:pt x="631" y="300"/>
                </a:cubicBezTo>
                <a:cubicBezTo>
                  <a:pt x="641" y="307"/>
                  <a:pt x="642" y="322"/>
                  <a:pt x="651" y="331"/>
                </a:cubicBezTo>
                <a:cubicBezTo>
                  <a:pt x="671" y="352"/>
                  <a:pt x="687" y="354"/>
                  <a:pt x="713" y="362"/>
                </a:cubicBezTo>
                <a:cubicBezTo>
                  <a:pt x="724" y="359"/>
                  <a:pt x="735" y="357"/>
                  <a:pt x="745" y="352"/>
                </a:cubicBezTo>
                <a:cubicBezTo>
                  <a:pt x="767" y="340"/>
                  <a:pt x="807" y="311"/>
                  <a:pt x="807" y="311"/>
                </a:cubicBezTo>
                <a:cubicBezTo>
                  <a:pt x="826" y="251"/>
                  <a:pt x="858" y="258"/>
                  <a:pt x="920" y="249"/>
                </a:cubicBezTo>
                <a:cubicBezTo>
                  <a:pt x="968" y="216"/>
                  <a:pt x="941" y="231"/>
                  <a:pt x="1013" y="207"/>
                </a:cubicBezTo>
                <a:cubicBezTo>
                  <a:pt x="1024" y="203"/>
                  <a:pt x="1045" y="197"/>
                  <a:pt x="1045" y="197"/>
                </a:cubicBezTo>
                <a:cubicBezTo>
                  <a:pt x="1117" y="220"/>
                  <a:pt x="1086" y="224"/>
                  <a:pt x="1138" y="207"/>
                </a:cubicBezTo>
                <a:cubicBezTo>
                  <a:pt x="1210" y="159"/>
                  <a:pt x="1187" y="187"/>
                  <a:pt x="1220" y="135"/>
                </a:cubicBezTo>
                <a:cubicBezTo>
                  <a:pt x="1227" y="139"/>
                  <a:pt x="1269" y="170"/>
                  <a:pt x="1282" y="166"/>
                </a:cubicBezTo>
                <a:cubicBezTo>
                  <a:pt x="1306" y="158"/>
                  <a:pt x="1344" y="124"/>
                  <a:pt x="1344" y="124"/>
                </a:cubicBezTo>
                <a:cubicBezTo>
                  <a:pt x="1385" y="138"/>
                  <a:pt x="1408" y="127"/>
                  <a:pt x="1448" y="114"/>
                </a:cubicBezTo>
                <a:cubicBezTo>
                  <a:pt x="1485" y="89"/>
                  <a:pt x="1498" y="79"/>
                  <a:pt x="1541" y="93"/>
                </a:cubicBezTo>
                <a:cubicBezTo>
                  <a:pt x="1562" y="86"/>
                  <a:pt x="1582" y="80"/>
                  <a:pt x="1603" y="73"/>
                </a:cubicBezTo>
                <a:cubicBezTo>
                  <a:pt x="1613" y="70"/>
                  <a:pt x="1634" y="62"/>
                  <a:pt x="1634" y="62"/>
                </a:cubicBezTo>
                <a:cubicBezTo>
                  <a:pt x="1659" y="79"/>
                  <a:pt x="1671" y="101"/>
                  <a:pt x="1696" y="62"/>
                </a:cubicBezTo>
                <a:cubicBezTo>
                  <a:pt x="1708" y="44"/>
                  <a:pt x="1717" y="0"/>
                  <a:pt x="171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29" name="Freeform 17"/>
          <p:cNvSpPr>
            <a:spLocks/>
          </p:cNvSpPr>
          <p:nvPr/>
        </p:nvSpPr>
        <p:spPr bwMode="auto">
          <a:xfrm>
            <a:off x="7412561" y="6692213"/>
            <a:ext cx="6789845" cy="666689"/>
          </a:xfrm>
          <a:custGeom>
            <a:avLst/>
            <a:gdLst>
              <a:gd name="T0" fmla="*/ 0 w 1810"/>
              <a:gd name="T1" fmla="*/ 0 h 237"/>
              <a:gd name="T2" fmla="*/ 2147483647 w 1810"/>
              <a:gd name="T3" fmla="*/ 2147483647 h 237"/>
              <a:gd name="T4" fmla="*/ 2147483647 w 1810"/>
              <a:gd name="T5" fmla="*/ 2147483647 h 237"/>
              <a:gd name="T6" fmla="*/ 2147483647 w 1810"/>
              <a:gd name="T7" fmla="*/ 2147483647 h 237"/>
              <a:gd name="T8" fmla="*/ 2147483647 w 1810"/>
              <a:gd name="T9" fmla="*/ 2147483647 h 237"/>
              <a:gd name="T10" fmla="*/ 2147483647 w 1810"/>
              <a:gd name="T11" fmla="*/ 2147483647 h 237"/>
              <a:gd name="T12" fmla="*/ 2147483647 w 1810"/>
              <a:gd name="T13" fmla="*/ 2147483647 h 237"/>
              <a:gd name="T14" fmla="*/ 2147483647 w 1810"/>
              <a:gd name="T15" fmla="*/ 2147483647 h 237"/>
              <a:gd name="T16" fmla="*/ 2147483647 w 1810"/>
              <a:gd name="T17" fmla="*/ 2147483647 h 237"/>
              <a:gd name="T18" fmla="*/ 2147483647 w 1810"/>
              <a:gd name="T19" fmla="*/ 2147483647 h 237"/>
              <a:gd name="T20" fmla="*/ 2147483647 w 1810"/>
              <a:gd name="T21" fmla="*/ 2147483647 h 237"/>
              <a:gd name="T22" fmla="*/ 2147483647 w 1810"/>
              <a:gd name="T23" fmla="*/ 2147483647 h 237"/>
              <a:gd name="T24" fmla="*/ 2147483647 w 1810"/>
              <a:gd name="T25" fmla="*/ 2147483647 h 237"/>
              <a:gd name="T26" fmla="*/ 2147483647 w 1810"/>
              <a:gd name="T27" fmla="*/ 2147483647 h 237"/>
              <a:gd name="T28" fmla="*/ 2147483647 w 1810"/>
              <a:gd name="T29" fmla="*/ 2147483647 h 237"/>
              <a:gd name="T30" fmla="*/ 2147483647 w 1810"/>
              <a:gd name="T31" fmla="*/ 2147483647 h 237"/>
              <a:gd name="T32" fmla="*/ 2147483647 w 1810"/>
              <a:gd name="T33" fmla="*/ 2147483647 h 237"/>
              <a:gd name="T34" fmla="*/ 2147483647 w 1810"/>
              <a:gd name="T35" fmla="*/ 2147483647 h 237"/>
              <a:gd name="T36" fmla="*/ 2147483647 w 1810"/>
              <a:gd name="T37" fmla="*/ 2147483647 h 237"/>
              <a:gd name="T38" fmla="*/ 2147483647 w 1810"/>
              <a:gd name="T39" fmla="*/ 2147483647 h 237"/>
              <a:gd name="T40" fmla="*/ 2147483647 w 1810"/>
              <a:gd name="T41" fmla="*/ 2147483647 h 237"/>
              <a:gd name="T42" fmla="*/ 2147483647 w 1810"/>
              <a:gd name="T43" fmla="*/ 2147483647 h 237"/>
              <a:gd name="T44" fmla="*/ 2147483647 w 1810"/>
              <a:gd name="T45" fmla="*/ 2147483647 h 237"/>
              <a:gd name="T46" fmla="*/ 2147483647 w 1810"/>
              <a:gd name="T47" fmla="*/ 2147483647 h 237"/>
              <a:gd name="T48" fmla="*/ 2147483647 w 1810"/>
              <a:gd name="T49" fmla="*/ 2147483647 h 237"/>
              <a:gd name="T50" fmla="*/ 2147483647 w 1810"/>
              <a:gd name="T51" fmla="*/ 2147483647 h 237"/>
              <a:gd name="T52" fmla="*/ 2147483647 w 1810"/>
              <a:gd name="T53" fmla="*/ 2147483647 h 237"/>
              <a:gd name="T54" fmla="*/ 2147483647 w 1810"/>
              <a:gd name="T55" fmla="*/ 2147483647 h 237"/>
              <a:gd name="T56" fmla="*/ 2147483647 w 1810"/>
              <a:gd name="T57" fmla="*/ 2147483647 h 237"/>
              <a:gd name="T58" fmla="*/ 2147483647 w 1810"/>
              <a:gd name="T59" fmla="*/ 2147483647 h 2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10"/>
              <a:gd name="T91" fmla="*/ 0 h 237"/>
              <a:gd name="T92" fmla="*/ 1810 w 1810"/>
              <a:gd name="T93" fmla="*/ 237 h 2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10" h="237">
                <a:moveTo>
                  <a:pt x="0" y="0"/>
                </a:moveTo>
                <a:cubicBezTo>
                  <a:pt x="17" y="3"/>
                  <a:pt x="37" y="0"/>
                  <a:pt x="51" y="10"/>
                </a:cubicBezTo>
                <a:cubicBezTo>
                  <a:pt x="60" y="16"/>
                  <a:pt x="55" y="32"/>
                  <a:pt x="62" y="41"/>
                </a:cubicBezTo>
                <a:cubicBezTo>
                  <a:pt x="70" y="51"/>
                  <a:pt x="83" y="55"/>
                  <a:pt x="93" y="62"/>
                </a:cubicBezTo>
                <a:cubicBezTo>
                  <a:pt x="126" y="111"/>
                  <a:pt x="133" y="85"/>
                  <a:pt x="165" y="134"/>
                </a:cubicBezTo>
                <a:cubicBezTo>
                  <a:pt x="175" y="131"/>
                  <a:pt x="186" y="129"/>
                  <a:pt x="196" y="124"/>
                </a:cubicBezTo>
                <a:cubicBezTo>
                  <a:pt x="207" y="118"/>
                  <a:pt x="215" y="103"/>
                  <a:pt x="227" y="103"/>
                </a:cubicBezTo>
                <a:cubicBezTo>
                  <a:pt x="239" y="103"/>
                  <a:pt x="248" y="117"/>
                  <a:pt x="258" y="124"/>
                </a:cubicBezTo>
                <a:cubicBezTo>
                  <a:pt x="268" y="117"/>
                  <a:pt x="277" y="105"/>
                  <a:pt x="289" y="103"/>
                </a:cubicBezTo>
                <a:cubicBezTo>
                  <a:pt x="322" y="98"/>
                  <a:pt x="363" y="134"/>
                  <a:pt x="393" y="145"/>
                </a:cubicBezTo>
                <a:cubicBezTo>
                  <a:pt x="424" y="135"/>
                  <a:pt x="455" y="124"/>
                  <a:pt x="486" y="114"/>
                </a:cubicBezTo>
                <a:cubicBezTo>
                  <a:pt x="496" y="110"/>
                  <a:pt x="507" y="107"/>
                  <a:pt x="517" y="103"/>
                </a:cubicBezTo>
                <a:cubicBezTo>
                  <a:pt x="527" y="100"/>
                  <a:pt x="548" y="93"/>
                  <a:pt x="548" y="93"/>
                </a:cubicBezTo>
                <a:cubicBezTo>
                  <a:pt x="555" y="71"/>
                  <a:pt x="554" y="46"/>
                  <a:pt x="589" y="52"/>
                </a:cubicBezTo>
                <a:cubicBezTo>
                  <a:pt x="601" y="54"/>
                  <a:pt x="609" y="67"/>
                  <a:pt x="620" y="72"/>
                </a:cubicBezTo>
                <a:cubicBezTo>
                  <a:pt x="640" y="81"/>
                  <a:pt x="682" y="93"/>
                  <a:pt x="682" y="93"/>
                </a:cubicBezTo>
                <a:cubicBezTo>
                  <a:pt x="692" y="100"/>
                  <a:pt x="702" y="109"/>
                  <a:pt x="713" y="114"/>
                </a:cubicBezTo>
                <a:cubicBezTo>
                  <a:pt x="733" y="123"/>
                  <a:pt x="776" y="134"/>
                  <a:pt x="776" y="134"/>
                </a:cubicBezTo>
                <a:cubicBezTo>
                  <a:pt x="850" y="60"/>
                  <a:pt x="839" y="61"/>
                  <a:pt x="941" y="31"/>
                </a:cubicBezTo>
                <a:cubicBezTo>
                  <a:pt x="1000" y="34"/>
                  <a:pt x="1059" y="35"/>
                  <a:pt x="1117" y="41"/>
                </a:cubicBezTo>
                <a:cubicBezTo>
                  <a:pt x="1153" y="45"/>
                  <a:pt x="1174" y="78"/>
                  <a:pt x="1210" y="83"/>
                </a:cubicBezTo>
                <a:cubicBezTo>
                  <a:pt x="1251" y="89"/>
                  <a:pt x="1293" y="90"/>
                  <a:pt x="1334" y="93"/>
                </a:cubicBezTo>
                <a:cubicBezTo>
                  <a:pt x="1344" y="96"/>
                  <a:pt x="1354" y="105"/>
                  <a:pt x="1365" y="103"/>
                </a:cubicBezTo>
                <a:cubicBezTo>
                  <a:pt x="1377" y="101"/>
                  <a:pt x="1384" y="80"/>
                  <a:pt x="1396" y="83"/>
                </a:cubicBezTo>
                <a:cubicBezTo>
                  <a:pt x="1408" y="86"/>
                  <a:pt x="1407" y="107"/>
                  <a:pt x="1417" y="114"/>
                </a:cubicBezTo>
                <a:cubicBezTo>
                  <a:pt x="1438" y="128"/>
                  <a:pt x="1465" y="126"/>
                  <a:pt x="1489" y="134"/>
                </a:cubicBezTo>
                <a:cubicBezTo>
                  <a:pt x="1503" y="174"/>
                  <a:pt x="1510" y="192"/>
                  <a:pt x="1551" y="207"/>
                </a:cubicBezTo>
                <a:cubicBezTo>
                  <a:pt x="1579" y="203"/>
                  <a:pt x="1606" y="196"/>
                  <a:pt x="1634" y="196"/>
                </a:cubicBezTo>
                <a:cubicBezTo>
                  <a:pt x="1742" y="196"/>
                  <a:pt x="1556" y="237"/>
                  <a:pt x="1717" y="196"/>
                </a:cubicBezTo>
                <a:cubicBezTo>
                  <a:pt x="1738" y="191"/>
                  <a:pt x="1810" y="150"/>
                  <a:pt x="181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sp>
        <p:nvSpPr>
          <p:cNvPr id="320530" name="Freeform 18"/>
          <p:cNvSpPr>
            <a:spLocks/>
          </p:cNvSpPr>
          <p:nvPr/>
        </p:nvSpPr>
        <p:spPr bwMode="auto">
          <a:xfrm>
            <a:off x="7382551" y="5671080"/>
            <a:ext cx="6789845" cy="270051"/>
          </a:xfrm>
          <a:custGeom>
            <a:avLst/>
            <a:gdLst>
              <a:gd name="T0" fmla="*/ 0 w 1810"/>
              <a:gd name="T1" fmla="*/ 0 h 237"/>
              <a:gd name="T2" fmla="*/ 2147483647 w 1810"/>
              <a:gd name="T3" fmla="*/ 2147483647 h 237"/>
              <a:gd name="T4" fmla="*/ 2147483647 w 1810"/>
              <a:gd name="T5" fmla="*/ 2147483647 h 237"/>
              <a:gd name="T6" fmla="*/ 2147483647 w 1810"/>
              <a:gd name="T7" fmla="*/ 2147483647 h 237"/>
              <a:gd name="T8" fmla="*/ 2147483647 w 1810"/>
              <a:gd name="T9" fmla="*/ 2147483647 h 237"/>
              <a:gd name="T10" fmla="*/ 2147483647 w 1810"/>
              <a:gd name="T11" fmla="*/ 2147483647 h 237"/>
              <a:gd name="T12" fmla="*/ 2147483647 w 1810"/>
              <a:gd name="T13" fmla="*/ 2147483647 h 237"/>
              <a:gd name="T14" fmla="*/ 2147483647 w 1810"/>
              <a:gd name="T15" fmla="*/ 2147483647 h 237"/>
              <a:gd name="T16" fmla="*/ 2147483647 w 1810"/>
              <a:gd name="T17" fmla="*/ 2147483647 h 237"/>
              <a:gd name="T18" fmla="*/ 2147483647 w 1810"/>
              <a:gd name="T19" fmla="*/ 2147483647 h 237"/>
              <a:gd name="T20" fmla="*/ 2147483647 w 1810"/>
              <a:gd name="T21" fmla="*/ 2147483647 h 237"/>
              <a:gd name="T22" fmla="*/ 2147483647 w 1810"/>
              <a:gd name="T23" fmla="*/ 2147483647 h 237"/>
              <a:gd name="T24" fmla="*/ 2147483647 w 1810"/>
              <a:gd name="T25" fmla="*/ 2147483647 h 237"/>
              <a:gd name="T26" fmla="*/ 2147483647 w 1810"/>
              <a:gd name="T27" fmla="*/ 2147483647 h 237"/>
              <a:gd name="T28" fmla="*/ 2147483647 w 1810"/>
              <a:gd name="T29" fmla="*/ 2147483647 h 237"/>
              <a:gd name="T30" fmla="*/ 2147483647 w 1810"/>
              <a:gd name="T31" fmla="*/ 2147483647 h 237"/>
              <a:gd name="T32" fmla="*/ 2147483647 w 1810"/>
              <a:gd name="T33" fmla="*/ 2147483647 h 237"/>
              <a:gd name="T34" fmla="*/ 2147483647 w 1810"/>
              <a:gd name="T35" fmla="*/ 2147483647 h 237"/>
              <a:gd name="T36" fmla="*/ 2147483647 w 1810"/>
              <a:gd name="T37" fmla="*/ 2147483647 h 237"/>
              <a:gd name="T38" fmla="*/ 2147483647 w 1810"/>
              <a:gd name="T39" fmla="*/ 2147483647 h 237"/>
              <a:gd name="T40" fmla="*/ 2147483647 w 1810"/>
              <a:gd name="T41" fmla="*/ 2147483647 h 237"/>
              <a:gd name="T42" fmla="*/ 2147483647 w 1810"/>
              <a:gd name="T43" fmla="*/ 2147483647 h 237"/>
              <a:gd name="T44" fmla="*/ 2147483647 w 1810"/>
              <a:gd name="T45" fmla="*/ 2147483647 h 237"/>
              <a:gd name="T46" fmla="*/ 2147483647 w 1810"/>
              <a:gd name="T47" fmla="*/ 2147483647 h 237"/>
              <a:gd name="T48" fmla="*/ 2147483647 w 1810"/>
              <a:gd name="T49" fmla="*/ 2147483647 h 237"/>
              <a:gd name="T50" fmla="*/ 2147483647 w 1810"/>
              <a:gd name="T51" fmla="*/ 2147483647 h 237"/>
              <a:gd name="T52" fmla="*/ 2147483647 w 1810"/>
              <a:gd name="T53" fmla="*/ 2147483647 h 237"/>
              <a:gd name="T54" fmla="*/ 2147483647 w 1810"/>
              <a:gd name="T55" fmla="*/ 2147483647 h 237"/>
              <a:gd name="T56" fmla="*/ 2147483647 w 1810"/>
              <a:gd name="T57" fmla="*/ 2147483647 h 237"/>
              <a:gd name="T58" fmla="*/ 2147483647 w 1810"/>
              <a:gd name="T59" fmla="*/ 2147483647 h 23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810"/>
              <a:gd name="T91" fmla="*/ 0 h 237"/>
              <a:gd name="T92" fmla="*/ 1810 w 1810"/>
              <a:gd name="T93" fmla="*/ 237 h 23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810" h="237">
                <a:moveTo>
                  <a:pt x="0" y="0"/>
                </a:moveTo>
                <a:cubicBezTo>
                  <a:pt x="17" y="3"/>
                  <a:pt x="37" y="0"/>
                  <a:pt x="51" y="10"/>
                </a:cubicBezTo>
                <a:cubicBezTo>
                  <a:pt x="60" y="16"/>
                  <a:pt x="55" y="32"/>
                  <a:pt x="62" y="41"/>
                </a:cubicBezTo>
                <a:cubicBezTo>
                  <a:pt x="70" y="51"/>
                  <a:pt x="83" y="55"/>
                  <a:pt x="93" y="62"/>
                </a:cubicBezTo>
                <a:cubicBezTo>
                  <a:pt x="126" y="111"/>
                  <a:pt x="133" y="85"/>
                  <a:pt x="165" y="134"/>
                </a:cubicBezTo>
                <a:cubicBezTo>
                  <a:pt x="175" y="131"/>
                  <a:pt x="186" y="129"/>
                  <a:pt x="196" y="124"/>
                </a:cubicBezTo>
                <a:cubicBezTo>
                  <a:pt x="207" y="118"/>
                  <a:pt x="215" y="103"/>
                  <a:pt x="227" y="103"/>
                </a:cubicBezTo>
                <a:cubicBezTo>
                  <a:pt x="239" y="103"/>
                  <a:pt x="248" y="117"/>
                  <a:pt x="258" y="124"/>
                </a:cubicBezTo>
                <a:cubicBezTo>
                  <a:pt x="268" y="117"/>
                  <a:pt x="277" y="105"/>
                  <a:pt x="289" y="103"/>
                </a:cubicBezTo>
                <a:cubicBezTo>
                  <a:pt x="322" y="98"/>
                  <a:pt x="363" y="134"/>
                  <a:pt x="393" y="145"/>
                </a:cubicBezTo>
                <a:cubicBezTo>
                  <a:pt x="424" y="135"/>
                  <a:pt x="455" y="124"/>
                  <a:pt x="486" y="114"/>
                </a:cubicBezTo>
                <a:cubicBezTo>
                  <a:pt x="496" y="110"/>
                  <a:pt x="507" y="107"/>
                  <a:pt x="517" y="103"/>
                </a:cubicBezTo>
                <a:cubicBezTo>
                  <a:pt x="527" y="100"/>
                  <a:pt x="548" y="93"/>
                  <a:pt x="548" y="93"/>
                </a:cubicBezTo>
                <a:cubicBezTo>
                  <a:pt x="555" y="71"/>
                  <a:pt x="554" y="46"/>
                  <a:pt x="589" y="52"/>
                </a:cubicBezTo>
                <a:cubicBezTo>
                  <a:pt x="601" y="54"/>
                  <a:pt x="609" y="67"/>
                  <a:pt x="620" y="72"/>
                </a:cubicBezTo>
                <a:cubicBezTo>
                  <a:pt x="640" y="81"/>
                  <a:pt x="682" y="93"/>
                  <a:pt x="682" y="93"/>
                </a:cubicBezTo>
                <a:cubicBezTo>
                  <a:pt x="692" y="100"/>
                  <a:pt x="702" y="109"/>
                  <a:pt x="713" y="114"/>
                </a:cubicBezTo>
                <a:cubicBezTo>
                  <a:pt x="733" y="123"/>
                  <a:pt x="776" y="134"/>
                  <a:pt x="776" y="134"/>
                </a:cubicBezTo>
                <a:cubicBezTo>
                  <a:pt x="850" y="60"/>
                  <a:pt x="839" y="61"/>
                  <a:pt x="941" y="31"/>
                </a:cubicBezTo>
                <a:cubicBezTo>
                  <a:pt x="1000" y="34"/>
                  <a:pt x="1059" y="35"/>
                  <a:pt x="1117" y="41"/>
                </a:cubicBezTo>
                <a:cubicBezTo>
                  <a:pt x="1153" y="45"/>
                  <a:pt x="1174" y="78"/>
                  <a:pt x="1210" y="83"/>
                </a:cubicBezTo>
                <a:cubicBezTo>
                  <a:pt x="1251" y="89"/>
                  <a:pt x="1293" y="90"/>
                  <a:pt x="1334" y="93"/>
                </a:cubicBezTo>
                <a:cubicBezTo>
                  <a:pt x="1344" y="96"/>
                  <a:pt x="1354" y="105"/>
                  <a:pt x="1365" y="103"/>
                </a:cubicBezTo>
                <a:cubicBezTo>
                  <a:pt x="1377" y="101"/>
                  <a:pt x="1384" y="80"/>
                  <a:pt x="1396" y="83"/>
                </a:cubicBezTo>
                <a:cubicBezTo>
                  <a:pt x="1408" y="86"/>
                  <a:pt x="1407" y="107"/>
                  <a:pt x="1417" y="114"/>
                </a:cubicBezTo>
                <a:cubicBezTo>
                  <a:pt x="1438" y="128"/>
                  <a:pt x="1465" y="126"/>
                  <a:pt x="1489" y="134"/>
                </a:cubicBezTo>
                <a:cubicBezTo>
                  <a:pt x="1503" y="174"/>
                  <a:pt x="1510" y="192"/>
                  <a:pt x="1551" y="207"/>
                </a:cubicBezTo>
                <a:cubicBezTo>
                  <a:pt x="1579" y="203"/>
                  <a:pt x="1606" y="196"/>
                  <a:pt x="1634" y="196"/>
                </a:cubicBezTo>
                <a:cubicBezTo>
                  <a:pt x="1742" y="196"/>
                  <a:pt x="1556" y="237"/>
                  <a:pt x="1717" y="196"/>
                </a:cubicBezTo>
                <a:cubicBezTo>
                  <a:pt x="1738" y="191"/>
                  <a:pt x="1810" y="150"/>
                  <a:pt x="1810" y="1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20531" name="Object 19"/>
          <p:cNvGraphicFramePr>
            <a:graphicFrameLocks noChangeAspect="1"/>
          </p:cNvGraphicFramePr>
          <p:nvPr/>
        </p:nvGraphicFramePr>
        <p:xfrm>
          <a:off x="14404975" y="6076157"/>
          <a:ext cx="2160746" cy="1040823"/>
        </p:xfrm>
        <a:graphic>
          <a:graphicData uri="http://schemas.openxmlformats.org/presentationml/2006/ole">
            <p:oleObj spid="_x0000_s312324" name="Equation" r:id="rId6" imgW="330120" imgH="228600" progId="Equation.3">
              <p:embed/>
            </p:oleObj>
          </a:graphicData>
        </a:graphic>
      </p:graphicFrame>
      <p:sp>
        <p:nvSpPr>
          <p:cNvPr id="320532" name="Line 20"/>
          <p:cNvSpPr>
            <a:spLocks noChangeShapeType="1"/>
          </p:cNvSpPr>
          <p:nvPr/>
        </p:nvSpPr>
        <p:spPr bwMode="auto">
          <a:xfrm>
            <a:off x="14044851" y="6211182"/>
            <a:ext cx="414143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186281" y="3645694"/>
            <a:ext cx="1440498" cy="4185797"/>
            <a:chOff x="4848" y="1296"/>
            <a:chExt cx="384" cy="1488"/>
          </a:xfrm>
        </p:grpSpPr>
        <p:sp>
          <p:nvSpPr>
            <p:cNvPr id="16430" name="Line 22"/>
            <p:cNvSpPr>
              <a:spLocks noChangeShapeType="1"/>
            </p:cNvSpPr>
            <p:nvPr/>
          </p:nvSpPr>
          <p:spPr bwMode="auto">
            <a:xfrm flipV="1">
              <a:off x="4848" y="1296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Freeform 23"/>
            <p:cNvSpPr>
              <a:spLocks/>
            </p:cNvSpPr>
            <p:nvPr/>
          </p:nvSpPr>
          <p:spPr bwMode="auto">
            <a:xfrm>
              <a:off x="4848" y="1680"/>
              <a:ext cx="384" cy="1056"/>
            </a:xfrm>
            <a:custGeom>
              <a:avLst/>
              <a:gdLst>
                <a:gd name="T0" fmla="*/ 0 w 384"/>
                <a:gd name="T1" fmla="*/ 0 h 1008"/>
                <a:gd name="T2" fmla="*/ 96 w 384"/>
                <a:gd name="T3" fmla="*/ 303 h 1008"/>
                <a:gd name="T4" fmla="*/ 384 w 384"/>
                <a:gd name="T5" fmla="*/ 606 h 1008"/>
                <a:gd name="T6" fmla="*/ 96 w 384"/>
                <a:gd name="T7" fmla="*/ 969 h 1008"/>
                <a:gd name="T8" fmla="*/ 0 w 384"/>
                <a:gd name="T9" fmla="*/ 1272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4"/>
                <a:gd name="T16" fmla="*/ 0 h 1008"/>
                <a:gd name="T17" fmla="*/ 384 w 384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4" h="1008">
                  <a:moveTo>
                    <a:pt x="0" y="0"/>
                  </a:moveTo>
                  <a:cubicBezTo>
                    <a:pt x="16" y="80"/>
                    <a:pt x="32" y="160"/>
                    <a:pt x="96" y="240"/>
                  </a:cubicBezTo>
                  <a:cubicBezTo>
                    <a:pt x="160" y="320"/>
                    <a:pt x="384" y="392"/>
                    <a:pt x="384" y="480"/>
                  </a:cubicBezTo>
                  <a:cubicBezTo>
                    <a:pt x="384" y="568"/>
                    <a:pt x="160" y="680"/>
                    <a:pt x="96" y="768"/>
                  </a:cubicBezTo>
                  <a:cubicBezTo>
                    <a:pt x="32" y="856"/>
                    <a:pt x="16" y="932"/>
                    <a:pt x="0" y="100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Line 24"/>
            <p:cNvSpPr>
              <a:spLocks noChangeShapeType="1"/>
            </p:cNvSpPr>
            <p:nvPr/>
          </p:nvSpPr>
          <p:spPr bwMode="auto">
            <a:xfrm flipV="1">
              <a:off x="4992" y="2016"/>
              <a:ext cx="0" cy="19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7" name="Object 25"/>
            <p:cNvGraphicFramePr>
              <a:graphicFrameLocks noChangeAspect="1"/>
            </p:cNvGraphicFramePr>
            <p:nvPr/>
          </p:nvGraphicFramePr>
          <p:xfrm>
            <a:off x="4992" y="2064"/>
            <a:ext cx="221" cy="191"/>
          </p:xfrm>
          <a:graphic>
            <a:graphicData uri="http://schemas.openxmlformats.org/presentationml/2006/ole">
              <p:oleObj spid="_x0000_s312333" name="Equation" r:id="rId7" imgW="152280" imgH="139680" progId="Equation.3">
                <p:embed/>
              </p:oleObj>
            </a:graphicData>
          </a:graphic>
        </p:graphicFrame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3384623" y="2565488"/>
            <a:ext cx="2280788" cy="2295437"/>
            <a:chOff x="3568" y="912"/>
            <a:chExt cx="608" cy="816"/>
          </a:xfrm>
        </p:grpSpPr>
        <p:sp>
          <p:nvSpPr>
            <p:cNvPr id="16428" name="Line 27"/>
            <p:cNvSpPr>
              <a:spLocks noChangeShapeType="1"/>
            </p:cNvSpPr>
            <p:nvPr/>
          </p:nvSpPr>
          <p:spPr bwMode="auto">
            <a:xfrm flipV="1">
              <a:off x="3936" y="912"/>
              <a:ext cx="240" cy="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Freeform 28"/>
            <p:cNvSpPr>
              <a:spLocks/>
            </p:cNvSpPr>
            <p:nvPr/>
          </p:nvSpPr>
          <p:spPr bwMode="auto">
            <a:xfrm>
              <a:off x="3696" y="1248"/>
              <a:ext cx="480" cy="480"/>
            </a:xfrm>
            <a:custGeom>
              <a:avLst/>
              <a:gdLst>
                <a:gd name="T0" fmla="*/ 0 w 480"/>
                <a:gd name="T1" fmla="*/ 480 h 480"/>
                <a:gd name="T2" fmla="*/ 144 w 480"/>
                <a:gd name="T3" fmla="*/ 336 h 480"/>
                <a:gd name="T4" fmla="*/ 240 w 480"/>
                <a:gd name="T5" fmla="*/ 0 h 480"/>
                <a:gd name="T6" fmla="*/ 336 w 480"/>
                <a:gd name="T7" fmla="*/ 336 h 480"/>
                <a:gd name="T8" fmla="*/ 480 w 480"/>
                <a:gd name="T9" fmla="*/ 480 h 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0"/>
                <a:gd name="T16" fmla="*/ 0 h 480"/>
                <a:gd name="T17" fmla="*/ 480 w 480"/>
                <a:gd name="T18" fmla="*/ 480 h 4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0" h="480">
                  <a:moveTo>
                    <a:pt x="0" y="480"/>
                  </a:moveTo>
                  <a:cubicBezTo>
                    <a:pt x="52" y="448"/>
                    <a:pt x="104" y="416"/>
                    <a:pt x="144" y="336"/>
                  </a:cubicBezTo>
                  <a:cubicBezTo>
                    <a:pt x="184" y="256"/>
                    <a:pt x="208" y="0"/>
                    <a:pt x="240" y="0"/>
                  </a:cubicBezTo>
                  <a:cubicBezTo>
                    <a:pt x="272" y="0"/>
                    <a:pt x="296" y="256"/>
                    <a:pt x="336" y="336"/>
                  </a:cubicBezTo>
                  <a:cubicBezTo>
                    <a:pt x="376" y="416"/>
                    <a:pt x="428" y="448"/>
                    <a:pt x="480" y="48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6" name="Object 29"/>
            <p:cNvGraphicFramePr>
              <a:graphicFrameLocks noChangeAspect="1"/>
            </p:cNvGraphicFramePr>
            <p:nvPr/>
          </p:nvGraphicFramePr>
          <p:xfrm>
            <a:off x="3568" y="1296"/>
            <a:ext cx="255" cy="307"/>
          </p:xfrm>
          <a:graphic>
            <a:graphicData uri="http://schemas.openxmlformats.org/presentationml/2006/ole">
              <p:oleObj spid="_x0000_s312332" name="Equation" r:id="rId8" imgW="177480" imgH="228600" progId="Equation.3">
                <p:embed/>
              </p:oleObj>
            </a:graphicData>
          </a:graphic>
        </p:graphicFrame>
      </p:grpSp>
      <p:sp>
        <p:nvSpPr>
          <p:cNvPr id="320542" name="Freeform 30"/>
          <p:cNvSpPr>
            <a:spLocks/>
          </p:cNvSpPr>
          <p:nvPr/>
        </p:nvSpPr>
        <p:spPr bwMode="auto">
          <a:xfrm>
            <a:off x="14224914" y="4860925"/>
            <a:ext cx="1463005" cy="2295437"/>
          </a:xfrm>
          <a:custGeom>
            <a:avLst/>
            <a:gdLst>
              <a:gd name="T0" fmla="*/ 0 w 545"/>
              <a:gd name="T1" fmla="*/ 2147483647 h 1024"/>
              <a:gd name="T2" fmla="*/ 2147483647 w 545"/>
              <a:gd name="T3" fmla="*/ 2147483647 h 1024"/>
              <a:gd name="T4" fmla="*/ 2147483647 w 545"/>
              <a:gd name="T5" fmla="*/ 2147483647 h 1024"/>
              <a:gd name="T6" fmla="*/ 2147483647 w 545"/>
              <a:gd name="T7" fmla="*/ 2147483647 h 1024"/>
              <a:gd name="T8" fmla="*/ 2147483647 w 545"/>
              <a:gd name="T9" fmla="*/ 2147483647 h 1024"/>
              <a:gd name="T10" fmla="*/ 2147483647 w 545"/>
              <a:gd name="T11" fmla="*/ 2147483647 h 1024"/>
              <a:gd name="T12" fmla="*/ 2147483647 w 545"/>
              <a:gd name="T13" fmla="*/ 2147483647 h 1024"/>
              <a:gd name="T14" fmla="*/ 2147483647 w 545"/>
              <a:gd name="T15" fmla="*/ 2147483647 h 1024"/>
              <a:gd name="T16" fmla="*/ 2147483647 w 545"/>
              <a:gd name="T17" fmla="*/ 2147483647 h 1024"/>
              <a:gd name="T18" fmla="*/ 2147483647 w 545"/>
              <a:gd name="T19" fmla="*/ 2147483647 h 1024"/>
              <a:gd name="T20" fmla="*/ 2147483647 w 545"/>
              <a:gd name="T21" fmla="*/ 2147483647 h 1024"/>
              <a:gd name="T22" fmla="*/ 2147483647 w 545"/>
              <a:gd name="T23" fmla="*/ 2147483647 h 1024"/>
              <a:gd name="T24" fmla="*/ 2147483647 w 545"/>
              <a:gd name="T25" fmla="*/ 2147483647 h 1024"/>
              <a:gd name="T26" fmla="*/ 2147483647 w 545"/>
              <a:gd name="T27" fmla="*/ 0 h 10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45"/>
              <a:gd name="T43" fmla="*/ 0 h 1024"/>
              <a:gd name="T44" fmla="*/ 545 w 545"/>
              <a:gd name="T45" fmla="*/ 1024 h 10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45" h="1024">
                <a:moveTo>
                  <a:pt x="0" y="1024"/>
                </a:moveTo>
                <a:cubicBezTo>
                  <a:pt x="24" y="952"/>
                  <a:pt x="14" y="983"/>
                  <a:pt x="31" y="931"/>
                </a:cubicBezTo>
                <a:cubicBezTo>
                  <a:pt x="34" y="921"/>
                  <a:pt x="41" y="900"/>
                  <a:pt x="41" y="900"/>
                </a:cubicBezTo>
                <a:cubicBezTo>
                  <a:pt x="49" y="805"/>
                  <a:pt x="55" y="757"/>
                  <a:pt x="83" y="672"/>
                </a:cubicBezTo>
                <a:cubicBezTo>
                  <a:pt x="86" y="662"/>
                  <a:pt x="83" y="644"/>
                  <a:pt x="93" y="641"/>
                </a:cubicBezTo>
                <a:cubicBezTo>
                  <a:pt x="133" y="628"/>
                  <a:pt x="169" y="618"/>
                  <a:pt x="207" y="600"/>
                </a:cubicBezTo>
                <a:cubicBezTo>
                  <a:pt x="228" y="579"/>
                  <a:pt x="258" y="565"/>
                  <a:pt x="269" y="538"/>
                </a:cubicBezTo>
                <a:cubicBezTo>
                  <a:pt x="292" y="480"/>
                  <a:pt x="279" y="413"/>
                  <a:pt x="290" y="352"/>
                </a:cubicBezTo>
                <a:cubicBezTo>
                  <a:pt x="286" y="341"/>
                  <a:pt x="275" y="331"/>
                  <a:pt x="279" y="320"/>
                </a:cubicBezTo>
                <a:cubicBezTo>
                  <a:pt x="283" y="309"/>
                  <a:pt x="302" y="309"/>
                  <a:pt x="310" y="300"/>
                </a:cubicBezTo>
                <a:cubicBezTo>
                  <a:pt x="317" y="292"/>
                  <a:pt x="316" y="279"/>
                  <a:pt x="321" y="269"/>
                </a:cubicBezTo>
                <a:cubicBezTo>
                  <a:pt x="326" y="258"/>
                  <a:pt x="336" y="249"/>
                  <a:pt x="341" y="238"/>
                </a:cubicBezTo>
                <a:cubicBezTo>
                  <a:pt x="364" y="185"/>
                  <a:pt x="356" y="91"/>
                  <a:pt x="403" y="52"/>
                </a:cubicBezTo>
                <a:cubicBezTo>
                  <a:pt x="412" y="44"/>
                  <a:pt x="545" y="0"/>
                  <a:pt x="48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4086118" y="4455848"/>
            <a:ext cx="1219170" cy="2264494"/>
            <a:chOff x="3755" y="1584"/>
            <a:chExt cx="325" cy="805"/>
          </a:xfrm>
        </p:grpSpPr>
        <p:sp>
          <p:nvSpPr>
            <p:cNvPr id="16422" name="Line 32"/>
            <p:cNvSpPr>
              <a:spLocks noChangeShapeType="1"/>
            </p:cNvSpPr>
            <p:nvPr/>
          </p:nvSpPr>
          <p:spPr bwMode="auto">
            <a:xfrm flipV="1">
              <a:off x="3792" y="1728"/>
              <a:ext cx="144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Line 33"/>
            <p:cNvSpPr>
              <a:spLocks noChangeShapeType="1"/>
            </p:cNvSpPr>
            <p:nvPr/>
          </p:nvSpPr>
          <p:spPr bwMode="auto">
            <a:xfrm flipH="1">
              <a:off x="3840" y="1584"/>
              <a:ext cx="9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Freeform 34"/>
            <p:cNvSpPr>
              <a:spLocks/>
            </p:cNvSpPr>
            <p:nvPr/>
          </p:nvSpPr>
          <p:spPr bwMode="auto">
            <a:xfrm>
              <a:off x="3786" y="1728"/>
              <a:ext cx="246" cy="527"/>
            </a:xfrm>
            <a:custGeom>
              <a:avLst/>
              <a:gdLst>
                <a:gd name="T0" fmla="*/ 0 w 545"/>
                <a:gd name="T1" fmla="*/ 37 h 1024"/>
                <a:gd name="T2" fmla="*/ 0 w 545"/>
                <a:gd name="T3" fmla="*/ 33 h 1024"/>
                <a:gd name="T4" fmla="*/ 1 w 545"/>
                <a:gd name="T5" fmla="*/ 32 h 1024"/>
                <a:gd name="T6" fmla="*/ 2 w 545"/>
                <a:gd name="T7" fmla="*/ 24 h 1024"/>
                <a:gd name="T8" fmla="*/ 2 w 545"/>
                <a:gd name="T9" fmla="*/ 23 h 1024"/>
                <a:gd name="T10" fmla="*/ 4 w 545"/>
                <a:gd name="T11" fmla="*/ 22 h 1024"/>
                <a:gd name="T12" fmla="*/ 5 w 545"/>
                <a:gd name="T13" fmla="*/ 20 h 1024"/>
                <a:gd name="T14" fmla="*/ 5 w 545"/>
                <a:gd name="T15" fmla="*/ 13 h 1024"/>
                <a:gd name="T16" fmla="*/ 5 w 545"/>
                <a:gd name="T17" fmla="*/ 12 h 1024"/>
                <a:gd name="T18" fmla="*/ 6 w 545"/>
                <a:gd name="T19" fmla="*/ 11 h 1024"/>
                <a:gd name="T20" fmla="*/ 6 w 545"/>
                <a:gd name="T21" fmla="*/ 10 h 1024"/>
                <a:gd name="T22" fmla="*/ 6 w 545"/>
                <a:gd name="T23" fmla="*/ 8 h 1024"/>
                <a:gd name="T24" fmla="*/ 8 w 545"/>
                <a:gd name="T25" fmla="*/ 2 h 1024"/>
                <a:gd name="T26" fmla="*/ 9 w 545"/>
                <a:gd name="T27" fmla="*/ 0 h 10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5"/>
                <a:gd name="T43" fmla="*/ 0 h 1024"/>
                <a:gd name="T44" fmla="*/ 545 w 545"/>
                <a:gd name="T45" fmla="*/ 1024 h 10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5" h="1024">
                  <a:moveTo>
                    <a:pt x="0" y="1024"/>
                  </a:moveTo>
                  <a:cubicBezTo>
                    <a:pt x="24" y="952"/>
                    <a:pt x="14" y="983"/>
                    <a:pt x="31" y="931"/>
                  </a:cubicBezTo>
                  <a:cubicBezTo>
                    <a:pt x="34" y="921"/>
                    <a:pt x="41" y="900"/>
                    <a:pt x="41" y="900"/>
                  </a:cubicBezTo>
                  <a:cubicBezTo>
                    <a:pt x="49" y="805"/>
                    <a:pt x="55" y="757"/>
                    <a:pt x="83" y="672"/>
                  </a:cubicBezTo>
                  <a:cubicBezTo>
                    <a:pt x="86" y="662"/>
                    <a:pt x="83" y="644"/>
                    <a:pt x="93" y="641"/>
                  </a:cubicBezTo>
                  <a:cubicBezTo>
                    <a:pt x="133" y="628"/>
                    <a:pt x="169" y="618"/>
                    <a:pt x="207" y="600"/>
                  </a:cubicBezTo>
                  <a:cubicBezTo>
                    <a:pt x="228" y="579"/>
                    <a:pt x="258" y="565"/>
                    <a:pt x="269" y="538"/>
                  </a:cubicBezTo>
                  <a:cubicBezTo>
                    <a:pt x="292" y="480"/>
                    <a:pt x="279" y="413"/>
                    <a:pt x="290" y="352"/>
                  </a:cubicBezTo>
                  <a:cubicBezTo>
                    <a:pt x="286" y="341"/>
                    <a:pt x="275" y="331"/>
                    <a:pt x="279" y="320"/>
                  </a:cubicBezTo>
                  <a:cubicBezTo>
                    <a:pt x="283" y="309"/>
                    <a:pt x="302" y="309"/>
                    <a:pt x="310" y="300"/>
                  </a:cubicBezTo>
                  <a:cubicBezTo>
                    <a:pt x="317" y="292"/>
                    <a:pt x="316" y="279"/>
                    <a:pt x="321" y="269"/>
                  </a:cubicBezTo>
                  <a:cubicBezTo>
                    <a:pt x="326" y="258"/>
                    <a:pt x="336" y="249"/>
                    <a:pt x="341" y="238"/>
                  </a:cubicBezTo>
                  <a:cubicBezTo>
                    <a:pt x="364" y="185"/>
                    <a:pt x="356" y="91"/>
                    <a:pt x="403" y="52"/>
                  </a:cubicBezTo>
                  <a:cubicBezTo>
                    <a:pt x="412" y="44"/>
                    <a:pt x="545" y="0"/>
                    <a:pt x="48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Freeform 35"/>
            <p:cNvSpPr>
              <a:spLocks/>
            </p:cNvSpPr>
            <p:nvPr/>
          </p:nvSpPr>
          <p:spPr bwMode="auto">
            <a:xfrm>
              <a:off x="3776" y="1718"/>
              <a:ext cx="279" cy="392"/>
            </a:xfrm>
            <a:custGeom>
              <a:avLst/>
              <a:gdLst>
                <a:gd name="T0" fmla="*/ 0 w 279"/>
                <a:gd name="T1" fmla="*/ 392 h 392"/>
                <a:gd name="T2" fmla="*/ 41 w 279"/>
                <a:gd name="T3" fmla="*/ 227 h 392"/>
                <a:gd name="T4" fmla="*/ 113 w 279"/>
                <a:gd name="T5" fmla="*/ 216 h 392"/>
                <a:gd name="T6" fmla="*/ 248 w 279"/>
                <a:gd name="T7" fmla="*/ 92 h 392"/>
                <a:gd name="T8" fmla="*/ 279 w 279"/>
                <a:gd name="T9" fmla="*/ 40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392"/>
                <a:gd name="T17" fmla="*/ 279 w 279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392">
                  <a:moveTo>
                    <a:pt x="0" y="392"/>
                  </a:moveTo>
                  <a:cubicBezTo>
                    <a:pt x="4" y="365"/>
                    <a:pt x="10" y="241"/>
                    <a:pt x="41" y="227"/>
                  </a:cubicBezTo>
                  <a:cubicBezTo>
                    <a:pt x="63" y="217"/>
                    <a:pt x="89" y="220"/>
                    <a:pt x="113" y="216"/>
                  </a:cubicBezTo>
                  <a:cubicBezTo>
                    <a:pt x="184" y="193"/>
                    <a:pt x="199" y="141"/>
                    <a:pt x="248" y="92"/>
                  </a:cubicBezTo>
                  <a:cubicBezTo>
                    <a:pt x="251" y="82"/>
                    <a:pt x="279" y="0"/>
                    <a:pt x="279" y="4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Freeform 36"/>
            <p:cNvSpPr>
              <a:spLocks/>
            </p:cNvSpPr>
            <p:nvPr/>
          </p:nvSpPr>
          <p:spPr bwMode="auto">
            <a:xfrm>
              <a:off x="3776" y="1738"/>
              <a:ext cx="93" cy="372"/>
            </a:xfrm>
            <a:custGeom>
              <a:avLst/>
              <a:gdLst>
                <a:gd name="T0" fmla="*/ 0 w 93"/>
                <a:gd name="T1" fmla="*/ 372 h 372"/>
                <a:gd name="T2" fmla="*/ 72 w 93"/>
                <a:gd name="T3" fmla="*/ 207 h 372"/>
                <a:gd name="T4" fmla="*/ 93 w 93"/>
                <a:gd name="T5" fmla="*/ 0 h 372"/>
                <a:gd name="T6" fmla="*/ 0 60000 65536"/>
                <a:gd name="T7" fmla="*/ 0 60000 65536"/>
                <a:gd name="T8" fmla="*/ 0 60000 65536"/>
                <a:gd name="T9" fmla="*/ 0 w 93"/>
                <a:gd name="T10" fmla="*/ 0 h 372"/>
                <a:gd name="T11" fmla="*/ 93 w 93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3" h="372">
                  <a:moveTo>
                    <a:pt x="0" y="372"/>
                  </a:moveTo>
                  <a:cubicBezTo>
                    <a:pt x="13" y="306"/>
                    <a:pt x="15" y="244"/>
                    <a:pt x="72" y="207"/>
                  </a:cubicBezTo>
                  <a:cubicBezTo>
                    <a:pt x="88" y="139"/>
                    <a:pt x="93" y="70"/>
                    <a:pt x="9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Freeform 37"/>
            <p:cNvSpPr>
              <a:spLocks/>
            </p:cNvSpPr>
            <p:nvPr/>
          </p:nvSpPr>
          <p:spPr bwMode="auto">
            <a:xfrm>
              <a:off x="3755" y="1728"/>
              <a:ext cx="325" cy="661"/>
            </a:xfrm>
            <a:custGeom>
              <a:avLst/>
              <a:gdLst>
                <a:gd name="T0" fmla="*/ 0 w 416"/>
                <a:gd name="T1" fmla="*/ 547 h 693"/>
                <a:gd name="T2" fmla="*/ 27 w 416"/>
                <a:gd name="T3" fmla="*/ 449 h 693"/>
                <a:gd name="T4" fmla="*/ 36 w 416"/>
                <a:gd name="T5" fmla="*/ 366 h 693"/>
                <a:gd name="T6" fmla="*/ 52 w 416"/>
                <a:gd name="T7" fmla="*/ 319 h 693"/>
                <a:gd name="T8" fmla="*/ 66 w 416"/>
                <a:gd name="T9" fmla="*/ 197 h 693"/>
                <a:gd name="T10" fmla="*/ 75 w 416"/>
                <a:gd name="T11" fmla="*/ 188 h 693"/>
                <a:gd name="T12" fmla="*/ 84 w 416"/>
                <a:gd name="T13" fmla="*/ 171 h 693"/>
                <a:gd name="T14" fmla="*/ 108 w 416"/>
                <a:gd name="T15" fmla="*/ 58 h 693"/>
                <a:gd name="T16" fmla="*/ 120 w 416"/>
                <a:gd name="T17" fmla="*/ 0 h 6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6"/>
                <a:gd name="T28" fmla="*/ 0 h 693"/>
                <a:gd name="T29" fmla="*/ 416 w 416"/>
                <a:gd name="T30" fmla="*/ 693 h 6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6" h="693">
                  <a:moveTo>
                    <a:pt x="0" y="693"/>
                  </a:moveTo>
                  <a:cubicBezTo>
                    <a:pt x="19" y="635"/>
                    <a:pt x="43" y="603"/>
                    <a:pt x="93" y="569"/>
                  </a:cubicBezTo>
                  <a:cubicBezTo>
                    <a:pt x="105" y="535"/>
                    <a:pt x="106" y="497"/>
                    <a:pt x="124" y="466"/>
                  </a:cubicBezTo>
                  <a:cubicBezTo>
                    <a:pt x="137" y="443"/>
                    <a:pt x="161" y="426"/>
                    <a:pt x="176" y="404"/>
                  </a:cubicBezTo>
                  <a:cubicBezTo>
                    <a:pt x="193" y="352"/>
                    <a:pt x="210" y="300"/>
                    <a:pt x="228" y="249"/>
                  </a:cubicBezTo>
                  <a:cubicBezTo>
                    <a:pt x="232" y="239"/>
                    <a:pt x="249" y="243"/>
                    <a:pt x="259" y="238"/>
                  </a:cubicBezTo>
                  <a:cubicBezTo>
                    <a:pt x="270" y="232"/>
                    <a:pt x="280" y="224"/>
                    <a:pt x="290" y="217"/>
                  </a:cubicBezTo>
                  <a:cubicBezTo>
                    <a:pt x="310" y="154"/>
                    <a:pt x="315" y="110"/>
                    <a:pt x="372" y="73"/>
                  </a:cubicBezTo>
                  <a:cubicBezTo>
                    <a:pt x="416" y="8"/>
                    <a:pt x="414" y="36"/>
                    <a:pt x="41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20550" name="Object 38"/>
          <p:cNvGraphicFramePr>
            <a:graphicFrameLocks noChangeAspect="1"/>
          </p:cNvGraphicFramePr>
          <p:nvPr/>
        </p:nvGraphicFramePr>
        <p:xfrm>
          <a:off x="8642986" y="8776671"/>
          <a:ext cx="6534757" cy="1611870"/>
        </p:xfrm>
        <a:graphic>
          <a:graphicData uri="http://schemas.openxmlformats.org/presentationml/2006/ole">
            <p:oleObj spid="_x0000_s312325" name="Equation" r:id="rId9" imgW="1180800" imgH="419040" progId="Equation.3">
              <p:embed/>
            </p:oleObj>
          </a:graphicData>
        </a:graphic>
      </p:graphicFrame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8823047" y="10261953"/>
            <a:ext cx="6392208" cy="1015507"/>
            <a:chOff x="2880" y="3648"/>
            <a:chExt cx="1704" cy="361"/>
          </a:xfrm>
        </p:grpSpPr>
        <p:graphicFrame>
          <p:nvGraphicFramePr>
            <p:cNvPr id="16395" name="Object 40"/>
            <p:cNvGraphicFramePr>
              <a:graphicFrameLocks noChangeAspect="1"/>
            </p:cNvGraphicFramePr>
            <p:nvPr/>
          </p:nvGraphicFramePr>
          <p:xfrm>
            <a:off x="2880" y="3696"/>
            <a:ext cx="1704" cy="313"/>
          </p:xfrm>
          <a:graphic>
            <a:graphicData uri="http://schemas.openxmlformats.org/presentationml/2006/ole">
              <p:oleObj spid="_x0000_s312331" name="Equation" r:id="rId10" imgW="1155600" imgH="228600" progId="Equation.3">
                <p:embed/>
              </p:oleObj>
            </a:graphicData>
          </a:graphic>
        </p:graphicFrame>
        <p:sp>
          <p:nvSpPr>
            <p:cNvPr id="16421" name="Line 41"/>
            <p:cNvSpPr>
              <a:spLocks noChangeShapeType="1"/>
            </p:cNvSpPr>
            <p:nvPr/>
          </p:nvSpPr>
          <p:spPr bwMode="auto">
            <a:xfrm>
              <a:off x="2880" y="3648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20554" name="Object 42"/>
          <p:cNvGraphicFramePr>
            <a:graphicFrameLocks noChangeAspect="1"/>
          </p:cNvGraphicFramePr>
          <p:nvPr/>
        </p:nvGraphicFramePr>
        <p:xfrm>
          <a:off x="15305286" y="9181747"/>
          <a:ext cx="5720727" cy="1406518"/>
        </p:xfrm>
        <a:graphic>
          <a:graphicData uri="http://schemas.openxmlformats.org/presentationml/2006/ole">
            <p:oleObj spid="_x0000_s312326" name="Equation" r:id="rId11" imgW="647640" imgH="228600" progId="Equation.3">
              <p:embed/>
            </p:oleObj>
          </a:graphicData>
        </a:graphic>
      </p:graphicFrame>
      <p:graphicFrame>
        <p:nvGraphicFramePr>
          <p:cNvPr id="320555" name="Object 43"/>
          <p:cNvGraphicFramePr>
            <a:graphicFrameLocks noChangeAspect="1"/>
          </p:cNvGraphicFramePr>
          <p:nvPr/>
        </p:nvGraphicFramePr>
        <p:xfrm>
          <a:off x="7562613" y="9316774"/>
          <a:ext cx="1331711" cy="770772"/>
        </p:xfrm>
        <a:graphic>
          <a:graphicData uri="http://schemas.openxmlformats.org/presentationml/2006/ole">
            <p:oleObj spid="_x0000_s312327" name="Equation" r:id="rId12" imgW="152280" imgH="126720" progId="Equation.3">
              <p:embed/>
            </p:oleObj>
          </a:graphicData>
        </a:graphic>
      </p:graphicFrame>
      <p:graphicFrame>
        <p:nvGraphicFramePr>
          <p:cNvPr id="320556" name="Object 44"/>
          <p:cNvGraphicFramePr>
            <a:graphicFrameLocks noChangeAspect="1"/>
          </p:cNvGraphicFramePr>
          <p:nvPr/>
        </p:nvGraphicFramePr>
        <p:xfrm>
          <a:off x="12064167" y="2565488"/>
          <a:ext cx="3469950" cy="888919"/>
        </p:xfrm>
        <a:graphic>
          <a:graphicData uri="http://schemas.openxmlformats.org/presentationml/2006/ole">
            <p:oleObj spid="_x0000_s312328" name="Equation" r:id="rId13" imgW="622080" imgH="228600" progId="Equation.3">
              <p:embed/>
            </p:oleObj>
          </a:graphicData>
        </a:graphic>
      </p:graphicFrame>
      <p:sp>
        <p:nvSpPr>
          <p:cNvPr id="320557" name="Rectangle 45"/>
          <p:cNvSpPr>
            <a:spLocks noChangeArrowheads="1"/>
          </p:cNvSpPr>
          <p:nvPr/>
        </p:nvSpPr>
        <p:spPr bwMode="auto">
          <a:xfrm>
            <a:off x="540187" y="9316773"/>
            <a:ext cx="6842363" cy="9451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20558" name="Object 46"/>
          <p:cNvGraphicFramePr>
            <a:graphicFrameLocks noChangeAspect="1"/>
          </p:cNvGraphicFramePr>
          <p:nvPr/>
        </p:nvGraphicFramePr>
        <p:xfrm>
          <a:off x="0" y="9451800"/>
          <a:ext cx="7742674" cy="984562"/>
        </p:xfrm>
        <a:graphic>
          <a:graphicData uri="http://schemas.openxmlformats.org/presentationml/2006/ole">
            <p:oleObj spid="_x0000_s312329" name="Equation" r:id="rId14" imgW="1346040" imgH="228600" progId="Equation.3">
              <p:embed/>
            </p:oleObj>
          </a:graphicData>
        </a:graphic>
      </p:graphicFrame>
      <p:sp>
        <p:nvSpPr>
          <p:cNvPr id="320559" name="Rectangle 47"/>
          <p:cNvSpPr>
            <a:spLocks noChangeArrowheads="1"/>
          </p:cNvSpPr>
          <p:nvPr/>
        </p:nvSpPr>
        <p:spPr bwMode="auto">
          <a:xfrm>
            <a:off x="7742674" y="9181748"/>
            <a:ext cx="900311" cy="81015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aphicFrame>
        <p:nvGraphicFramePr>
          <p:cNvPr id="320560" name="Object 48"/>
          <p:cNvGraphicFramePr>
            <a:graphicFrameLocks noChangeAspect="1"/>
          </p:cNvGraphicFramePr>
          <p:nvPr/>
        </p:nvGraphicFramePr>
        <p:xfrm>
          <a:off x="7562613" y="9721851"/>
          <a:ext cx="1331711" cy="770772"/>
        </p:xfrm>
        <a:graphic>
          <a:graphicData uri="http://schemas.openxmlformats.org/presentationml/2006/ole">
            <p:oleObj spid="_x0000_s312330" name="Equation" r:id="rId15" imgW="152280" imgH="126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0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5" grpId="0" animBg="1"/>
      <p:bldP spid="320526" grpId="0" animBg="1"/>
      <p:bldP spid="320527" grpId="0" animBg="1"/>
      <p:bldP spid="320528" grpId="0" animBg="1"/>
      <p:bldP spid="320529" grpId="0" animBg="1"/>
      <p:bldP spid="320530" grpId="0" animBg="1"/>
      <p:bldP spid="320532" grpId="0" animBg="1"/>
      <p:bldP spid="320542" grpId="0" animBg="1"/>
      <p:bldP spid="320557" grpId="0" animBg="1"/>
      <p:bldP spid="32055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17417" name="Text Box 3"/>
          <p:cNvSpPr txBox="1">
            <a:spLocks noChangeArrowheads="1"/>
          </p:cNvSpPr>
          <p:nvPr/>
        </p:nvSpPr>
        <p:spPr bwMode="auto">
          <a:xfrm>
            <a:off x="540187" y="176478"/>
            <a:ext cx="17929904" cy="12412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en-US" sz="6800" dirty="0">
                <a:solidFill>
                  <a:srgbClr val="FF0000"/>
                </a:solidFill>
              </a:rPr>
              <a:t>Comparison:  diffusive noise vs. escape rates</a:t>
            </a:r>
            <a:endParaRPr lang="en-US" sz="3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8906071"/>
            <a:ext cx="16040100" cy="2146347"/>
            <a:chOff x="0" y="3166"/>
            <a:chExt cx="5605" cy="763"/>
          </a:xfrm>
        </p:grpSpPr>
        <p:graphicFrame>
          <p:nvGraphicFramePr>
            <p:cNvPr id="17410" name="Object 5"/>
            <p:cNvGraphicFramePr>
              <a:graphicFrameLocks noChangeAspect="1"/>
            </p:cNvGraphicFramePr>
            <p:nvPr/>
          </p:nvGraphicFramePr>
          <p:xfrm>
            <a:off x="144" y="3448"/>
            <a:ext cx="1750" cy="338"/>
          </p:xfrm>
          <a:graphic>
            <a:graphicData uri="http://schemas.openxmlformats.org/presentationml/2006/ole">
              <p:oleObj spid="_x0000_s313346" name="Equation" r:id="rId4" imgW="1180800" imgH="228600" progId="Equation.3">
                <p:embed/>
              </p:oleObj>
            </a:graphicData>
          </a:graphic>
        </p:graphicFrame>
        <p:sp>
          <p:nvSpPr>
            <p:cNvPr id="17425" name="Text Box 6"/>
            <p:cNvSpPr txBox="1">
              <a:spLocks noChangeArrowheads="1"/>
            </p:cNvSpPr>
            <p:nvPr/>
          </p:nvSpPr>
          <p:spPr bwMode="auto">
            <a:xfrm>
              <a:off x="0" y="3166"/>
              <a:ext cx="1024" cy="240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800" dirty="0">
                  <a:solidFill>
                    <a:srgbClr val="006600"/>
                  </a:solidFill>
                </a:rPr>
                <a:t>escape</a:t>
              </a:r>
              <a:r>
                <a:rPr lang="en-US" sz="3800" dirty="0"/>
                <a:t> </a:t>
              </a:r>
              <a:r>
                <a:rPr lang="en-US" sz="3800" dirty="0">
                  <a:solidFill>
                    <a:srgbClr val="006600"/>
                  </a:solidFill>
                </a:rPr>
                <a:t>rate</a:t>
              </a:r>
              <a:endParaRPr lang="en-US" sz="3800" dirty="0"/>
            </a:p>
          </p:txBody>
        </p:sp>
        <p:graphicFrame>
          <p:nvGraphicFramePr>
            <p:cNvPr id="17411" name="Object 7"/>
            <p:cNvGraphicFramePr>
              <a:graphicFrameLocks noChangeAspect="1"/>
            </p:cNvGraphicFramePr>
            <p:nvPr/>
          </p:nvGraphicFramePr>
          <p:xfrm>
            <a:off x="2304" y="3356"/>
            <a:ext cx="1742" cy="573"/>
          </p:xfrm>
          <a:graphic>
            <a:graphicData uri="http://schemas.openxmlformats.org/presentationml/2006/ole">
              <p:oleObj spid="_x0000_s313347" name="Equation" r:id="rId5" imgW="1180800" imgH="419040" progId="Equation.3">
                <p:embed/>
              </p:oleObj>
            </a:graphicData>
          </a:graphic>
        </p:graphicFrame>
        <p:graphicFrame>
          <p:nvGraphicFramePr>
            <p:cNvPr id="17412" name="Object 8"/>
            <p:cNvGraphicFramePr>
              <a:graphicFrameLocks noChangeAspect="1"/>
            </p:cNvGraphicFramePr>
            <p:nvPr/>
          </p:nvGraphicFramePr>
          <p:xfrm>
            <a:off x="4080" y="3400"/>
            <a:ext cx="1525" cy="500"/>
          </p:xfrm>
          <a:graphic>
            <a:graphicData uri="http://schemas.openxmlformats.org/presentationml/2006/ole">
              <p:oleObj spid="_x0000_s313348" name="Equation" r:id="rId6" imgW="647640" imgH="228600" progId="Equation.3">
                <p:embed/>
              </p:oleObj>
            </a:graphicData>
          </a:graphic>
        </p:graphicFrame>
        <p:graphicFrame>
          <p:nvGraphicFramePr>
            <p:cNvPr id="17413" name="Object 9"/>
            <p:cNvGraphicFramePr>
              <a:graphicFrameLocks noChangeAspect="1"/>
            </p:cNvGraphicFramePr>
            <p:nvPr/>
          </p:nvGraphicFramePr>
          <p:xfrm>
            <a:off x="2016" y="3448"/>
            <a:ext cx="355" cy="274"/>
          </p:xfrm>
          <a:graphic>
            <a:graphicData uri="http://schemas.openxmlformats.org/presentationml/2006/ole">
              <p:oleObj spid="_x0000_s313349" name="Equation" r:id="rId7" imgW="152280" imgH="126720" progId="Equation.3">
                <p:embed/>
              </p:oleObj>
            </a:graphicData>
          </a:graphic>
        </p:graphicFrame>
        <p:sp>
          <p:nvSpPr>
            <p:cNvPr id="17426" name="Rectangle 10"/>
            <p:cNvSpPr>
              <a:spLocks noChangeArrowheads="1"/>
            </p:cNvSpPr>
            <p:nvPr/>
          </p:nvSpPr>
          <p:spPr bwMode="auto">
            <a:xfrm>
              <a:off x="144" y="3448"/>
              <a:ext cx="182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4" name="Object 11"/>
            <p:cNvGraphicFramePr>
              <a:graphicFrameLocks noChangeAspect="1"/>
            </p:cNvGraphicFramePr>
            <p:nvPr/>
          </p:nvGraphicFramePr>
          <p:xfrm>
            <a:off x="0" y="3496"/>
            <a:ext cx="2064" cy="350"/>
          </p:xfrm>
          <a:graphic>
            <a:graphicData uri="http://schemas.openxmlformats.org/presentationml/2006/ole">
              <p:oleObj spid="_x0000_s313350" name="Equation" r:id="rId8" imgW="1346040" imgH="228600" progId="Equation.3">
                <p:embed/>
              </p:oleObj>
            </a:graphicData>
          </a:graphic>
        </p:graphicFrame>
        <p:sp>
          <p:nvSpPr>
            <p:cNvPr id="17427" name="Rectangle 12"/>
            <p:cNvSpPr>
              <a:spLocks noChangeArrowheads="1"/>
            </p:cNvSpPr>
            <p:nvPr/>
          </p:nvSpPr>
          <p:spPr bwMode="auto">
            <a:xfrm>
              <a:off x="2064" y="3400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5" name="Object 13"/>
            <p:cNvGraphicFramePr>
              <a:graphicFrameLocks noChangeAspect="1"/>
            </p:cNvGraphicFramePr>
            <p:nvPr/>
          </p:nvGraphicFramePr>
          <p:xfrm>
            <a:off x="2016" y="3592"/>
            <a:ext cx="355" cy="274"/>
          </p:xfrm>
          <a:graphic>
            <a:graphicData uri="http://schemas.openxmlformats.org/presentationml/2006/ole">
              <p:oleObj spid="_x0000_s313351" name="Equation" r:id="rId9" imgW="152280" imgH="126720" progId="Equation.3">
                <p:embed/>
              </p:oleObj>
            </a:graphicData>
          </a:graphic>
        </p:graphicFrame>
      </p:grpSp>
      <p:pic>
        <p:nvPicPr>
          <p:cNvPr id="17419" name="Picture 14" descr="NoNam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39586" y="2121029"/>
            <a:ext cx="12649369" cy="678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 Box 15"/>
          <p:cNvSpPr txBox="1">
            <a:spLocks noChangeArrowheads="1"/>
          </p:cNvSpPr>
          <p:nvPr/>
        </p:nvSpPr>
        <p:spPr bwMode="auto">
          <a:xfrm>
            <a:off x="889058" y="6751285"/>
            <a:ext cx="3178815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subthreshold</a:t>
            </a:r>
            <a:endParaRPr lang="fr-CH" sz="3800" dirty="0"/>
          </a:p>
          <a:p>
            <a:r>
              <a:rPr lang="fr-CH" sz="3800" dirty="0" err="1"/>
              <a:t>potential</a:t>
            </a:r>
            <a:endParaRPr lang="fr-FR" sz="3800" dirty="0"/>
          </a:p>
        </p:txBody>
      </p:sp>
      <p:sp>
        <p:nvSpPr>
          <p:cNvPr id="17421" name="Text Box 16"/>
          <p:cNvSpPr txBox="1">
            <a:spLocks noChangeArrowheads="1"/>
          </p:cNvSpPr>
          <p:nvPr/>
        </p:nvSpPr>
        <p:spPr bwMode="auto">
          <a:xfrm>
            <a:off x="934074" y="2630189"/>
            <a:ext cx="5397371" cy="77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 err="1"/>
              <a:t>Probability</a:t>
            </a:r>
            <a:r>
              <a:rPr lang="fr-CH" sz="3800" dirty="0"/>
              <a:t> of first </a:t>
            </a:r>
            <a:r>
              <a:rPr lang="fr-CH" sz="3800" dirty="0" err="1"/>
              <a:t>spike</a:t>
            </a:r>
            <a:endParaRPr lang="fr-FR" sz="3800" dirty="0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934075" y="4163292"/>
            <a:ext cx="1192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>
            <a:off x="934075" y="4672453"/>
            <a:ext cx="11929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192911" tIns="96455" rIns="192911" bIns="96455"/>
          <a:lstStyle/>
          <a:p>
            <a:endParaRPr lang="en-US"/>
          </a:p>
        </p:txBody>
      </p:sp>
      <p:sp>
        <p:nvSpPr>
          <p:cNvPr id="17424" name="Text Box 19"/>
          <p:cNvSpPr txBox="1">
            <a:spLocks noChangeArrowheads="1"/>
          </p:cNvSpPr>
          <p:nvPr/>
        </p:nvSpPr>
        <p:spPr bwMode="auto">
          <a:xfrm>
            <a:off x="2333306" y="3780720"/>
            <a:ext cx="2168154" cy="136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92911" tIns="96455" rIns="192911" bIns="96455">
            <a:spAutoFit/>
          </a:bodyPr>
          <a:lstStyle/>
          <a:p>
            <a:r>
              <a:rPr lang="fr-CH" sz="3800" dirty="0"/>
              <a:t>diffusive</a:t>
            </a:r>
          </a:p>
          <a:p>
            <a:r>
              <a:rPr lang="fr-CH" sz="3800" dirty="0"/>
              <a:t>escape</a:t>
            </a:r>
            <a:endParaRPr lang="fr-FR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4946665" y="1413143"/>
            <a:ext cx="600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err="1" smtClean="0"/>
              <a:t>Plesser</a:t>
            </a:r>
            <a:r>
              <a:rPr lang="en-US" sz="3600" i="1" dirty="0" smtClean="0"/>
              <a:t> and Gerstner (2000)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 sz="5100" dirty="0"/>
          </a:p>
        </p:txBody>
      </p:sp>
      <p:sp>
        <p:nvSpPr>
          <p:cNvPr id="91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8.6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Comparison of Noise Models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03596" y="1434427"/>
            <a:ext cx="10855857" cy="8186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Diffusive noise</a:t>
            </a:r>
          </a:p>
          <a:p>
            <a:r>
              <a:rPr lang="en-US" dirty="0" smtClean="0"/>
              <a:t>    </a:t>
            </a:r>
            <a:r>
              <a:rPr lang="en-US" sz="4400" dirty="0" smtClean="0"/>
              <a:t>- represents stochastic spike arrival</a:t>
            </a:r>
          </a:p>
          <a:p>
            <a:r>
              <a:rPr lang="en-US" sz="4400" dirty="0" smtClean="0"/>
              <a:t>     - easy to simulate</a:t>
            </a:r>
          </a:p>
          <a:p>
            <a:r>
              <a:rPr lang="en-US" sz="4400" dirty="0" smtClean="0"/>
              <a:t>     - hard to calculate</a:t>
            </a:r>
          </a:p>
          <a:p>
            <a:endParaRPr lang="en-US" sz="4400" dirty="0" smtClean="0"/>
          </a:p>
          <a:p>
            <a:r>
              <a:rPr lang="en-US" sz="6000" b="1" dirty="0" smtClean="0"/>
              <a:t>Escape noise</a:t>
            </a:r>
            <a:endParaRPr lang="en-US" sz="4400" dirty="0" smtClean="0"/>
          </a:p>
          <a:p>
            <a:r>
              <a:rPr lang="en-US" sz="4400" dirty="0" smtClean="0"/>
              <a:t>     - represents internal noise</a:t>
            </a:r>
          </a:p>
          <a:p>
            <a:r>
              <a:rPr lang="en-US" sz="4400" dirty="0" smtClean="0"/>
              <a:t>     - easy to simulate</a:t>
            </a:r>
          </a:p>
          <a:p>
            <a:r>
              <a:rPr lang="en-US" sz="4400" dirty="0" smtClean="0"/>
              <a:t>     - easy to calculate</a:t>
            </a:r>
          </a:p>
          <a:p>
            <a:r>
              <a:rPr lang="en-US" sz="4400" dirty="0" smtClean="0"/>
              <a:t>     - approximates diffusive noise </a:t>
            </a:r>
          </a:p>
          <a:p>
            <a:r>
              <a:rPr lang="en-US" sz="4400" dirty="0" smtClean="0"/>
              <a:t>     - basis of modern model fitting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0" y="0"/>
            <a:ext cx="21607463" cy="1215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>
              <a:lnSpc>
                <a:spcPct val="110000"/>
              </a:lnSpc>
            </a:pPr>
            <a:endParaRPr lang="fr-FR"/>
          </a:p>
        </p:txBody>
      </p:sp>
      <p:sp>
        <p:nvSpPr>
          <p:cNvPr id="30" name="Title 3"/>
          <p:cNvSpPr txBox="1">
            <a:spLocks/>
          </p:cNvSpPr>
          <p:nvPr/>
        </p:nvSpPr>
        <p:spPr>
          <a:xfrm>
            <a:off x="697827" y="83220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Quiz 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4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-215313" y="1075160"/>
            <a:ext cx="2182277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247650" y="1325001"/>
            <a:ext cx="21311802" cy="10827311"/>
          </a:xfrm>
          <a:prstGeom prst="rect">
            <a:avLst/>
          </a:prstGeom>
          <a:solidFill>
            <a:srgbClr val="FF9900">
              <a:alpha val="27843"/>
            </a:srgbClr>
          </a:solidFill>
          <a:ln w="5715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lIns="192911" tIns="96455" rIns="192911" bIns="96455" anchor="ctr"/>
          <a:lstStyle/>
          <a:p>
            <a:pPr algn="ctr"/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562504" y="1325002"/>
            <a:ext cx="1839215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A. Consider a leaky integrate-and-fire model with diffusive noise:</a:t>
            </a:r>
          </a:p>
          <a:p>
            <a:r>
              <a:rPr lang="en-US" sz="3200" dirty="0" smtClean="0"/>
              <a:t>[ ] The membrane potential distribution is always Gaussian.</a:t>
            </a:r>
          </a:p>
          <a:p>
            <a:r>
              <a:rPr lang="en-US" sz="3200" dirty="0" smtClean="0"/>
              <a:t>[ ] The membrane potential distribution is Gaussian for any time-dependent input.</a:t>
            </a:r>
          </a:p>
          <a:p>
            <a:r>
              <a:rPr lang="en-US" sz="3200" dirty="0" smtClean="0"/>
              <a:t>[ ] The membrane potential distribution is approximately Gaussian for any time-dependent input, </a:t>
            </a:r>
          </a:p>
          <a:p>
            <a:r>
              <a:rPr lang="en-US" sz="3200" dirty="0" smtClean="0"/>
              <a:t>     as long as the mean trajectory stays ‘far’ away from the firing threshold.</a:t>
            </a:r>
          </a:p>
          <a:p>
            <a:r>
              <a:rPr lang="en-US" sz="3200" dirty="0" smtClean="0"/>
              <a:t>[ ] The membrane potential distribution is Gaussian for stationary input in the absence of a threshold.</a:t>
            </a:r>
          </a:p>
          <a:p>
            <a:r>
              <a:rPr lang="en-US" sz="3200" dirty="0" smtClean="0"/>
              <a:t>[ ] The membrane potential distribution is always Gaussian for constant input and fixed noise level.</a:t>
            </a:r>
          </a:p>
        </p:txBody>
      </p:sp>
      <p:pic>
        <p:nvPicPr>
          <p:cNvPr id="7" name="Picture 14" descr="NoNa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6600" y="4864432"/>
            <a:ext cx="5106305" cy="273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7650" y="7833420"/>
            <a:ext cx="2164784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B. Consider  a leaky integrate-and-fire model with diffusive noise for time-dependent input. The above figure</a:t>
            </a:r>
          </a:p>
          <a:p>
            <a:r>
              <a:rPr lang="en-US" sz="3200" b="1" dirty="0" smtClean="0"/>
              <a:t>    (taken from an earlier slide) shows that</a:t>
            </a:r>
          </a:p>
          <a:p>
            <a:r>
              <a:rPr lang="en-US" sz="3200" dirty="0" smtClean="0"/>
              <a:t>[ ] The </a:t>
            </a:r>
            <a:r>
              <a:rPr lang="en-US" sz="3200" dirty="0" err="1" smtClean="0"/>
              <a:t>interspike</a:t>
            </a:r>
            <a:r>
              <a:rPr lang="en-US" sz="3200" dirty="0" smtClean="0"/>
              <a:t> interval distribution is maximal where the </a:t>
            </a:r>
            <a:r>
              <a:rPr lang="en-US" sz="3200" dirty="0" err="1" smtClean="0"/>
              <a:t>determinstic</a:t>
            </a:r>
            <a:r>
              <a:rPr lang="en-US" sz="3200" dirty="0" smtClean="0"/>
              <a:t> reference trajectory is </a:t>
            </a:r>
            <a:r>
              <a:rPr lang="en-US" sz="3200" b="1" dirty="0" smtClean="0"/>
              <a:t>closest</a:t>
            </a:r>
            <a:r>
              <a:rPr lang="en-US" sz="3200" dirty="0" smtClean="0"/>
              <a:t> to the threshold.</a:t>
            </a:r>
          </a:p>
          <a:p>
            <a:r>
              <a:rPr lang="en-US" sz="3200" dirty="0" smtClean="0"/>
              <a:t>[ ] The </a:t>
            </a:r>
            <a:r>
              <a:rPr lang="en-US" sz="3200" dirty="0" err="1" smtClean="0"/>
              <a:t>interspike</a:t>
            </a:r>
            <a:r>
              <a:rPr lang="en-US" sz="3200" dirty="0" smtClean="0"/>
              <a:t> interval vanishes for very long intervals if the </a:t>
            </a:r>
            <a:r>
              <a:rPr lang="en-US" sz="3200" dirty="0" err="1" smtClean="0"/>
              <a:t>determinstic</a:t>
            </a:r>
            <a:r>
              <a:rPr lang="en-US" sz="3200" dirty="0" smtClean="0"/>
              <a:t> reference trajectory </a:t>
            </a:r>
          </a:p>
          <a:p>
            <a:r>
              <a:rPr lang="en-US" sz="3200" dirty="0" smtClean="0"/>
              <a:t>   has stayed  close to the threshold before - even if for long intervals it is very close to the threshold</a:t>
            </a:r>
          </a:p>
          <a:p>
            <a:r>
              <a:rPr lang="en-US" sz="3200" dirty="0" smtClean="0"/>
              <a:t>[ ] If there are several peaks in the </a:t>
            </a:r>
            <a:r>
              <a:rPr lang="en-US" sz="3200" dirty="0" err="1" smtClean="0"/>
              <a:t>interspike</a:t>
            </a:r>
            <a:r>
              <a:rPr lang="en-US" sz="3200" dirty="0" smtClean="0"/>
              <a:t> interval distribution, peak n is always of smaller amplitude than peak n-1.</a:t>
            </a:r>
          </a:p>
          <a:p>
            <a:r>
              <a:rPr lang="en-US" sz="3200" dirty="0" smtClean="0"/>
              <a:t>[ ] I would have ticked the same boxes (in the list of three options above) </a:t>
            </a:r>
          </a:p>
          <a:p>
            <a:r>
              <a:rPr lang="en-US" sz="3200" dirty="0" smtClean="0"/>
              <a:t>           for a leaky integrate-and-fire model with escape noise.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2"/>
          <p:cNvGrpSpPr/>
          <p:nvPr/>
        </p:nvGrpSpPr>
        <p:grpSpPr>
          <a:xfrm>
            <a:off x="12304073" y="1434427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Fluctuation of 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1594421"/>
            <a:ext cx="1191906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passive membrane, predict  </a:t>
            </a:r>
          </a:p>
          <a:p>
            <a:r>
              <a:rPr lang="en-US" dirty="0" smtClean="0"/>
              <a:t>-mean </a:t>
            </a:r>
          </a:p>
          <a:p>
            <a:pPr>
              <a:buFontTx/>
              <a:buChar char="-"/>
            </a:pPr>
            <a:r>
              <a:rPr lang="en-US" dirty="0" smtClean="0"/>
              <a:t>variance</a:t>
            </a:r>
          </a:p>
          <a:p>
            <a:r>
              <a:rPr lang="en-US" dirty="0" smtClean="0"/>
              <a:t>of membrane potential fluctuations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045368" y="7835900"/>
            <a:ext cx="8340745" cy="2723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Passive membrane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=Leaky integrate-and-fire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 without threshold</a:t>
            </a:r>
          </a:p>
        </p:txBody>
      </p:sp>
      <p:grpSp>
        <p:nvGrpSpPr>
          <p:cNvPr id="59" name="Group 124"/>
          <p:cNvGrpSpPr/>
          <p:nvPr/>
        </p:nvGrpSpPr>
        <p:grpSpPr>
          <a:xfrm>
            <a:off x="11094625" y="5195407"/>
            <a:ext cx="8011522" cy="2982582"/>
            <a:chOff x="1041956" y="6081439"/>
            <a:chExt cx="5988880" cy="2480035"/>
          </a:xfrm>
        </p:grpSpPr>
        <p:graphicFrame>
          <p:nvGraphicFramePr>
            <p:cNvPr id="60" name="Object 68"/>
            <p:cNvGraphicFramePr>
              <a:graphicFrameLocks noChangeAspect="1"/>
            </p:cNvGraphicFramePr>
            <p:nvPr/>
          </p:nvGraphicFramePr>
          <p:xfrm>
            <a:off x="1108249" y="7157770"/>
            <a:ext cx="5586199" cy="1403704"/>
          </p:xfrm>
          <a:graphic>
            <a:graphicData uri="http://schemas.openxmlformats.org/presentationml/2006/ole">
              <p:oleObj spid="_x0000_s197636" name="Equation" r:id="rId4" imgW="1854000" imgH="355320" progId="Equation.3">
                <p:embed/>
              </p:oleObj>
            </a:graphicData>
          </a:graphic>
        </p:graphicFrame>
        <p:sp>
          <p:nvSpPr>
            <p:cNvPr id="61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8097513" y="5636557"/>
            <a:ext cx="6272317" cy="2424836"/>
            <a:chOff x="2953" y="3294"/>
            <a:chExt cx="2240" cy="862"/>
          </a:xfrm>
        </p:grpSpPr>
        <p:sp>
          <p:nvSpPr>
            <p:cNvPr id="17430" name="Line 55"/>
            <p:cNvSpPr>
              <a:spLocks noChangeShapeType="1"/>
            </p:cNvSpPr>
            <p:nvPr/>
          </p:nvSpPr>
          <p:spPr bwMode="auto">
            <a:xfrm>
              <a:off x="3243" y="4156"/>
              <a:ext cx="19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56"/>
            <p:cNvSpPr>
              <a:spLocks noChangeShapeType="1"/>
            </p:cNvSpPr>
            <p:nvPr/>
          </p:nvSpPr>
          <p:spPr bwMode="auto">
            <a:xfrm flipV="1">
              <a:off x="3243" y="3294"/>
              <a:ext cx="0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Freeform 57"/>
            <p:cNvSpPr>
              <a:spLocks/>
            </p:cNvSpPr>
            <p:nvPr/>
          </p:nvSpPr>
          <p:spPr bwMode="auto">
            <a:xfrm>
              <a:off x="3243" y="3448"/>
              <a:ext cx="1872" cy="391"/>
            </a:xfrm>
            <a:custGeom>
              <a:avLst/>
              <a:gdLst>
                <a:gd name="T0" fmla="*/ 0 w 1872"/>
                <a:gd name="T1" fmla="*/ 95 h 391"/>
                <a:gd name="T2" fmla="*/ 16 w 1872"/>
                <a:gd name="T3" fmla="*/ 127 h 391"/>
                <a:gd name="T4" fmla="*/ 40 w 1872"/>
                <a:gd name="T5" fmla="*/ 151 h 391"/>
                <a:gd name="T6" fmla="*/ 88 w 1872"/>
                <a:gd name="T7" fmla="*/ 207 h 391"/>
                <a:gd name="T8" fmla="*/ 120 w 1872"/>
                <a:gd name="T9" fmla="*/ 207 h 391"/>
                <a:gd name="T10" fmla="*/ 144 w 1872"/>
                <a:gd name="T11" fmla="*/ 199 h 391"/>
                <a:gd name="T12" fmla="*/ 200 w 1872"/>
                <a:gd name="T13" fmla="*/ 295 h 391"/>
                <a:gd name="T14" fmla="*/ 280 w 1872"/>
                <a:gd name="T15" fmla="*/ 207 h 391"/>
                <a:gd name="T16" fmla="*/ 320 w 1872"/>
                <a:gd name="T17" fmla="*/ 263 h 391"/>
                <a:gd name="T18" fmla="*/ 376 w 1872"/>
                <a:gd name="T19" fmla="*/ 279 h 391"/>
                <a:gd name="T20" fmla="*/ 400 w 1872"/>
                <a:gd name="T21" fmla="*/ 295 h 391"/>
                <a:gd name="T22" fmla="*/ 408 w 1872"/>
                <a:gd name="T23" fmla="*/ 271 h 391"/>
                <a:gd name="T24" fmla="*/ 456 w 1872"/>
                <a:gd name="T25" fmla="*/ 351 h 391"/>
                <a:gd name="T26" fmla="*/ 480 w 1872"/>
                <a:gd name="T27" fmla="*/ 359 h 391"/>
                <a:gd name="T28" fmla="*/ 528 w 1872"/>
                <a:gd name="T29" fmla="*/ 391 h 391"/>
                <a:gd name="T30" fmla="*/ 624 w 1872"/>
                <a:gd name="T31" fmla="*/ 319 h 391"/>
                <a:gd name="T32" fmla="*/ 736 w 1872"/>
                <a:gd name="T33" fmla="*/ 295 h 391"/>
                <a:gd name="T34" fmla="*/ 760 w 1872"/>
                <a:gd name="T35" fmla="*/ 303 h 391"/>
                <a:gd name="T36" fmla="*/ 792 w 1872"/>
                <a:gd name="T37" fmla="*/ 255 h 391"/>
                <a:gd name="T38" fmla="*/ 816 w 1872"/>
                <a:gd name="T39" fmla="*/ 239 h 391"/>
                <a:gd name="T40" fmla="*/ 832 w 1872"/>
                <a:gd name="T41" fmla="*/ 119 h 391"/>
                <a:gd name="T42" fmla="*/ 856 w 1872"/>
                <a:gd name="T43" fmla="*/ 111 h 391"/>
                <a:gd name="T44" fmla="*/ 928 w 1872"/>
                <a:gd name="T45" fmla="*/ 79 h 391"/>
                <a:gd name="T46" fmla="*/ 944 w 1872"/>
                <a:gd name="T47" fmla="*/ 39 h 391"/>
                <a:gd name="T48" fmla="*/ 992 w 1872"/>
                <a:gd name="T49" fmla="*/ 79 h 391"/>
                <a:gd name="T50" fmla="*/ 1016 w 1872"/>
                <a:gd name="T51" fmla="*/ 87 h 391"/>
                <a:gd name="T52" fmla="*/ 1088 w 1872"/>
                <a:gd name="T53" fmla="*/ 119 h 391"/>
                <a:gd name="T54" fmla="*/ 1120 w 1872"/>
                <a:gd name="T55" fmla="*/ 159 h 391"/>
                <a:gd name="T56" fmla="*/ 1176 w 1872"/>
                <a:gd name="T57" fmla="*/ 215 h 391"/>
                <a:gd name="T58" fmla="*/ 1208 w 1872"/>
                <a:gd name="T59" fmla="*/ 207 h 391"/>
                <a:gd name="T60" fmla="*/ 1216 w 1872"/>
                <a:gd name="T61" fmla="*/ 183 h 391"/>
                <a:gd name="T62" fmla="*/ 1280 w 1872"/>
                <a:gd name="T63" fmla="*/ 127 h 391"/>
                <a:gd name="T64" fmla="*/ 1344 w 1872"/>
                <a:gd name="T65" fmla="*/ 111 h 391"/>
                <a:gd name="T66" fmla="*/ 1376 w 1872"/>
                <a:gd name="T67" fmla="*/ 143 h 391"/>
                <a:gd name="T68" fmla="*/ 1400 w 1872"/>
                <a:gd name="T69" fmla="*/ 127 h 391"/>
                <a:gd name="T70" fmla="*/ 1448 w 1872"/>
                <a:gd name="T71" fmla="*/ 175 h 391"/>
                <a:gd name="T72" fmla="*/ 1528 w 1872"/>
                <a:gd name="T73" fmla="*/ 239 h 391"/>
                <a:gd name="T74" fmla="*/ 1624 w 1872"/>
                <a:gd name="T75" fmla="*/ 239 h 391"/>
                <a:gd name="T76" fmla="*/ 1640 w 1872"/>
                <a:gd name="T77" fmla="*/ 263 h 391"/>
                <a:gd name="T78" fmla="*/ 1656 w 1872"/>
                <a:gd name="T79" fmla="*/ 239 h 391"/>
                <a:gd name="T80" fmla="*/ 1672 w 1872"/>
                <a:gd name="T81" fmla="*/ 263 h 391"/>
                <a:gd name="T82" fmla="*/ 1720 w 1872"/>
                <a:gd name="T83" fmla="*/ 287 h 391"/>
                <a:gd name="T84" fmla="*/ 1784 w 1872"/>
                <a:gd name="T85" fmla="*/ 279 h 391"/>
                <a:gd name="T86" fmla="*/ 1792 w 1872"/>
                <a:gd name="T87" fmla="*/ 255 h 391"/>
                <a:gd name="T88" fmla="*/ 1872 w 1872"/>
                <a:gd name="T89" fmla="*/ 223 h 39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872"/>
                <a:gd name="T136" fmla="*/ 0 h 391"/>
                <a:gd name="T137" fmla="*/ 1872 w 1872"/>
                <a:gd name="T138" fmla="*/ 391 h 39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872" h="391">
                  <a:moveTo>
                    <a:pt x="0" y="95"/>
                  </a:moveTo>
                  <a:cubicBezTo>
                    <a:pt x="5" y="106"/>
                    <a:pt x="9" y="117"/>
                    <a:pt x="16" y="127"/>
                  </a:cubicBezTo>
                  <a:cubicBezTo>
                    <a:pt x="23" y="136"/>
                    <a:pt x="34" y="142"/>
                    <a:pt x="40" y="151"/>
                  </a:cubicBezTo>
                  <a:cubicBezTo>
                    <a:pt x="61" y="182"/>
                    <a:pt x="43" y="192"/>
                    <a:pt x="88" y="207"/>
                  </a:cubicBezTo>
                  <a:cubicBezTo>
                    <a:pt x="144" y="151"/>
                    <a:pt x="89" y="192"/>
                    <a:pt x="120" y="207"/>
                  </a:cubicBezTo>
                  <a:cubicBezTo>
                    <a:pt x="128" y="211"/>
                    <a:pt x="136" y="202"/>
                    <a:pt x="144" y="199"/>
                  </a:cubicBezTo>
                  <a:cubicBezTo>
                    <a:pt x="166" y="232"/>
                    <a:pt x="188" y="258"/>
                    <a:pt x="200" y="295"/>
                  </a:cubicBezTo>
                  <a:cubicBezTo>
                    <a:pt x="232" y="273"/>
                    <a:pt x="258" y="239"/>
                    <a:pt x="280" y="207"/>
                  </a:cubicBezTo>
                  <a:cubicBezTo>
                    <a:pt x="372" y="230"/>
                    <a:pt x="245" y="188"/>
                    <a:pt x="320" y="263"/>
                  </a:cubicBezTo>
                  <a:cubicBezTo>
                    <a:pt x="334" y="277"/>
                    <a:pt x="357" y="274"/>
                    <a:pt x="376" y="279"/>
                  </a:cubicBezTo>
                  <a:cubicBezTo>
                    <a:pt x="384" y="284"/>
                    <a:pt x="391" y="297"/>
                    <a:pt x="400" y="295"/>
                  </a:cubicBezTo>
                  <a:cubicBezTo>
                    <a:pt x="408" y="293"/>
                    <a:pt x="400" y="269"/>
                    <a:pt x="408" y="271"/>
                  </a:cubicBezTo>
                  <a:cubicBezTo>
                    <a:pt x="436" y="278"/>
                    <a:pt x="440" y="335"/>
                    <a:pt x="456" y="351"/>
                  </a:cubicBezTo>
                  <a:cubicBezTo>
                    <a:pt x="462" y="357"/>
                    <a:pt x="473" y="355"/>
                    <a:pt x="480" y="359"/>
                  </a:cubicBezTo>
                  <a:cubicBezTo>
                    <a:pt x="497" y="368"/>
                    <a:pt x="528" y="391"/>
                    <a:pt x="528" y="391"/>
                  </a:cubicBezTo>
                  <a:cubicBezTo>
                    <a:pt x="584" y="382"/>
                    <a:pt x="606" y="373"/>
                    <a:pt x="624" y="319"/>
                  </a:cubicBezTo>
                  <a:cubicBezTo>
                    <a:pt x="668" y="330"/>
                    <a:pt x="717" y="351"/>
                    <a:pt x="736" y="295"/>
                  </a:cubicBezTo>
                  <a:cubicBezTo>
                    <a:pt x="744" y="298"/>
                    <a:pt x="753" y="308"/>
                    <a:pt x="760" y="303"/>
                  </a:cubicBezTo>
                  <a:cubicBezTo>
                    <a:pt x="776" y="292"/>
                    <a:pt x="776" y="266"/>
                    <a:pt x="792" y="255"/>
                  </a:cubicBezTo>
                  <a:cubicBezTo>
                    <a:pt x="800" y="250"/>
                    <a:pt x="808" y="244"/>
                    <a:pt x="816" y="239"/>
                  </a:cubicBezTo>
                  <a:cubicBezTo>
                    <a:pt x="826" y="200"/>
                    <a:pt x="819" y="157"/>
                    <a:pt x="832" y="119"/>
                  </a:cubicBezTo>
                  <a:cubicBezTo>
                    <a:pt x="835" y="111"/>
                    <a:pt x="848" y="114"/>
                    <a:pt x="856" y="111"/>
                  </a:cubicBezTo>
                  <a:cubicBezTo>
                    <a:pt x="897" y="96"/>
                    <a:pt x="892" y="97"/>
                    <a:pt x="928" y="79"/>
                  </a:cubicBezTo>
                  <a:cubicBezTo>
                    <a:pt x="933" y="66"/>
                    <a:pt x="935" y="50"/>
                    <a:pt x="944" y="39"/>
                  </a:cubicBezTo>
                  <a:cubicBezTo>
                    <a:pt x="976" y="0"/>
                    <a:pt x="982" y="69"/>
                    <a:pt x="992" y="79"/>
                  </a:cubicBezTo>
                  <a:cubicBezTo>
                    <a:pt x="998" y="85"/>
                    <a:pt x="1008" y="84"/>
                    <a:pt x="1016" y="87"/>
                  </a:cubicBezTo>
                  <a:cubicBezTo>
                    <a:pt x="1042" y="121"/>
                    <a:pt x="1047" y="133"/>
                    <a:pt x="1088" y="119"/>
                  </a:cubicBezTo>
                  <a:cubicBezTo>
                    <a:pt x="1108" y="199"/>
                    <a:pt x="1078" y="117"/>
                    <a:pt x="1120" y="159"/>
                  </a:cubicBezTo>
                  <a:cubicBezTo>
                    <a:pt x="1184" y="223"/>
                    <a:pt x="1122" y="197"/>
                    <a:pt x="1176" y="215"/>
                  </a:cubicBezTo>
                  <a:cubicBezTo>
                    <a:pt x="1187" y="212"/>
                    <a:pt x="1199" y="214"/>
                    <a:pt x="1208" y="207"/>
                  </a:cubicBezTo>
                  <a:cubicBezTo>
                    <a:pt x="1215" y="202"/>
                    <a:pt x="1212" y="191"/>
                    <a:pt x="1216" y="183"/>
                  </a:cubicBezTo>
                  <a:cubicBezTo>
                    <a:pt x="1231" y="154"/>
                    <a:pt x="1250" y="137"/>
                    <a:pt x="1280" y="127"/>
                  </a:cubicBezTo>
                  <a:cubicBezTo>
                    <a:pt x="1319" y="166"/>
                    <a:pt x="1321" y="157"/>
                    <a:pt x="1344" y="111"/>
                  </a:cubicBezTo>
                  <a:cubicBezTo>
                    <a:pt x="1355" y="122"/>
                    <a:pt x="1361" y="139"/>
                    <a:pt x="1376" y="143"/>
                  </a:cubicBezTo>
                  <a:cubicBezTo>
                    <a:pt x="1385" y="146"/>
                    <a:pt x="1391" y="123"/>
                    <a:pt x="1400" y="127"/>
                  </a:cubicBezTo>
                  <a:cubicBezTo>
                    <a:pt x="1421" y="136"/>
                    <a:pt x="1448" y="175"/>
                    <a:pt x="1448" y="175"/>
                  </a:cubicBezTo>
                  <a:cubicBezTo>
                    <a:pt x="1501" y="157"/>
                    <a:pt x="1501" y="203"/>
                    <a:pt x="1528" y="239"/>
                  </a:cubicBezTo>
                  <a:cubicBezTo>
                    <a:pt x="1552" y="312"/>
                    <a:pt x="1578" y="262"/>
                    <a:pt x="1624" y="239"/>
                  </a:cubicBezTo>
                  <a:cubicBezTo>
                    <a:pt x="1643" y="181"/>
                    <a:pt x="1619" y="242"/>
                    <a:pt x="1640" y="263"/>
                  </a:cubicBezTo>
                  <a:cubicBezTo>
                    <a:pt x="1647" y="270"/>
                    <a:pt x="1651" y="247"/>
                    <a:pt x="1656" y="239"/>
                  </a:cubicBezTo>
                  <a:cubicBezTo>
                    <a:pt x="1661" y="247"/>
                    <a:pt x="1663" y="260"/>
                    <a:pt x="1672" y="263"/>
                  </a:cubicBezTo>
                  <a:cubicBezTo>
                    <a:pt x="1729" y="279"/>
                    <a:pt x="1703" y="220"/>
                    <a:pt x="1720" y="287"/>
                  </a:cubicBezTo>
                  <a:cubicBezTo>
                    <a:pt x="1741" y="284"/>
                    <a:pt x="1764" y="288"/>
                    <a:pt x="1784" y="279"/>
                  </a:cubicBezTo>
                  <a:cubicBezTo>
                    <a:pt x="1792" y="276"/>
                    <a:pt x="1787" y="261"/>
                    <a:pt x="1792" y="255"/>
                  </a:cubicBezTo>
                  <a:cubicBezTo>
                    <a:pt x="1813" y="230"/>
                    <a:pt x="1841" y="223"/>
                    <a:pt x="1872" y="22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58"/>
            <p:cNvSpPr>
              <a:spLocks noChangeShapeType="1"/>
            </p:cNvSpPr>
            <p:nvPr/>
          </p:nvSpPr>
          <p:spPr bwMode="auto">
            <a:xfrm>
              <a:off x="3242" y="3657"/>
              <a:ext cx="18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7415" name="Object 59"/>
            <p:cNvGraphicFramePr>
              <a:graphicFrameLocks noChangeAspect="1"/>
            </p:cNvGraphicFramePr>
            <p:nvPr/>
          </p:nvGraphicFramePr>
          <p:xfrm>
            <a:off x="2953" y="3448"/>
            <a:ext cx="297" cy="322"/>
          </p:xfrm>
          <a:graphic>
            <a:graphicData uri="http://schemas.openxmlformats.org/presentationml/2006/ole">
              <p:oleObj spid="_x0000_s15366" name="Equation" r:id="rId4" imgW="253800" imgH="228600" progId="Equation.DSMT4">
                <p:embed/>
              </p:oleObj>
            </a:graphicData>
          </a:graphic>
        </p:graphicFrame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9366494" y="2193025"/>
            <a:ext cx="9178036" cy="2604871"/>
            <a:chOff x="2426" y="2024"/>
            <a:chExt cx="2949" cy="926"/>
          </a:xfrm>
        </p:grpSpPr>
        <p:graphicFrame>
          <p:nvGraphicFramePr>
            <p:cNvPr id="17414" name="Object 61"/>
            <p:cNvGraphicFramePr>
              <a:graphicFrameLocks noChangeAspect="1"/>
            </p:cNvGraphicFramePr>
            <p:nvPr/>
          </p:nvGraphicFramePr>
          <p:xfrm>
            <a:off x="2526" y="2295"/>
            <a:ext cx="1875" cy="499"/>
          </p:xfrm>
          <a:graphic>
            <a:graphicData uri="http://schemas.openxmlformats.org/presentationml/2006/ole">
              <p:oleObj spid="_x0000_s15365" name="Equation" r:id="rId5" imgW="1600200" imgH="355320" progId="Equation.3">
                <p:embed/>
              </p:oleObj>
            </a:graphicData>
          </a:graphic>
        </p:graphicFrame>
        <p:sp>
          <p:nvSpPr>
            <p:cNvPr id="17427" name="Text Box 63"/>
            <p:cNvSpPr txBox="1">
              <a:spLocks noChangeArrowheads="1"/>
            </p:cNvSpPr>
            <p:nvPr/>
          </p:nvSpPr>
          <p:spPr bwMode="auto">
            <a:xfrm>
              <a:off x="3829" y="2638"/>
              <a:ext cx="524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dirty="0">
                  <a:solidFill>
                    <a:srgbClr val="FF0000"/>
                  </a:solidFill>
                </a:rPr>
                <a:t>EPSC</a:t>
              </a:r>
              <a:endParaRPr lang="fr-FR" sz="5100" dirty="0">
                <a:solidFill>
                  <a:srgbClr val="FF0000"/>
                </a:solidFill>
              </a:endParaRPr>
            </a:p>
          </p:txBody>
        </p:sp>
        <p:sp>
          <p:nvSpPr>
            <p:cNvPr id="17428" name="Text Box 64"/>
            <p:cNvSpPr txBox="1">
              <a:spLocks noChangeArrowheads="1"/>
            </p:cNvSpPr>
            <p:nvPr/>
          </p:nvSpPr>
          <p:spPr bwMode="auto">
            <a:xfrm>
              <a:off x="2426" y="2024"/>
              <a:ext cx="29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CH" sz="5100" b="1" dirty="0" err="1"/>
                <a:t>Synaptic</a:t>
              </a:r>
              <a:r>
                <a:rPr lang="fr-CH" sz="5100" b="1" dirty="0"/>
                <a:t> </a:t>
              </a:r>
              <a:r>
                <a:rPr lang="fr-CH" sz="5100" b="1" dirty="0" err="1"/>
                <a:t>current</a:t>
              </a:r>
              <a:r>
                <a:rPr lang="fr-CH" sz="5100" b="1" dirty="0"/>
                <a:t> pulses of </a:t>
              </a:r>
              <a:r>
                <a:rPr lang="fr-CH" sz="5100" b="1" dirty="0" err="1"/>
                <a:t>shape</a:t>
              </a:r>
              <a:r>
                <a:rPr lang="fr-CH" sz="5100" b="1" dirty="0"/>
                <a:t> </a:t>
              </a:r>
              <a:r>
                <a:rPr lang="fr-CH" sz="5100" b="1" i="1" dirty="0">
                  <a:latin typeface="Symbol" pitchFamily="18" charset="2"/>
                </a:rPr>
                <a:t>a</a:t>
              </a:r>
              <a:endParaRPr lang="fr-FR" sz="5100" b="1" i="1" dirty="0">
                <a:latin typeface="Symbol" pitchFamily="18" charset="2"/>
              </a:endParaRPr>
            </a:p>
          </p:txBody>
        </p:sp>
      </p:grpSp>
      <p:graphicFrame>
        <p:nvGraphicFramePr>
          <p:cNvPr id="383042" name="Object 66"/>
          <p:cNvGraphicFramePr>
            <a:graphicFrameLocks noChangeAspect="1"/>
          </p:cNvGraphicFramePr>
          <p:nvPr/>
        </p:nvGraphicFramePr>
        <p:xfrm>
          <a:off x="12482930" y="5777209"/>
          <a:ext cx="1733099" cy="751080"/>
        </p:xfrm>
        <a:graphic>
          <a:graphicData uri="http://schemas.openxmlformats.org/presentationml/2006/ole">
            <p:oleObj spid="_x0000_s15362" name="Equation" r:id="rId6" imgW="393480" imgH="190440" progId="Equation.3">
              <p:embed/>
            </p:oleObj>
          </a:graphicData>
        </a:graphic>
      </p:graphicFrame>
      <p:sp>
        <p:nvSpPr>
          <p:cNvPr id="383043" name="AutoShape 67"/>
          <p:cNvSpPr>
            <a:spLocks/>
          </p:cNvSpPr>
          <p:nvPr/>
        </p:nvSpPr>
        <p:spPr bwMode="auto">
          <a:xfrm rot="-5400000">
            <a:off x="13282464" y="2870505"/>
            <a:ext cx="509160" cy="4764145"/>
          </a:xfrm>
          <a:prstGeom prst="leftBrace">
            <a:avLst>
              <a:gd name="adj1" fmla="val 58471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192911" tIns="96455" rIns="192911" bIns="96455" anchor="ctr"/>
          <a:lstStyle/>
          <a:p>
            <a:endParaRPr lang="en-US"/>
          </a:p>
        </p:txBody>
      </p:sp>
      <p:grpSp>
        <p:nvGrpSpPr>
          <p:cNvPr id="4" name="Group 124"/>
          <p:cNvGrpSpPr/>
          <p:nvPr/>
        </p:nvGrpSpPr>
        <p:grpSpPr>
          <a:xfrm>
            <a:off x="1041956" y="5455801"/>
            <a:ext cx="5988880" cy="2480035"/>
            <a:chOff x="1041956" y="6081439"/>
            <a:chExt cx="5988880" cy="2480035"/>
          </a:xfrm>
        </p:grpSpPr>
        <p:graphicFrame>
          <p:nvGraphicFramePr>
            <p:cNvPr id="17411" name="Object 68"/>
            <p:cNvGraphicFramePr>
              <a:graphicFrameLocks noChangeAspect="1"/>
            </p:cNvGraphicFramePr>
            <p:nvPr/>
          </p:nvGraphicFramePr>
          <p:xfrm>
            <a:off x="1108249" y="7157770"/>
            <a:ext cx="5586199" cy="1403704"/>
          </p:xfrm>
          <a:graphic>
            <a:graphicData uri="http://schemas.openxmlformats.org/presentationml/2006/ole">
              <p:oleObj spid="_x0000_s15363" name="Equation" r:id="rId7" imgW="1854000" imgH="355320" progId="Equation.3">
                <p:embed/>
              </p:oleObj>
            </a:graphicData>
          </a:graphic>
        </p:graphicFrame>
        <p:sp>
          <p:nvSpPr>
            <p:cNvPr id="17424" name="Text Box 70"/>
            <p:cNvSpPr txBox="1">
              <a:spLocks noChangeArrowheads="1"/>
            </p:cNvSpPr>
            <p:nvPr/>
          </p:nvSpPr>
          <p:spPr bwMode="auto">
            <a:xfrm>
              <a:off x="1041956" y="6081439"/>
              <a:ext cx="5988880" cy="979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92911" tIns="96455" rIns="192911" bIns="96455">
              <a:spAutoFit/>
            </a:bodyPr>
            <a:lstStyle/>
            <a:p>
              <a:r>
                <a:rPr lang="fr-CH" sz="5100" i="1" dirty="0">
                  <a:solidFill>
                    <a:srgbClr val="FF0000"/>
                  </a:solidFill>
                </a:rPr>
                <a:t>Passive membrane</a:t>
              </a:r>
              <a:endParaRPr lang="fr-FR" sz="5100" i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83049" name="Object 73"/>
          <p:cNvGraphicFramePr>
            <a:graphicFrameLocks noChangeAspect="1"/>
          </p:cNvGraphicFramePr>
          <p:nvPr/>
        </p:nvGraphicFramePr>
        <p:xfrm>
          <a:off x="16056828" y="6798574"/>
          <a:ext cx="4125940" cy="852349"/>
        </p:xfrm>
        <a:graphic>
          <a:graphicData uri="http://schemas.openxmlformats.org/presentationml/2006/ole">
            <p:oleObj spid="_x0000_s15364" name="Equation" r:id="rId8" imgW="1155600" imgH="215640" progId="Equation.3">
              <p:embed/>
            </p:oleObj>
          </a:graphicData>
        </a:graphic>
      </p:graphicFrame>
      <p:grpSp>
        <p:nvGrpSpPr>
          <p:cNvPr id="5" name="Group 92"/>
          <p:cNvGrpSpPr/>
          <p:nvPr/>
        </p:nvGrpSpPr>
        <p:grpSpPr>
          <a:xfrm>
            <a:off x="786641" y="1878622"/>
            <a:ext cx="4820416" cy="2447341"/>
            <a:chOff x="2295793" y="6416535"/>
            <a:chExt cx="5784499" cy="2447341"/>
          </a:xfrm>
        </p:grpSpPr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2828477" y="7071973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3098570" y="7277324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364914" y="7176055"/>
              <a:ext cx="27009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3233617" y="8506622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4171441" y="768802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3766301" y="7482677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3098570" y="7789297"/>
              <a:ext cx="266343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3364914" y="7583946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635007" y="8301269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901348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2427090" y="7994649"/>
              <a:ext cx="27009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2295793" y="7482677"/>
              <a:ext cx="266343" cy="20535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2697183" y="8200000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2562136" y="7688027"/>
              <a:ext cx="266341" cy="20535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7"/>
            <p:cNvSpPr>
              <a:spLocks noChangeShapeType="1"/>
            </p:cNvSpPr>
            <p:nvPr/>
          </p:nvSpPr>
          <p:spPr bwMode="auto">
            <a:xfrm flipV="1">
              <a:off x="4336498" y="6799108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8"/>
            <p:cNvSpPr>
              <a:spLocks noChangeShapeType="1"/>
            </p:cNvSpPr>
            <p:nvPr/>
          </p:nvSpPr>
          <p:spPr bwMode="auto">
            <a:xfrm flipV="1">
              <a:off x="4336498" y="8200000"/>
              <a:ext cx="1680580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V="1">
              <a:off x="4509058" y="8711972"/>
              <a:ext cx="1508021" cy="28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4606591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1"/>
            <p:cNvSpPr>
              <a:spLocks noChangeShapeType="1"/>
            </p:cNvSpPr>
            <p:nvPr/>
          </p:nvSpPr>
          <p:spPr bwMode="auto">
            <a:xfrm>
              <a:off x="5079255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2"/>
            <p:cNvSpPr>
              <a:spLocks noChangeShapeType="1"/>
            </p:cNvSpPr>
            <p:nvPr/>
          </p:nvSpPr>
          <p:spPr bwMode="auto">
            <a:xfrm>
              <a:off x="5349348" y="7789297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5750738" y="8301269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4"/>
            <p:cNvSpPr>
              <a:spLocks noChangeShapeType="1"/>
            </p:cNvSpPr>
            <p:nvPr/>
          </p:nvSpPr>
          <p:spPr bwMode="auto">
            <a:xfrm>
              <a:off x="3233617" y="7994649"/>
              <a:ext cx="131297" cy="51197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5"/>
            <p:cNvSpPr>
              <a:spLocks noChangeShapeType="1"/>
            </p:cNvSpPr>
            <p:nvPr/>
          </p:nvSpPr>
          <p:spPr bwMode="auto">
            <a:xfrm>
              <a:off x="3635007" y="7789297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6"/>
            <p:cNvSpPr>
              <a:spLocks noChangeShapeType="1"/>
            </p:cNvSpPr>
            <p:nvPr/>
          </p:nvSpPr>
          <p:spPr bwMode="auto">
            <a:xfrm flipV="1">
              <a:off x="2828477" y="8095918"/>
              <a:ext cx="1072871" cy="2053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3233617" y="7994649"/>
              <a:ext cx="532684" cy="41070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>
              <a:off x="2697183" y="7893380"/>
              <a:ext cx="131294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3901348" y="7688027"/>
              <a:ext cx="13504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>
              <a:off x="349996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 flipH="1">
              <a:off x="2828477" y="7482677"/>
              <a:ext cx="405140" cy="30662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H="1">
              <a:off x="2427090" y="7277324"/>
              <a:ext cx="401387" cy="3066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>
              <a:off x="2427090" y="7688027"/>
              <a:ext cx="135047" cy="40789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 flipV="1">
              <a:off x="2828477" y="7688027"/>
              <a:ext cx="536436" cy="10126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3364914" y="7789297"/>
              <a:ext cx="937824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828477" y="8301269"/>
              <a:ext cx="536436" cy="2053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2963524" y="7277324"/>
              <a:ext cx="270093" cy="1040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>
              <a:off x="2427090" y="7583946"/>
              <a:ext cx="937824" cy="10408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 flipV="1">
              <a:off x="2828477" y="7893380"/>
              <a:ext cx="405140" cy="40788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V="1">
              <a:off x="2562136" y="7893380"/>
              <a:ext cx="671481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 flipH="1">
              <a:off x="4036394" y="7820241"/>
              <a:ext cx="131297" cy="2756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>
              <a:off x="3233617" y="7893380"/>
              <a:ext cx="937824" cy="2025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46"/>
            <p:cNvSpPr>
              <a:spLocks noChangeShapeType="1"/>
            </p:cNvSpPr>
            <p:nvPr/>
          </p:nvSpPr>
          <p:spPr bwMode="auto">
            <a:xfrm flipV="1">
              <a:off x="4336498" y="7333585"/>
              <a:ext cx="1534281" cy="28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47"/>
            <p:cNvSpPr>
              <a:spLocks noChangeShapeType="1"/>
            </p:cNvSpPr>
            <p:nvPr/>
          </p:nvSpPr>
          <p:spPr bwMode="auto">
            <a:xfrm>
              <a:off x="4846674" y="6951012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48"/>
            <p:cNvSpPr>
              <a:spLocks noChangeShapeType="1"/>
            </p:cNvSpPr>
            <p:nvPr/>
          </p:nvSpPr>
          <p:spPr bwMode="auto">
            <a:xfrm>
              <a:off x="5360603" y="6416535"/>
              <a:ext cx="0" cy="4107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Oval 49"/>
            <p:cNvSpPr>
              <a:spLocks noChangeArrowheads="1"/>
            </p:cNvSpPr>
            <p:nvPr/>
          </p:nvSpPr>
          <p:spPr bwMode="auto">
            <a:xfrm>
              <a:off x="7300022" y="7567068"/>
              <a:ext cx="780270" cy="63574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50"/>
            <p:cNvSpPr>
              <a:spLocks/>
            </p:cNvSpPr>
            <p:nvPr/>
          </p:nvSpPr>
          <p:spPr bwMode="auto">
            <a:xfrm>
              <a:off x="3488705" y="6714717"/>
              <a:ext cx="3912603" cy="978936"/>
            </a:xfrm>
            <a:custGeom>
              <a:avLst/>
              <a:gdLst>
                <a:gd name="T0" fmla="*/ 0 w 1043"/>
                <a:gd name="T1" fmla="*/ 2147483647 h 348"/>
                <a:gd name="T2" fmla="*/ 2147483647 w 1043"/>
                <a:gd name="T3" fmla="*/ 2147483647 h 348"/>
                <a:gd name="T4" fmla="*/ 2147483647 w 1043"/>
                <a:gd name="T5" fmla="*/ 2147483647 h 348"/>
                <a:gd name="T6" fmla="*/ 0 60000 65536"/>
                <a:gd name="T7" fmla="*/ 0 60000 65536"/>
                <a:gd name="T8" fmla="*/ 0 60000 65536"/>
                <a:gd name="T9" fmla="*/ 0 w 1043"/>
                <a:gd name="T10" fmla="*/ 0 h 348"/>
                <a:gd name="T11" fmla="*/ 1043 w 1043"/>
                <a:gd name="T12" fmla="*/ 348 h 3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3" h="348">
                  <a:moveTo>
                    <a:pt x="0" y="167"/>
                  </a:moveTo>
                  <a:cubicBezTo>
                    <a:pt x="139" y="83"/>
                    <a:pt x="279" y="0"/>
                    <a:pt x="453" y="30"/>
                  </a:cubicBezTo>
                  <a:cubicBezTo>
                    <a:pt x="627" y="60"/>
                    <a:pt x="945" y="295"/>
                    <a:pt x="1043" y="34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51"/>
            <p:cNvSpPr>
              <a:spLocks/>
            </p:cNvSpPr>
            <p:nvPr/>
          </p:nvSpPr>
          <p:spPr bwMode="auto">
            <a:xfrm>
              <a:off x="3998881" y="7437668"/>
              <a:ext cx="3229867" cy="382573"/>
            </a:xfrm>
            <a:custGeom>
              <a:avLst/>
              <a:gdLst>
                <a:gd name="T0" fmla="*/ 0 w 861"/>
                <a:gd name="T1" fmla="*/ 2147483647 h 196"/>
                <a:gd name="T2" fmla="*/ 2147483647 w 861"/>
                <a:gd name="T3" fmla="*/ 2147483647 h 196"/>
                <a:gd name="T4" fmla="*/ 2147483647 w 861"/>
                <a:gd name="T5" fmla="*/ 2147483647 h 196"/>
                <a:gd name="T6" fmla="*/ 0 60000 65536"/>
                <a:gd name="T7" fmla="*/ 0 60000 65536"/>
                <a:gd name="T8" fmla="*/ 0 60000 65536"/>
                <a:gd name="T9" fmla="*/ 0 w 861"/>
                <a:gd name="T10" fmla="*/ 0 h 196"/>
                <a:gd name="T11" fmla="*/ 861 w 861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196">
                  <a:moveTo>
                    <a:pt x="0" y="106"/>
                  </a:moveTo>
                  <a:cubicBezTo>
                    <a:pt x="41" y="53"/>
                    <a:pt x="83" y="0"/>
                    <a:pt x="226" y="15"/>
                  </a:cubicBezTo>
                  <a:cubicBezTo>
                    <a:pt x="369" y="30"/>
                    <a:pt x="615" y="113"/>
                    <a:pt x="861" y="19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52"/>
            <p:cNvSpPr>
              <a:spLocks/>
            </p:cNvSpPr>
            <p:nvPr/>
          </p:nvSpPr>
          <p:spPr bwMode="auto">
            <a:xfrm>
              <a:off x="2805969" y="8202814"/>
              <a:ext cx="4764146" cy="661062"/>
            </a:xfrm>
            <a:custGeom>
              <a:avLst/>
              <a:gdLst>
                <a:gd name="T0" fmla="*/ 0 w 1270"/>
                <a:gd name="T1" fmla="*/ 2147483647 h 235"/>
                <a:gd name="T2" fmla="*/ 2147483647 w 1270"/>
                <a:gd name="T3" fmla="*/ 2147483647 h 235"/>
                <a:gd name="T4" fmla="*/ 2147483647 w 1270"/>
                <a:gd name="T5" fmla="*/ 0 h 235"/>
                <a:gd name="T6" fmla="*/ 0 60000 65536"/>
                <a:gd name="T7" fmla="*/ 0 60000 65536"/>
                <a:gd name="T8" fmla="*/ 0 60000 65536"/>
                <a:gd name="T9" fmla="*/ 0 w 1270"/>
                <a:gd name="T10" fmla="*/ 0 h 235"/>
                <a:gd name="T11" fmla="*/ 1270 w 1270"/>
                <a:gd name="T12" fmla="*/ 235 h 2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0" h="235">
                  <a:moveTo>
                    <a:pt x="0" y="46"/>
                  </a:moveTo>
                  <a:cubicBezTo>
                    <a:pt x="189" y="140"/>
                    <a:pt x="378" y="235"/>
                    <a:pt x="590" y="227"/>
                  </a:cubicBezTo>
                  <a:cubicBezTo>
                    <a:pt x="802" y="219"/>
                    <a:pt x="1036" y="109"/>
                    <a:pt x="1270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53"/>
            <p:cNvSpPr>
              <a:spLocks/>
            </p:cNvSpPr>
            <p:nvPr/>
          </p:nvSpPr>
          <p:spPr bwMode="auto">
            <a:xfrm>
              <a:off x="4167691" y="7949640"/>
              <a:ext cx="3061057" cy="424767"/>
            </a:xfrm>
            <a:custGeom>
              <a:avLst/>
              <a:gdLst>
                <a:gd name="T0" fmla="*/ 0 w 816"/>
                <a:gd name="T1" fmla="*/ 2147483647 h 151"/>
                <a:gd name="T2" fmla="*/ 2147483647 w 816"/>
                <a:gd name="T3" fmla="*/ 2147483647 h 151"/>
                <a:gd name="T4" fmla="*/ 2147483647 w 816"/>
                <a:gd name="T5" fmla="*/ 0 h 151"/>
                <a:gd name="T6" fmla="*/ 0 60000 65536"/>
                <a:gd name="T7" fmla="*/ 0 60000 65536"/>
                <a:gd name="T8" fmla="*/ 0 60000 65536"/>
                <a:gd name="T9" fmla="*/ 0 w 816"/>
                <a:gd name="T10" fmla="*/ 0 h 151"/>
                <a:gd name="T11" fmla="*/ 816 w 816"/>
                <a:gd name="T12" fmla="*/ 151 h 1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51">
                  <a:moveTo>
                    <a:pt x="0" y="90"/>
                  </a:moveTo>
                  <a:cubicBezTo>
                    <a:pt x="68" y="120"/>
                    <a:pt x="136" y="151"/>
                    <a:pt x="272" y="136"/>
                  </a:cubicBezTo>
                  <a:cubicBezTo>
                    <a:pt x="408" y="121"/>
                    <a:pt x="612" y="60"/>
                    <a:pt x="81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" name="Title 3"/>
          <p:cNvSpPr txBox="1">
            <a:spLocks/>
          </p:cNvSpPr>
          <p:nvPr/>
        </p:nvSpPr>
        <p:spPr>
          <a:xfrm>
            <a:off x="697827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6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</a:t>
            </a:r>
            <a:r>
              <a:rPr lang="en-US" sz="66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. Fluctuation of current/potential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 rot="-1380000">
            <a:off x="16591569" y="3445004"/>
            <a:ext cx="4294765" cy="2723823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 detour: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White noise</a:t>
            </a:r>
          </a:p>
        </p:txBody>
      </p:sp>
      <p:graphicFrame>
        <p:nvGraphicFramePr>
          <p:cNvPr id="8" name="Object 73"/>
          <p:cNvGraphicFramePr>
            <a:graphicFrameLocks noChangeAspect="1"/>
          </p:cNvGraphicFramePr>
          <p:nvPr/>
        </p:nvGraphicFramePr>
        <p:xfrm>
          <a:off x="3848523" y="8578850"/>
          <a:ext cx="5076825" cy="950913"/>
        </p:xfrm>
        <a:graphic>
          <a:graphicData uri="http://schemas.openxmlformats.org/presentationml/2006/ole">
            <p:oleObj spid="_x0000_s15369" name="Equation" r:id="rId9" imgW="1422360" imgH="241200" progId="Equation.DSMT4">
              <p:embed/>
            </p:oleObj>
          </a:graphicData>
        </a:graphic>
      </p:graphicFrame>
      <p:graphicFrame>
        <p:nvGraphicFramePr>
          <p:cNvPr id="9" name="Object 73"/>
          <p:cNvGraphicFramePr>
            <a:graphicFrameLocks noChangeAspect="1"/>
          </p:cNvGraphicFramePr>
          <p:nvPr/>
        </p:nvGraphicFramePr>
        <p:xfrm>
          <a:off x="7724288" y="9500546"/>
          <a:ext cx="5438775" cy="2001837"/>
        </p:xfrm>
        <a:graphic>
          <a:graphicData uri="http://schemas.openxmlformats.org/presentationml/2006/ole">
            <p:oleObj spid="_x0000_s15370" name="Equation" r:id="rId10" imgW="1523880" imgH="507960" progId="Equation.DSMT4">
              <p:embed/>
            </p:oleObj>
          </a:graphicData>
        </a:graphic>
      </p:graphicFrame>
      <p:grpSp>
        <p:nvGrpSpPr>
          <p:cNvPr id="129" name="Group 128"/>
          <p:cNvGrpSpPr/>
          <p:nvPr/>
        </p:nvGrpSpPr>
        <p:grpSpPr>
          <a:xfrm>
            <a:off x="15282943" y="8825498"/>
            <a:ext cx="5964826" cy="2941385"/>
            <a:chOff x="15282943" y="8825498"/>
            <a:chExt cx="5964826" cy="2941385"/>
          </a:xfrm>
        </p:grpSpPr>
        <p:grpSp>
          <p:nvGrpSpPr>
            <p:cNvPr id="7" name="Group 133"/>
            <p:cNvGrpSpPr/>
            <p:nvPr/>
          </p:nvGrpSpPr>
          <p:grpSpPr>
            <a:xfrm>
              <a:off x="15692126" y="8825498"/>
              <a:ext cx="5555643" cy="2941385"/>
              <a:chOff x="4081463" y="3856038"/>
              <a:chExt cx="3297237" cy="1593850"/>
            </a:xfrm>
          </p:grpSpPr>
          <p:sp>
            <p:nvSpPr>
              <p:cNvPr id="135" name="Text Box 13"/>
              <p:cNvSpPr txBox="1">
                <a:spLocks noChangeArrowheads="1"/>
              </p:cNvSpPr>
              <p:nvPr/>
            </p:nvSpPr>
            <p:spPr bwMode="auto">
              <a:xfrm>
                <a:off x="4119563" y="3856038"/>
                <a:ext cx="184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2400"/>
              </a:p>
            </p:txBody>
          </p: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4217988" y="4338638"/>
                <a:ext cx="1370012" cy="519112"/>
              </a:xfrm>
              <a:custGeom>
                <a:avLst/>
                <a:gdLst>
                  <a:gd name="T0" fmla="*/ 0 w 1670"/>
                  <a:gd name="T1" fmla="*/ 2147483647 h 407"/>
                  <a:gd name="T2" fmla="*/ 2147483647 w 1670"/>
                  <a:gd name="T3" fmla="*/ 0 h 407"/>
                  <a:gd name="T4" fmla="*/ 2147483647 w 1670"/>
                  <a:gd name="T5" fmla="*/ 2147483647 h 407"/>
                  <a:gd name="T6" fmla="*/ 2147483647 w 1670"/>
                  <a:gd name="T7" fmla="*/ 2147483647 h 407"/>
                  <a:gd name="T8" fmla="*/ 2147483647 w 1670"/>
                  <a:gd name="T9" fmla="*/ 2147483647 h 407"/>
                  <a:gd name="T10" fmla="*/ 2147483647 w 1670"/>
                  <a:gd name="T11" fmla="*/ 2147483647 h 407"/>
                  <a:gd name="T12" fmla="*/ 2147483647 w 1670"/>
                  <a:gd name="T13" fmla="*/ 2147483647 h 407"/>
                  <a:gd name="T14" fmla="*/ 2147483647 w 1670"/>
                  <a:gd name="T15" fmla="*/ 2147483647 h 407"/>
                  <a:gd name="T16" fmla="*/ 2147483647 w 1670"/>
                  <a:gd name="T17" fmla="*/ 2147483647 h 407"/>
                  <a:gd name="T18" fmla="*/ 2147483647 w 1670"/>
                  <a:gd name="T19" fmla="*/ 2147483647 h 407"/>
                  <a:gd name="T20" fmla="*/ 2147483647 w 1670"/>
                  <a:gd name="T21" fmla="*/ 2147483647 h 407"/>
                  <a:gd name="T22" fmla="*/ 2147483647 w 1670"/>
                  <a:gd name="T23" fmla="*/ 2147483647 h 407"/>
                  <a:gd name="T24" fmla="*/ 2147483647 w 1670"/>
                  <a:gd name="T25" fmla="*/ 2147483647 h 407"/>
                  <a:gd name="T26" fmla="*/ 2147483647 w 1670"/>
                  <a:gd name="T27" fmla="*/ 2147483647 h 407"/>
                  <a:gd name="T28" fmla="*/ 2147483647 w 1670"/>
                  <a:gd name="T29" fmla="*/ 2147483647 h 407"/>
                  <a:gd name="T30" fmla="*/ 2147483647 w 1670"/>
                  <a:gd name="T31" fmla="*/ 2147483647 h 407"/>
                  <a:gd name="T32" fmla="*/ 2147483647 w 1670"/>
                  <a:gd name="T33" fmla="*/ 2147483647 h 407"/>
                  <a:gd name="T34" fmla="*/ 2147483647 w 1670"/>
                  <a:gd name="T35" fmla="*/ 2147483647 h 407"/>
                  <a:gd name="T36" fmla="*/ 2147483647 w 1670"/>
                  <a:gd name="T37" fmla="*/ 2147483647 h 407"/>
                  <a:gd name="T38" fmla="*/ 2147483647 w 1670"/>
                  <a:gd name="T39" fmla="*/ 2147483647 h 407"/>
                  <a:gd name="T40" fmla="*/ 2147483647 w 1670"/>
                  <a:gd name="T41" fmla="*/ 2147483647 h 407"/>
                  <a:gd name="T42" fmla="*/ 2147483647 w 1670"/>
                  <a:gd name="T43" fmla="*/ 2147483647 h 407"/>
                  <a:gd name="T44" fmla="*/ 2147483647 w 1670"/>
                  <a:gd name="T45" fmla="*/ 2147483647 h 407"/>
                  <a:gd name="T46" fmla="*/ 2147483647 w 1670"/>
                  <a:gd name="T47" fmla="*/ 2147483647 h 407"/>
                  <a:gd name="T48" fmla="*/ 2147483647 w 1670"/>
                  <a:gd name="T49" fmla="*/ 2147483647 h 407"/>
                  <a:gd name="T50" fmla="*/ 2147483647 w 1670"/>
                  <a:gd name="T51" fmla="*/ 2147483647 h 407"/>
                  <a:gd name="T52" fmla="*/ 2147483647 w 1670"/>
                  <a:gd name="T53" fmla="*/ 2147483647 h 407"/>
                  <a:gd name="T54" fmla="*/ 2147483647 w 1670"/>
                  <a:gd name="T55" fmla="*/ 2147483647 h 407"/>
                  <a:gd name="T56" fmla="*/ 2147483647 w 1670"/>
                  <a:gd name="T57" fmla="*/ 2147483647 h 407"/>
                  <a:gd name="T58" fmla="*/ 2147483647 w 1670"/>
                  <a:gd name="T59" fmla="*/ 2147483647 h 407"/>
                  <a:gd name="T60" fmla="*/ 2147483647 w 1670"/>
                  <a:gd name="T61" fmla="*/ 2147483647 h 407"/>
                  <a:gd name="T62" fmla="*/ 2147483647 w 1670"/>
                  <a:gd name="T63" fmla="*/ 2147483647 h 407"/>
                  <a:gd name="T64" fmla="*/ 2147483647 w 1670"/>
                  <a:gd name="T65" fmla="*/ 2147483647 h 407"/>
                  <a:gd name="T66" fmla="*/ 2147483647 w 1670"/>
                  <a:gd name="T67" fmla="*/ 2147483647 h 407"/>
                  <a:gd name="T68" fmla="*/ 2147483647 w 1670"/>
                  <a:gd name="T69" fmla="*/ 2147483647 h 407"/>
                  <a:gd name="T70" fmla="*/ 2147483647 w 1670"/>
                  <a:gd name="T71" fmla="*/ 2147483647 h 407"/>
                  <a:gd name="T72" fmla="*/ 2147483647 w 1670"/>
                  <a:gd name="T73" fmla="*/ 2147483647 h 407"/>
                  <a:gd name="T74" fmla="*/ 2147483647 w 1670"/>
                  <a:gd name="T75" fmla="*/ 2147483647 h 407"/>
                  <a:gd name="T76" fmla="*/ 2147483647 w 1670"/>
                  <a:gd name="T77" fmla="*/ 2147483647 h 407"/>
                  <a:gd name="T78" fmla="*/ 2147483647 w 1670"/>
                  <a:gd name="T79" fmla="*/ 2147483647 h 407"/>
                  <a:gd name="T80" fmla="*/ 2147483647 w 1670"/>
                  <a:gd name="T81" fmla="*/ 2147483647 h 407"/>
                  <a:gd name="T82" fmla="*/ 2147483647 w 1670"/>
                  <a:gd name="T83" fmla="*/ 2147483647 h 407"/>
                  <a:gd name="T84" fmla="*/ 2147483647 w 1670"/>
                  <a:gd name="T85" fmla="*/ 2147483647 h 407"/>
                  <a:gd name="T86" fmla="*/ 2147483647 w 1670"/>
                  <a:gd name="T87" fmla="*/ 2147483647 h 407"/>
                  <a:gd name="T88" fmla="*/ 2147483647 w 1670"/>
                  <a:gd name="T89" fmla="*/ 2147483647 h 407"/>
                  <a:gd name="T90" fmla="*/ 2147483647 w 1670"/>
                  <a:gd name="T91" fmla="*/ 2147483647 h 407"/>
                  <a:gd name="T92" fmla="*/ 2147483647 w 1670"/>
                  <a:gd name="T93" fmla="*/ 2147483647 h 407"/>
                  <a:gd name="T94" fmla="*/ 2147483647 w 1670"/>
                  <a:gd name="T95" fmla="*/ 2147483647 h 407"/>
                  <a:gd name="T96" fmla="*/ 2147483647 w 1670"/>
                  <a:gd name="T97" fmla="*/ 2147483647 h 407"/>
                  <a:gd name="T98" fmla="*/ 2147483647 w 1670"/>
                  <a:gd name="T99" fmla="*/ 2147483647 h 407"/>
                  <a:gd name="T100" fmla="*/ 2147483647 w 1670"/>
                  <a:gd name="T101" fmla="*/ 2147483647 h 407"/>
                  <a:gd name="T102" fmla="*/ 2147483647 w 1670"/>
                  <a:gd name="T103" fmla="*/ 2147483647 h 407"/>
                  <a:gd name="T104" fmla="*/ 2147483647 w 1670"/>
                  <a:gd name="T105" fmla="*/ 2147483647 h 407"/>
                  <a:gd name="T106" fmla="*/ 2147483647 w 1670"/>
                  <a:gd name="T107" fmla="*/ 2147483647 h 407"/>
                  <a:gd name="T108" fmla="*/ 2147483647 w 1670"/>
                  <a:gd name="T109" fmla="*/ 2147483647 h 407"/>
                  <a:gd name="T110" fmla="*/ 2147483647 w 1670"/>
                  <a:gd name="T111" fmla="*/ 2147483647 h 407"/>
                  <a:gd name="T112" fmla="*/ 2147483647 w 1670"/>
                  <a:gd name="T113" fmla="*/ 2147483647 h 407"/>
                  <a:gd name="T114" fmla="*/ 2147483647 w 1670"/>
                  <a:gd name="T115" fmla="*/ 2147483647 h 407"/>
                  <a:gd name="T116" fmla="*/ 2147483647 w 1670"/>
                  <a:gd name="T117" fmla="*/ 2147483647 h 407"/>
                  <a:gd name="T118" fmla="*/ 2147483647 w 1670"/>
                  <a:gd name="T119" fmla="*/ 2147483647 h 407"/>
                  <a:gd name="T120" fmla="*/ 2147483647 w 1670"/>
                  <a:gd name="T121" fmla="*/ 2147483647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0"/>
                  <a:gd name="T184" fmla="*/ 0 h 407"/>
                  <a:gd name="T185" fmla="*/ 1670 w 1670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0" h="407">
                    <a:moveTo>
                      <a:pt x="0" y="290"/>
                    </a:moveTo>
                    <a:cubicBezTo>
                      <a:pt x="45" y="197"/>
                      <a:pt x="43" y="81"/>
                      <a:pt x="103" y="0"/>
                    </a:cubicBezTo>
                    <a:cubicBezTo>
                      <a:pt x="116" y="49"/>
                      <a:pt x="132" y="96"/>
                      <a:pt x="145" y="145"/>
                    </a:cubicBezTo>
                    <a:cubicBezTo>
                      <a:pt x="150" y="138"/>
                      <a:pt x="184" y="80"/>
                      <a:pt x="196" y="83"/>
                    </a:cubicBezTo>
                    <a:cubicBezTo>
                      <a:pt x="210" y="87"/>
                      <a:pt x="203" y="111"/>
                      <a:pt x="207" y="125"/>
                    </a:cubicBezTo>
                    <a:cubicBezTo>
                      <a:pt x="214" y="115"/>
                      <a:pt x="215" y="90"/>
                      <a:pt x="227" y="94"/>
                    </a:cubicBezTo>
                    <a:cubicBezTo>
                      <a:pt x="240" y="98"/>
                      <a:pt x="235" y="121"/>
                      <a:pt x="238" y="135"/>
                    </a:cubicBezTo>
                    <a:cubicBezTo>
                      <a:pt x="242" y="156"/>
                      <a:pt x="245" y="176"/>
                      <a:pt x="248" y="197"/>
                    </a:cubicBezTo>
                    <a:cubicBezTo>
                      <a:pt x="334" y="111"/>
                      <a:pt x="239" y="187"/>
                      <a:pt x="289" y="197"/>
                    </a:cubicBezTo>
                    <a:cubicBezTo>
                      <a:pt x="298" y="199"/>
                      <a:pt x="352" y="162"/>
                      <a:pt x="362" y="156"/>
                    </a:cubicBezTo>
                    <a:cubicBezTo>
                      <a:pt x="381" y="213"/>
                      <a:pt x="373" y="245"/>
                      <a:pt x="403" y="187"/>
                    </a:cubicBezTo>
                    <a:cubicBezTo>
                      <a:pt x="408" y="177"/>
                      <a:pt x="410" y="166"/>
                      <a:pt x="414" y="156"/>
                    </a:cubicBezTo>
                    <a:cubicBezTo>
                      <a:pt x="455" y="219"/>
                      <a:pt x="407" y="167"/>
                      <a:pt x="476" y="176"/>
                    </a:cubicBezTo>
                    <a:cubicBezTo>
                      <a:pt x="488" y="178"/>
                      <a:pt x="497" y="190"/>
                      <a:pt x="507" y="197"/>
                    </a:cubicBezTo>
                    <a:cubicBezTo>
                      <a:pt x="510" y="211"/>
                      <a:pt x="504" y="232"/>
                      <a:pt x="517" y="238"/>
                    </a:cubicBezTo>
                    <a:cubicBezTo>
                      <a:pt x="544" y="252"/>
                      <a:pt x="556" y="195"/>
                      <a:pt x="558" y="187"/>
                    </a:cubicBezTo>
                    <a:cubicBezTo>
                      <a:pt x="562" y="208"/>
                      <a:pt x="554" y="234"/>
                      <a:pt x="569" y="249"/>
                    </a:cubicBezTo>
                    <a:cubicBezTo>
                      <a:pt x="578" y="258"/>
                      <a:pt x="590" y="236"/>
                      <a:pt x="600" y="228"/>
                    </a:cubicBezTo>
                    <a:cubicBezTo>
                      <a:pt x="611" y="219"/>
                      <a:pt x="621" y="207"/>
                      <a:pt x="631" y="197"/>
                    </a:cubicBezTo>
                    <a:cubicBezTo>
                      <a:pt x="634" y="218"/>
                      <a:pt x="628" y="243"/>
                      <a:pt x="641" y="259"/>
                    </a:cubicBezTo>
                    <a:cubicBezTo>
                      <a:pt x="648" y="268"/>
                      <a:pt x="664" y="256"/>
                      <a:pt x="672" y="249"/>
                    </a:cubicBezTo>
                    <a:cubicBezTo>
                      <a:pt x="696" y="228"/>
                      <a:pt x="711" y="199"/>
                      <a:pt x="734" y="176"/>
                    </a:cubicBezTo>
                    <a:cubicBezTo>
                      <a:pt x="744" y="180"/>
                      <a:pt x="754" y="189"/>
                      <a:pt x="765" y="187"/>
                    </a:cubicBezTo>
                    <a:cubicBezTo>
                      <a:pt x="819" y="178"/>
                      <a:pt x="776" y="136"/>
                      <a:pt x="817" y="197"/>
                    </a:cubicBezTo>
                    <a:cubicBezTo>
                      <a:pt x="831" y="190"/>
                      <a:pt x="846" y="185"/>
                      <a:pt x="858" y="176"/>
                    </a:cubicBezTo>
                    <a:cubicBezTo>
                      <a:pt x="870" y="167"/>
                      <a:pt x="875" y="141"/>
                      <a:pt x="889" y="145"/>
                    </a:cubicBezTo>
                    <a:cubicBezTo>
                      <a:pt x="903" y="149"/>
                      <a:pt x="896" y="173"/>
                      <a:pt x="900" y="187"/>
                    </a:cubicBezTo>
                    <a:cubicBezTo>
                      <a:pt x="903" y="197"/>
                      <a:pt x="907" y="208"/>
                      <a:pt x="910" y="218"/>
                    </a:cubicBezTo>
                    <a:cubicBezTo>
                      <a:pt x="924" y="211"/>
                      <a:pt x="939" y="207"/>
                      <a:pt x="951" y="197"/>
                    </a:cubicBezTo>
                    <a:cubicBezTo>
                      <a:pt x="993" y="162"/>
                      <a:pt x="947" y="158"/>
                      <a:pt x="1003" y="176"/>
                    </a:cubicBezTo>
                    <a:cubicBezTo>
                      <a:pt x="1046" y="112"/>
                      <a:pt x="1006" y="154"/>
                      <a:pt x="1034" y="176"/>
                    </a:cubicBezTo>
                    <a:cubicBezTo>
                      <a:pt x="1045" y="185"/>
                      <a:pt x="1062" y="183"/>
                      <a:pt x="1076" y="187"/>
                    </a:cubicBezTo>
                    <a:cubicBezTo>
                      <a:pt x="1086" y="177"/>
                      <a:pt x="1093" y="159"/>
                      <a:pt x="1107" y="156"/>
                    </a:cubicBezTo>
                    <a:cubicBezTo>
                      <a:pt x="1146" y="149"/>
                      <a:pt x="1146" y="216"/>
                      <a:pt x="1148" y="228"/>
                    </a:cubicBezTo>
                    <a:cubicBezTo>
                      <a:pt x="1204" y="190"/>
                      <a:pt x="1169" y="204"/>
                      <a:pt x="1169" y="238"/>
                    </a:cubicBezTo>
                    <a:cubicBezTo>
                      <a:pt x="1169" y="249"/>
                      <a:pt x="1176" y="259"/>
                      <a:pt x="1179" y="269"/>
                    </a:cubicBezTo>
                    <a:cubicBezTo>
                      <a:pt x="1229" y="195"/>
                      <a:pt x="1173" y="261"/>
                      <a:pt x="1210" y="280"/>
                    </a:cubicBezTo>
                    <a:cubicBezTo>
                      <a:pt x="1221" y="286"/>
                      <a:pt x="1231" y="266"/>
                      <a:pt x="1241" y="259"/>
                    </a:cubicBezTo>
                    <a:cubicBezTo>
                      <a:pt x="1266" y="131"/>
                      <a:pt x="1235" y="256"/>
                      <a:pt x="1262" y="269"/>
                    </a:cubicBezTo>
                    <a:cubicBezTo>
                      <a:pt x="1277" y="277"/>
                      <a:pt x="1283" y="242"/>
                      <a:pt x="1293" y="228"/>
                    </a:cubicBezTo>
                    <a:cubicBezTo>
                      <a:pt x="1296" y="207"/>
                      <a:pt x="1299" y="187"/>
                      <a:pt x="1303" y="166"/>
                    </a:cubicBezTo>
                    <a:cubicBezTo>
                      <a:pt x="1306" y="152"/>
                      <a:pt x="1313" y="111"/>
                      <a:pt x="1313" y="125"/>
                    </a:cubicBezTo>
                    <a:cubicBezTo>
                      <a:pt x="1313" y="142"/>
                      <a:pt x="1306" y="159"/>
                      <a:pt x="1303" y="176"/>
                    </a:cubicBezTo>
                    <a:cubicBezTo>
                      <a:pt x="1306" y="190"/>
                      <a:pt x="1299" y="218"/>
                      <a:pt x="1313" y="218"/>
                    </a:cubicBezTo>
                    <a:cubicBezTo>
                      <a:pt x="1322" y="218"/>
                      <a:pt x="1341" y="155"/>
                      <a:pt x="1344" y="145"/>
                    </a:cubicBezTo>
                    <a:cubicBezTo>
                      <a:pt x="1351" y="169"/>
                      <a:pt x="1360" y="193"/>
                      <a:pt x="1365" y="218"/>
                    </a:cubicBezTo>
                    <a:cubicBezTo>
                      <a:pt x="1371" y="249"/>
                      <a:pt x="1364" y="282"/>
                      <a:pt x="1376" y="311"/>
                    </a:cubicBezTo>
                    <a:cubicBezTo>
                      <a:pt x="1381" y="324"/>
                      <a:pt x="1381" y="282"/>
                      <a:pt x="1386" y="269"/>
                    </a:cubicBezTo>
                    <a:cubicBezTo>
                      <a:pt x="1391" y="255"/>
                      <a:pt x="1400" y="242"/>
                      <a:pt x="1407" y="228"/>
                    </a:cubicBezTo>
                    <a:cubicBezTo>
                      <a:pt x="1423" y="279"/>
                      <a:pt x="1389" y="407"/>
                      <a:pt x="1448" y="321"/>
                    </a:cubicBezTo>
                    <a:cubicBezTo>
                      <a:pt x="1451" y="307"/>
                      <a:pt x="1445" y="284"/>
                      <a:pt x="1458" y="280"/>
                    </a:cubicBezTo>
                    <a:cubicBezTo>
                      <a:pt x="1470" y="276"/>
                      <a:pt x="1469" y="319"/>
                      <a:pt x="1479" y="311"/>
                    </a:cubicBezTo>
                    <a:cubicBezTo>
                      <a:pt x="1500" y="294"/>
                      <a:pt x="1500" y="262"/>
                      <a:pt x="1510" y="238"/>
                    </a:cubicBezTo>
                    <a:cubicBezTo>
                      <a:pt x="1520" y="158"/>
                      <a:pt x="1534" y="143"/>
                      <a:pt x="1551" y="73"/>
                    </a:cubicBezTo>
                    <a:cubicBezTo>
                      <a:pt x="1555" y="87"/>
                      <a:pt x="1553" y="103"/>
                      <a:pt x="1562" y="114"/>
                    </a:cubicBezTo>
                    <a:cubicBezTo>
                      <a:pt x="1569" y="123"/>
                      <a:pt x="1585" y="117"/>
                      <a:pt x="1593" y="125"/>
                    </a:cubicBezTo>
                    <a:cubicBezTo>
                      <a:pt x="1601" y="133"/>
                      <a:pt x="1600" y="146"/>
                      <a:pt x="1603" y="156"/>
                    </a:cubicBezTo>
                    <a:cubicBezTo>
                      <a:pt x="1613" y="146"/>
                      <a:pt x="1620" y="122"/>
                      <a:pt x="1634" y="125"/>
                    </a:cubicBezTo>
                    <a:cubicBezTo>
                      <a:pt x="1648" y="128"/>
                      <a:pt x="1640" y="152"/>
                      <a:pt x="1644" y="166"/>
                    </a:cubicBezTo>
                    <a:cubicBezTo>
                      <a:pt x="1647" y="177"/>
                      <a:pt x="1651" y="187"/>
                      <a:pt x="1655" y="197"/>
                    </a:cubicBezTo>
                    <a:cubicBezTo>
                      <a:pt x="1670" y="150"/>
                      <a:pt x="1665" y="155"/>
                      <a:pt x="1665" y="21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Text Box 15"/>
              <p:cNvSpPr txBox="1">
                <a:spLocks noChangeArrowheads="1"/>
              </p:cNvSpPr>
              <p:nvPr/>
            </p:nvSpPr>
            <p:spPr bwMode="auto">
              <a:xfrm>
                <a:off x="4395788" y="4086225"/>
                <a:ext cx="406426" cy="31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srgbClr val="FF0000"/>
                    </a:solidFill>
                  </a:rPr>
                  <a:t>I(t)</a:t>
                </a:r>
              </a:p>
            </p:txBody>
          </p:sp>
          <p:sp>
            <p:nvSpPr>
              <p:cNvPr id="138" name="Line 16"/>
              <p:cNvSpPr>
                <a:spLocks noChangeShapeType="1"/>
              </p:cNvSpPr>
              <p:nvPr/>
            </p:nvSpPr>
            <p:spPr bwMode="auto">
              <a:xfrm>
                <a:off x="4160838" y="4630738"/>
                <a:ext cx="15271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80"/>
              <p:cNvSpPr>
                <a:spLocks noChangeArrowheads="1"/>
              </p:cNvSpPr>
              <p:nvPr/>
            </p:nvSpPr>
            <p:spPr bwMode="auto">
              <a:xfrm>
                <a:off x="6457950" y="4483100"/>
                <a:ext cx="360363" cy="3603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41" name="Object 81"/>
              <p:cNvGraphicFramePr>
                <a:graphicFrameLocks noChangeAspect="1"/>
              </p:cNvGraphicFramePr>
              <p:nvPr/>
            </p:nvGraphicFramePr>
            <p:xfrm>
              <a:off x="5757863" y="4270375"/>
              <a:ext cx="339725" cy="428625"/>
            </p:xfrm>
            <a:graphic>
              <a:graphicData uri="http://schemas.openxmlformats.org/presentationml/2006/ole">
                <p:oleObj spid="_x0000_s15368" name="Equation" r:id="rId11" imgW="152280" imgH="139680" progId="Equation.3">
                  <p:embed/>
                </p:oleObj>
              </a:graphicData>
            </a:graphic>
          </p:graphicFrame>
          <p:sp>
            <p:nvSpPr>
              <p:cNvPr id="142" name="Line 82"/>
              <p:cNvSpPr>
                <a:spLocks noChangeShapeType="1"/>
              </p:cNvSpPr>
              <p:nvPr/>
            </p:nvSpPr>
            <p:spPr bwMode="auto">
              <a:xfrm flipV="1">
                <a:off x="5665788" y="4384675"/>
                <a:ext cx="0" cy="2428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83"/>
              <p:cNvSpPr>
                <a:spLocks noChangeShapeType="1"/>
              </p:cNvSpPr>
              <p:nvPr/>
            </p:nvSpPr>
            <p:spPr bwMode="auto">
              <a:xfrm>
                <a:off x="5810250" y="3979863"/>
                <a:ext cx="647700" cy="503237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Text Box 84"/>
              <p:cNvSpPr txBox="1">
                <a:spLocks noChangeArrowheads="1"/>
              </p:cNvSpPr>
              <p:nvPr/>
            </p:nvSpPr>
            <p:spPr bwMode="auto">
              <a:xfrm>
                <a:off x="4081463" y="4987925"/>
                <a:ext cx="3297237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2400" i="1">
                    <a:solidFill>
                      <a:schemeClr val="accent2"/>
                    </a:solidFill>
                  </a:rPr>
                  <a:t>Fluctuating input current</a:t>
                </a:r>
                <a:endParaRPr lang="fr-FR" sz="2400" i="1">
                  <a:solidFill>
                    <a:schemeClr val="accent2"/>
                  </a:solidFill>
                </a:endParaRPr>
              </a:p>
            </p:txBody>
          </p:sp>
        </p:grpSp>
        <p:graphicFrame>
          <p:nvGraphicFramePr>
            <p:cNvPr id="10" name="Object 73"/>
            <p:cNvGraphicFramePr>
              <a:graphicFrameLocks noChangeAspect="1"/>
            </p:cNvGraphicFramePr>
            <p:nvPr/>
          </p:nvGraphicFramePr>
          <p:xfrm>
            <a:off x="15282943" y="9835073"/>
            <a:ext cx="542925" cy="901700"/>
          </p:xfrm>
          <a:graphic>
            <a:graphicData uri="http://schemas.openxmlformats.org/presentationml/2006/ole">
              <p:oleObj spid="_x0000_s15371" name="Equation" r:id="rId12" imgW="15228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43" grpId="0" animBg="1"/>
      <p:bldP spid="1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3"/>
          <p:cNvSpPr txBox="1">
            <a:spLocks/>
          </p:cNvSpPr>
          <p:nvPr/>
        </p:nvSpPr>
        <p:spPr>
          <a:xfrm>
            <a:off x="192504" y="-38773"/>
            <a:ext cx="20861626" cy="1473200"/>
          </a:xfrm>
          <a:prstGeom prst="rect">
            <a:avLst/>
          </a:prstGeom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0795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83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act" charset="0"/>
                <a:ea typeface="ＭＳ Ｐゴシック" charset="0"/>
                <a:cs typeface="Impact" charset="0"/>
              </a:rPr>
              <a:t>Neuronal Dynamics – </a:t>
            </a:r>
            <a:r>
              <a:rPr lang="en-US" sz="6000" noProof="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8.1 </a:t>
            </a:r>
            <a:r>
              <a:rPr lang="en-US" sz="6000" dirty="0" smtClean="0">
                <a:solidFill>
                  <a:srgbClr val="FF0000"/>
                </a:solidFill>
                <a:latin typeface="Impact" charset="0"/>
                <a:ea typeface="ＭＳ Ｐゴシック" charset="0"/>
                <a:cs typeface="Impact" charset="0"/>
              </a:rPr>
              <a:t>Calculating autocorrelations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mpact" charset="0"/>
              <a:ea typeface="ＭＳ Ｐゴシック" charset="0"/>
              <a:cs typeface="Impact" charset="0"/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>
            <a:off x="-215313" y="1171412"/>
            <a:ext cx="2245092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78952" name="Object 72"/>
          <p:cNvGraphicFramePr>
            <a:graphicFrameLocks noChangeAspect="1"/>
          </p:cNvGraphicFramePr>
          <p:nvPr/>
        </p:nvGraphicFramePr>
        <p:xfrm>
          <a:off x="11687175" y="4424526"/>
          <a:ext cx="5715000" cy="2262187"/>
        </p:xfrm>
        <a:graphic>
          <a:graphicData uri="http://schemas.openxmlformats.org/presentationml/2006/ole">
            <p:oleObj spid="_x0000_s234499" name="Equation" r:id="rId4" imgW="1765080" imgH="583920" progId="Equation.DSMT4">
              <p:embed/>
            </p:oleObj>
          </a:graphicData>
        </a:graphic>
      </p:graphicFrame>
      <p:graphicFrame>
        <p:nvGraphicFramePr>
          <p:cNvPr id="7" name="Object 72"/>
          <p:cNvGraphicFramePr>
            <a:graphicFrameLocks noChangeAspect="1"/>
          </p:cNvGraphicFramePr>
          <p:nvPr/>
        </p:nvGraphicFramePr>
        <p:xfrm>
          <a:off x="11972925" y="7518977"/>
          <a:ext cx="5713413" cy="1079500"/>
        </p:xfrm>
        <a:graphic>
          <a:graphicData uri="http://schemas.openxmlformats.org/presentationml/2006/ole">
            <p:oleObj spid="_x0000_s234500" name="Equation" r:id="rId5" imgW="1765080" imgH="279360" progId="Equation.DSMT4">
              <p:embed/>
            </p:oleObj>
          </a:graphicData>
        </a:graphic>
      </p:graphicFrame>
      <p:graphicFrame>
        <p:nvGraphicFramePr>
          <p:cNvPr id="9" name="Object 72"/>
          <p:cNvGraphicFramePr>
            <a:graphicFrameLocks noChangeAspect="1"/>
          </p:cNvGraphicFramePr>
          <p:nvPr/>
        </p:nvGraphicFramePr>
        <p:xfrm>
          <a:off x="11975081" y="8912801"/>
          <a:ext cx="8262938" cy="1081088"/>
        </p:xfrm>
        <a:graphic>
          <a:graphicData uri="http://schemas.openxmlformats.org/presentationml/2006/ole">
            <p:oleObj spid="_x0000_s234501" name="Equation" r:id="rId6" imgW="2552400" imgH="279360" progId="Equation.DSMT4">
              <p:embed/>
            </p:oleObj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192504" y="2709183"/>
            <a:ext cx="1211703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Autocorrelation</a:t>
            </a:r>
            <a:endParaRPr lang="en-US" dirty="0"/>
          </a:p>
        </p:txBody>
      </p:sp>
      <p:graphicFrame>
        <p:nvGraphicFramePr>
          <p:cNvPr id="2" name="Object 18"/>
          <p:cNvGraphicFramePr>
            <a:graphicFrameLocks noChangeAspect="1"/>
          </p:cNvGraphicFramePr>
          <p:nvPr/>
        </p:nvGraphicFramePr>
        <p:xfrm>
          <a:off x="552450" y="3945773"/>
          <a:ext cx="2549525" cy="982663"/>
        </p:xfrm>
        <a:graphic>
          <a:graphicData uri="http://schemas.openxmlformats.org/presentationml/2006/ole">
            <p:oleObj spid="_x0000_s234502" name="Equation" r:id="rId7" imgW="787320" imgH="253800" progId="Equation.DSMT4">
              <p:embed/>
            </p:oleObj>
          </a:graphicData>
        </a:graphic>
      </p:graphicFrame>
      <p:graphicFrame>
        <p:nvGraphicFramePr>
          <p:cNvPr id="3" name="Object 19"/>
          <p:cNvGraphicFramePr>
            <a:graphicFrameLocks noChangeAspect="1"/>
          </p:cNvGraphicFramePr>
          <p:nvPr/>
        </p:nvGraphicFramePr>
        <p:xfrm>
          <a:off x="706438" y="9483725"/>
          <a:ext cx="9906000" cy="1081088"/>
        </p:xfrm>
        <a:graphic>
          <a:graphicData uri="http://schemas.openxmlformats.org/presentationml/2006/ole">
            <p:oleObj spid="_x0000_s234503" name="Equation" r:id="rId8" imgW="3060360" imgH="279360" progId="Equation.DSMT4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9473863" y="6942714"/>
            <a:ext cx="221887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Mean: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-1380000">
            <a:off x="3300135" y="5409649"/>
            <a:ext cx="4091185" cy="1846659"/>
          </a:xfrm>
          <a:prstGeom prst="rect">
            <a:avLst/>
          </a:prstGeom>
          <a:solidFill>
            <a:srgbClr val="87D4F7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Blackboard,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Math detour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606588" y="1771309"/>
            <a:ext cx="6520779" cy="2941385"/>
            <a:chOff x="14726990" y="8825498"/>
            <a:chExt cx="6520779" cy="2941385"/>
          </a:xfrm>
        </p:grpSpPr>
        <p:grpSp>
          <p:nvGrpSpPr>
            <p:cNvPr id="50" name="Group 133"/>
            <p:cNvGrpSpPr/>
            <p:nvPr/>
          </p:nvGrpSpPr>
          <p:grpSpPr>
            <a:xfrm>
              <a:off x="15692126" y="8825498"/>
              <a:ext cx="5555643" cy="2941385"/>
              <a:chOff x="4081463" y="3856038"/>
              <a:chExt cx="3297237" cy="1593850"/>
            </a:xfrm>
          </p:grpSpPr>
          <p:sp>
            <p:nvSpPr>
              <p:cNvPr id="53" name="Text Box 13"/>
              <p:cNvSpPr txBox="1">
                <a:spLocks noChangeArrowheads="1"/>
              </p:cNvSpPr>
              <p:nvPr/>
            </p:nvSpPr>
            <p:spPr bwMode="auto">
              <a:xfrm>
                <a:off x="4119563" y="3856038"/>
                <a:ext cx="18415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fr-FR" sz="2400"/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>
                <a:off x="4217988" y="4338638"/>
                <a:ext cx="1370012" cy="519112"/>
              </a:xfrm>
              <a:custGeom>
                <a:avLst/>
                <a:gdLst>
                  <a:gd name="T0" fmla="*/ 0 w 1670"/>
                  <a:gd name="T1" fmla="*/ 2147483647 h 407"/>
                  <a:gd name="T2" fmla="*/ 2147483647 w 1670"/>
                  <a:gd name="T3" fmla="*/ 0 h 407"/>
                  <a:gd name="T4" fmla="*/ 2147483647 w 1670"/>
                  <a:gd name="T5" fmla="*/ 2147483647 h 407"/>
                  <a:gd name="T6" fmla="*/ 2147483647 w 1670"/>
                  <a:gd name="T7" fmla="*/ 2147483647 h 407"/>
                  <a:gd name="T8" fmla="*/ 2147483647 w 1670"/>
                  <a:gd name="T9" fmla="*/ 2147483647 h 407"/>
                  <a:gd name="T10" fmla="*/ 2147483647 w 1670"/>
                  <a:gd name="T11" fmla="*/ 2147483647 h 407"/>
                  <a:gd name="T12" fmla="*/ 2147483647 w 1670"/>
                  <a:gd name="T13" fmla="*/ 2147483647 h 407"/>
                  <a:gd name="T14" fmla="*/ 2147483647 w 1670"/>
                  <a:gd name="T15" fmla="*/ 2147483647 h 407"/>
                  <a:gd name="T16" fmla="*/ 2147483647 w 1670"/>
                  <a:gd name="T17" fmla="*/ 2147483647 h 407"/>
                  <a:gd name="T18" fmla="*/ 2147483647 w 1670"/>
                  <a:gd name="T19" fmla="*/ 2147483647 h 407"/>
                  <a:gd name="T20" fmla="*/ 2147483647 w 1670"/>
                  <a:gd name="T21" fmla="*/ 2147483647 h 407"/>
                  <a:gd name="T22" fmla="*/ 2147483647 w 1670"/>
                  <a:gd name="T23" fmla="*/ 2147483647 h 407"/>
                  <a:gd name="T24" fmla="*/ 2147483647 w 1670"/>
                  <a:gd name="T25" fmla="*/ 2147483647 h 407"/>
                  <a:gd name="T26" fmla="*/ 2147483647 w 1670"/>
                  <a:gd name="T27" fmla="*/ 2147483647 h 407"/>
                  <a:gd name="T28" fmla="*/ 2147483647 w 1670"/>
                  <a:gd name="T29" fmla="*/ 2147483647 h 407"/>
                  <a:gd name="T30" fmla="*/ 2147483647 w 1670"/>
                  <a:gd name="T31" fmla="*/ 2147483647 h 407"/>
                  <a:gd name="T32" fmla="*/ 2147483647 w 1670"/>
                  <a:gd name="T33" fmla="*/ 2147483647 h 407"/>
                  <a:gd name="T34" fmla="*/ 2147483647 w 1670"/>
                  <a:gd name="T35" fmla="*/ 2147483647 h 407"/>
                  <a:gd name="T36" fmla="*/ 2147483647 w 1670"/>
                  <a:gd name="T37" fmla="*/ 2147483647 h 407"/>
                  <a:gd name="T38" fmla="*/ 2147483647 w 1670"/>
                  <a:gd name="T39" fmla="*/ 2147483647 h 407"/>
                  <a:gd name="T40" fmla="*/ 2147483647 w 1670"/>
                  <a:gd name="T41" fmla="*/ 2147483647 h 407"/>
                  <a:gd name="T42" fmla="*/ 2147483647 w 1670"/>
                  <a:gd name="T43" fmla="*/ 2147483647 h 407"/>
                  <a:gd name="T44" fmla="*/ 2147483647 w 1670"/>
                  <a:gd name="T45" fmla="*/ 2147483647 h 407"/>
                  <a:gd name="T46" fmla="*/ 2147483647 w 1670"/>
                  <a:gd name="T47" fmla="*/ 2147483647 h 407"/>
                  <a:gd name="T48" fmla="*/ 2147483647 w 1670"/>
                  <a:gd name="T49" fmla="*/ 2147483647 h 407"/>
                  <a:gd name="T50" fmla="*/ 2147483647 w 1670"/>
                  <a:gd name="T51" fmla="*/ 2147483647 h 407"/>
                  <a:gd name="T52" fmla="*/ 2147483647 w 1670"/>
                  <a:gd name="T53" fmla="*/ 2147483647 h 407"/>
                  <a:gd name="T54" fmla="*/ 2147483647 w 1670"/>
                  <a:gd name="T55" fmla="*/ 2147483647 h 407"/>
                  <a:gd name="T56" fmla="*/ 2147483647 w 1670"/>
                  <a:gd name="T57" fmla="*/ 2147483647 h 407"/>
                  <a:gd name="T58" fmla="*/ 2147483647 w 1670"/>
                  <a:gd name="T59" fmla="*/ 2147483647 h 407"/>
                  <a:gd name="T60" fmla="*/ 2147483647 w 1670"/>
                  <a:gd name="T61" fmla="*/ 2147483647 h 407"/>
                  <a:gd name="T62" fmla="*/ 2147483647 w 1670"/>
                  <a:gd name="T63" fmla="*/ 2147483647 h 407"/>
                  <a:gd name="T64" fmla="*/ 2147483647 w 1670"/>
                  <a:gd name="T65" fmla="*/ 2147483647 h 407"/>
                  <a:gd name="T66" fmla="*/ 2147483647 w 1670"/>
                  <a:gd name="T67" fmla="*/ 2147483647 h 407"/>
                  <a:gd name="T68" fmla="*/ 2147483647 w 1670"/>
                  <a:gd name="T69" fmla="*/ 2147483647 h 407"/>
                  <a:gd name="T70" fmla="*/ 2147483647 w 1670"/>
                  <a:gd name="T71" fmla="*/ 2147483647 h 407"/>
                  <a:gd name="T72" fmla="*/ 2147483647 w 1670"/>
                  <a:gd name="T73" fmla="*/ 2147483647 h 407"/>
                  <a:gd name="T74" fmla="*/ 2147483647 w 1670"/>
                  <a:gd name="T75" fmla="*/ 2147483647 h 407"/>
                  <a:gd name="T76" fmla="*/ 2147483647 w 1670"/>
                  <a:gd name="T77" fmla="*/ 2147483647 h 407"/>
                  <a:gd name="T78" fmla="*/ 2147483647 w 1670"/>
                  <a:gd name="T79" fmla="*/ 2147483647 h 407"/>
                  <a:gd name="T80" fmla="*/ 2147483647 w 1670"/>
                  <a:gd name="T81" fmla="*/ 2147483647 h 407"/>
                  <a:gd name="T82" fmla="*/ 2147483647 w 1670"/>
                  <a:gd name="T83" fmla="*/ 2147483647 h 407"/>
                  <a:gd name="T84" fmla="*/ 2147483647 w 1670"/>
                  <a:gd name="T85" fmla="*/ 2147483647 h 407"/>
                  <a:gd name="T86" fmla="*/ 2147483647 w 1670"/>
                  <a:gd name="T87" fmla="*/ 2147483647 h 407"/>
                  <a:gd name="T88" fmla="*/ 2147483647 w 1670"/>
                  <a:gd name="T89" fmla="*/ 2147483647 h 407"/>
                  <a:gd name="T90" fmla="*/ 2147483647 w 1670"/>
                  <a:gd name="T91" fmla="*/ 2147483647 h 407"/>
                  <a:gd name="T92" fmla="*/ 2147483647 w 1670"/>
                  <a:gd name="T93" fmla="*/ 2147483647 h 407"/>
                  <a:gd name="T94" fmla="*/ 2147483647 w 1670"/>
                  <a:gd name="T95" fmla="*/ 2147483647 h 407"/>
                  <a:gd name="T96" fmla="*/ 2147483647 w 1670"/>
                  <a:gd name="T97" fmla="*/ 2147483647 h 407"/>
                  <a:gd name="T98" fmla="*/ 2147483647 w 1670"/>
                  <a:gd name="T99" fmla="*/ 2147483647 h 407"/>
                  <a:gd name="T100" fmla="*/ 2147483647 w 1670"/>
                  <a:gd name="T101" fmla="*/ 2147483647 h 407"/>
                  <a:gd name="T102" fmla="*/ 2147483647 w 1670"/>
                  <a:gd name="T103" fmla="*/ 2147483647 h 407"/>
                  <a:gd name="T104" fmla="*/ 2147483647 w 1670"/>
                  <a:gd name="T105" fmla="*/ 2147483647 h 407"/>
                  <a:gd name="T106" fmla="*/ 2147483647 w 1670"/>
                  <a:gd name="T107" fmla="*/ 2147483647 h 407"/>
                  <a:gd name="T108" fmla="*/ 2147483647 w 1670"/>
                  <a:gd name="T109" fmla="*/ 2147483647 h 407"/>
                  <a:gd name="T110" fmla="*/ 2147483647 w 1670"/>
                  <a:gd name="T111" fmla="*/ 2147483647 h 407"/>
                  <a:gd name="T112" fmla="*/ 2147483647 w 1670"/>
                  <a:gd name="T113" fmla="*/ 2147483647 h 407"/>
                  <a:gd name="T114" fmla="*/ 2147483647 w 1670"/>
                  <a:gd name="T115" fmla="*/ 2147483647 h 407"/>
                  <a:gd name="T116" fmla="*/ 2147483647 w 1670"/>
                  <a:gd name="T117" fmla="*/ 2147483647 h 407"/>
                  <a:gd name="T118" fmla="*/ 2147483647 w 1670"/>
                  <a:gd name="T119" fmla="*/ 2147483647 h 407"/>
                  <a:gd name="T120" fmla="*/ 2147483647 w 1670"/>
                  <a:gd name="T121" fmla="*/ 2147483647 h 4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70"/>
                  <a:gd name="T184" fmla="*/ 0 h 407"/>
                  <a:gd name="T185" fmla="*/ 1670 w 1670"/>
                  <a:gd name="T186" fmla="*/ 407 h 40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70" h="407">
                    <a:moveTo>
                      <a:pt x="0" y="290"/>
                    </a:moveTo>
                    <a:cubicBezTo>
                      <a:pt x="45" y="197"/>
                      <a:pt x="43" y="81"/>
                      <a:pt x="103" y="0"/>
                    </a:cubicBezTo>
                    <a:cubicBezTo>
                      <a:pt x="116" y="49"/>
                      <a:pt x="132" y="96"/>
                      <a:pt x="145" y="145"/>
                    </a:cubicBezTo>
                    <a:cubicBezTo>
                      <a:pt x="150" y="138"/>
                      <a:pt x="184" y="80"/>
                      <a:pt x="196" y="83"/>
                    </a:cubicBezTo>
                    <a:cubicBezTo>
                      <a:pt x="210" y="87"/>
                      <a:pt x="203" y="111"/>
                      <a:pt x="207" y="125"/>
                    </a:cubicBezTo>
                    <a:cubicBezTo>
                      <a:pt x="214" y="115"/>
                      <a:pt x="215" y="90"/>
                      <a:pt x="227" y="94"/>
                    </a:cubicBezTo>
                    <a:cubicBezTo>
                      <a:pt x="240" y="98"/>
                      <a:pt x="235" y="121"/>
                      <a:pt x="238" y="135"/>
                    </a:cubicBezTo>
                    <a:cubicBezTo>
                      <a:pt x="242" y="156"/>
                      <a:pt x="245" y="176"/>
                      <a:pt x="248" y="197"/>
                    </a:cubicBezTo>
                    <a:cubicBezTo>
                      <a:pt x="334" y="111"/>
                      <a:pt x="239" y="187"/>
                      <a:pt x="289" y="197"/>
                    </a:cubicBezTo>
                    <a:cubicBezTo>
                      <a:pt x="298" y="199"/>
                      <a:pt x="352" y="162"/>
                      <a:pt x="362" y="156"/>
                    </a:cubicBezTo>
                    <a:cubicBezTo>
                      <a:pt x="381" y="213"/>
                      <a:pt x="373" y="245"/>
                      <a:pt x="403" y="187"/>
                    </a:cubicBezTo>
                    <a:cubicBezTo>
                      <a:pt x="408" y="177"/>
                      <a:pt x="410" y="166"/>
                      <a:pt x="414" y="156"/>
                    </a:cubicBezTo>
                    <a:cubicBezTo>
                      <a:pt x="455" y="219"/>
                      <a:pt x="407" y="167"/>
                      <a:pt x="476" y="176"/>
                    </a:cubicBezTo>
                    <a:cubicBezTo>
                      <a:pt x="488" y="178"/>
                      <a:pt x="497" y="190"/>
                      <a:pt x="507" y="197"/>
                    </a:cubicBezTo>
                    <a:cubicBezTo>
                      <a:pt x="510" y="211"/>
                      <a:pt x="504" y="232"/>
                      <a:pt x="517" y="238"/>
                    </a:cubicBezTo>
                    <a:cubicBezTo>
                      <a:pt x="544" y="252"/>
                      <a:pt x="556" y="195"/>
                      <a:pt x="558" y="187"/>
                    </a:cubicBezTo>
                    <a:cubicBezTo>
                      <a:pt x="562" y="208"/>
                      <a:pt x="554" y="234"/>
                      <a:pt x="569" y="249"/>
                    </a:cubicBezTo>
                    <a:cubicBezTo>
                      <a:pt x="578" y="258"/>
                      <a:pt x="590" y="236"/>
                      <a:pt x="600" y="228"/>
                    </a:cubicBezTo>
                    <a:cubicBezTo>
                      <a:pt x="611" y="219"/>
                      <a:pt x="621" y="207"/>
                      <a:pt x="631" y="197"/>
                    </a:cubicBezTo>
                    <a:cubicBezTo>
                      <a:pt x="634" y="218"/>
                      <a:pt x="628" y="243"/>
                      <a:pt x="641" y="259"/>
                    </a:cubicBezTo>
                    <a:cubicBezTo>
                      <a:pt x="648" y="268"/>
                      <a:pt x="664" y="256"/>
                      <a:pt x="672" y="249"/>
                    </a:cubicBezTo>
                    <a:cubicBezTo>
                      <a:pt x="696" y="228"/>
                      <a:pt x="711" y="199"/>
                      <a:pt x="734" y="176"/>
                    </a:cubicBezTo>
                    <a:cubicBezTo>
                      <a:pt x="744" y="180"/>
                      <a:pt x="754" y="189"/>
                      <a:pt x="765" y="187"/>
                    </a:cubicBezTo>
                    <a:cubicBezTo>
                      <a:pt x="819" y="178"/>
                      <a:pt x="776" y="136"/>
                      <a:pt x="817" y="197"/>
                    </a:cubicBezTo>
                    <a:cubicBezTo>
                      <a:pt x="831" y="190"/>
                      <a:pt x="846" y="185"/>
                      <a:pt x="858" y="176"/>
                    </a:cubicBezTo>
                    <a:cubicBezTo>
                      <a:pt x="870" y="167"/>
                      <a:pt x="875" y="141"/>
                      <a:pt x="889" y="145"/>
                    </a:cubicBezTo>
                    <a:cubicBezTo>
                      <a:pt x="903" y="149"/>
                      <a:pt x="896" y="173"/>
                      <a:pt x="900" y="187"/>
                    </a:cubicBezTo>
                    <a:cubicBezTo>
                      <a:pt x="903" y="197"/>
                      <a:pt x="907" y="208"/>
                      <a:pt x="910" y="218"/>
                    </a:cubicBezTo>
                    <a:cubicBezTo>
                      <a:pt x="924" y="211"/>
                      <a:pt x="939" y="207"/>
                      <a:pt x="951" y="197"/>
                    </a:cubicBezTo>
                    <a:cubicBezTo>
                      <a:pt x="993" y="162"/>
                      <a:pt x="947" y="158"/>
                      <a:pt x="1003" y="176"/>
                    </a:cubicBezTo>
                    <a:cubicBezTo>
                      <a:pt x="1046" y="112"/>
                      <a:pt x="1006" y="154"/>
                      <a:pt x="1034" y="176"/>
                    </a:cubicBezTo>
                    <a:cubicBezTo>
                      <a:pt x="1045" y="185"/>
                      <a:pt x="1062" y="183"/>
                      <a:pt x="1076" y="187"/>
                    </a:cubicBezTo>
                    <a:cubicBezTo>
                      <a:pt x="1086" y="177"/>
                      <a:pt x="1093" y="159"/>
                      <a:pt x="1107" y="156"/>
                    </a:cubicBezTo>
                    <a:cubicBezTo>
                      <a:pt x="1146" y="149"/>
                      <a:pt x="1146" y="216"/>
                      <a:pt x="1148" y="228"/>
                    </a:cubicBezTo>
                    <a:cubicBezTo>
                      <a:pt x="1204" y="190"/>
                      <a:pt x="1169" y="204"/>
                      <a:pt x="1169" y="238"/>
                    </a:cubicBezTo>
                    <a:cubicBezTo>
                      <a:pt x="1169" y="249"/>
                      <a:pt x="1176" y="259"/>
                      <a:pt x="1179" y="269"/>
                    </a:cubicBezTo>
                    <a:cubicBezTo>
                      <a:pt x="1229" y="195"/>
                      <a:pt x="1173" y="261"/>
                      <a:pt x="1210" y="280"/>
                    </a:cubicBezTo>
                    <a:cubicBezTo>
                      <a:pt x="1221" y="286"/>
                      <a:pt x="1231" y="266"/>
                      <a:pt x="1241" y="259"/>
                    </a:cubicBezTo>
                    <a:cubicBezTo>
                      <a:pt x="1266" y="131"/>
                      <a:pt x="1235" y="256"/>
                      <a:pt x="1262" y="269"/>
                    </a:cubicBezTo>
                    <a:cubicBezTo>
                      <a:pt x="1277" y="277"/>
                      <a:pt x="1283" y="242"/>
                      <a:pt x="1293" y="228"/>
                    </a:cubicBezTo>
                    <a:cubicBezTo>
                      <a:pt x="1296" y="207"/>
                      <a:pt x="1299" y="187"/>
                      <a:pt x="1303" y="166"/>
                    </a:cubicBezTo>
                    <a:cubicBezTo>
                      <a:pt x="1306" y="152"/>
                      <a:pt x="1313" y="111"/>
                      <a:pt x="1313" y="125"/>
                    </a:cubicBezTo>
                    <a:cubicBezTo>
                      <a:pt x="1313" y="142"/>
                      <a:pt x="1306" y="159"/>
                      <a:pt x="1303" y="176"/>
                    </a:cubicBezTo>
                    <a:cubicBezTo>
                      <a:pt x="1306" y="190"/>
                      <a:pt x="1299" y="218"/>
                      <a:pt x="1313" y="218"/>
                    </a:cubicBezTo>
                    <a:cubicBezTo>
                      <a:pt x="1322" y="218"/>
                      <a:pt x="1341" y="155"/>
                      <a:pt x="1344" y="145"/>
                    </a:cubicBezTo>
                    <a:cubicBezTo>
                      <a:pt x="1351" y="169"/>
                      <a:pt x="1360" y="193"/>
                      <a:pt x="1365" y="218"/>
                    </a:cubicBezTo>
                    <a:cubicBezTo>
                      <a:pt x="1371" y="249"/>
                      <a:pt x="1364" y="282"/>
                      <a:pt x="1376" y="311"/>
                    </a:cubicBezTo>
                    <a:cubicBezTo>
                      <a:pt x="1381" y="324"/>
                      <a:pt x="1381" y="282"/>
                      <a:pt x="1386" y="269"/>
                    </a:cubicBezTo>
                    <a:cubicBezTo>
                      <a:pt x="1391" y="255"/>
                      <a:pt x="1400" y="242"/>
                      <a:pt x="1407" y="228"/>
                    </a:cubicBezTo>
                    <a:cubicBezTo>
                      <a:pt x="1423" y="279"/>
                      <a:pt x="1389" y="407"/>
                      <a:pt x="1448" y="321"/>
                    </a:cubicBezTo>
                    <a:cubicBezTo>
                      <a:pt x="1451" y="307"/>
                      <a:pt x="1445" y="284"/>
                      <a:pt x="1458" y="280"/>
                    </a:cubicBezTo>
                    <a:cubicBezTo>
                      <a:pt x="1470" y="276"/>
                      <a:pt x="1469" y="319"/>
                      <a:pt x="1479" y="311"/>
                    </a:cubicBezTo>
                    <a:cubicBezTo>
                      <a:pt x="1500" y="294"/>
                      <a:pt x="1500" y="262"/>
                      <a:pt x="1510" y="238"/>
                    </a:cubicBezTo>
                    <a:cubicBezTo>
                      <a:pt x="1520" y="158"/>
                      <a:pt x="1534" y="143"/>
                      <a:pt x="1551" y="73"/>
                    </a:cubicBezTo>
                    <a:cubicBezTo>
                      <a:pt x="1555" y="87"/>
                      <a:pt x="1553" y="103"/>
                      <a:pt x="1562" y="114"/>
                    </a:cubicBezTo>
                    <a:cubicBezTo>
                      <a:pt x="1569" y="123"/>
                      <a:pt x="1585" y="117"/>
                      <a:pt x="1593" y="125"/>
                    </a:cubicBezTo>
                    <a:cubicBezTo>
                      <a:pt x="1601" y="133"/>
                      <a:pt x="1600" y="146"/>
                      <a:pt x="1603" y="156"/>
                    </a:cubicBezTo>
                    <a:cubicBezTo>
                      <a:pt x="1613" y="146"/>
                      <a:pt x="1620" y="122"/>
                      <a:pt x="1634" y="125"/>
                    </a:cubicBezTo>
                    <a:cubicBezTo>
                      <a:pt x="1648" y="128"/>
                      <a:pt x="1640" y="152"/>
                      <a:pt x="1644" y="166"/>
                    </a:cubicBezTo>
                    <a:cubicBezTo>
                      <a:pt x="1647" y="177"/>
                      <a:pt x="1651" y="187"/>
                      <a:pt x="1655" y="197"/>
                    </a:cubicBezTo>
                    <a:cubicBezTo>
                      <a:pt x="1670" y="150"/>
                      <a:pt x="1665" y="155"/>
                      <a:pt x="1665" y="218"/>
                    </a:cubicBezTo>
                  </a:path>
                </a:pathLst>
              </a:cu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4395788" y="4086225"/>
                <a:ext cx="406426" cy="31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200" i="1" dirty="0">
                    <a:solidFill>
                      <a:srgbClr val="FF0000"/>
                    </a:solidFill>
                  </a:rPr>
                  <a:t>I(t)</a:t>
                </a:r>
              </a:p>
            </p:txBody>
          </p:sp>
          <p:sp>
            <p:nvSpPr>
              <p:cNvPr id="57" name="Oval 80"/>
              <p:cNvSpPr>
                <a:spLocks noChangeArrowheads="1"/>
              </p:cNvSpPr>
              <p:nvPr/>
            </p:nvSpPr>
            <p:spPr bwMode="auto">
              <a:xfrm>
                <a:off x="6457950" y="4483100"/>
                <a:ext cx="360363" cy="360363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82"/>
              <p:cNvSpPr>
                <a:spLocks noChangeShapeType="1"/>
              </p:cNvSpPr>
              <p:nvPr/>
            </p:nvSpPr>
            <p:spPr bwMode="auto">
              <a:xfrm flipV="1">
                <a:off x="5665788" y="4384675"/>
                <a:ext cx="0" cy="24288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83"/>
              <p:cNvSpPr>
                <a:spLocks noChangeShapeType="1"/>
              </p:cNvSpPr>
              <p:nvPr/>
            </p:nvSpPr>
            <p:spPr bwMode="auto">
              <a:xfrm>
                <a:off x="5810250" y="3979863"/>
                <a:ext cx="647700" cy="503237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Text Box 84"/>
              <p:cNvSpPr txBox="1">
                <a:spLocks noChangeArrowheads="1"/>
              </p:cNvSpPr>
              <p:nvPr/>
            </p:nvSpPr>
            <p:spPr bwMode="auto">
              <a:xfrm>
                <a:off x="4081463" y="4987925"/>
                <a:ext cx="3297237" cy="4619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CH" sz="2400" i="1">
                    <a:solidFill>
                      <a:schemeClr val="accent2"/>
                    </a:solidFill>
                  </a:rPr>
                  <a:t>Fluctuating input current</a:t>
                </a:r>
                <a:endParaRPr lang="fr-FR" sz="2400" i="1">
                  <a:solidFill>
                    <a:schemeClr val="accent2"/>
                  </a:solidFill>
                </a:endParaRPr>
              </a:p>
            </p:txBody>
          </p:sp>
        </p:grpSp>
        <p:graphicFrame>
          <p:nvGraphicFramePr>
            <p:cNvPr id="51" name="Object 73"/>
            <p:cNvGraphicFramePr>
              <a:graphicFrameLocks noChangeAspect="1"/>
            </p:cNvGraphicFramePr>
            <p:nvPr/>
          </p:nvGraphicFramePr>
          <p:xfrm>
            <a:off x="14726990" y="9835821"/>
            <a:ext cx="1176337" cy="901700"/>
          </p:xfrm>
          <a:graphic>
            <a:graphicData uri="http://schemas.openxmlformats.org/presentationml/2006/ole">
              <p:oleObj spid="_x0000_s234505" name="Equation" r:id="rId9" imgW="330120" imgH="228600" progId="Equation.DSMT4">
                <p:embed/>
              </p:oleObj>
            </a:graphicData>
          </a:graphic>
        </p:graphicFrame>
      </p:grpSp>
      <p:sp>
        <p:nvSpPr>
          <p:cNvPr id="62" name="Freeform 61"/>
          <p:cNvSpPr/>
          <p:nvPr/>
        </p:nvSpPr>
        <p:spPr>
          <a:xfrm>
            <a:off x="15761369" y="2979820"/>
            <a:ext cx="2237874" cy="304800"/>
          </a:xfrm>
          <a:custGeom>
            <a:avLst/>
            <a:gdLst>
              <a:gd name="connsiteX0" fmla="*/ 0 w 2237874"/>
              <a:gd name="connsiteY0" fmla="*/ 220579 h 304800"/>
              <a:gd name="connsiteX1" fmla="*/ 288758 w 2237874"/>
              <a:gd name="connsiteY1" fmla="*/ 4010 h 304800"/>
              <a:gd name="connsiteX2" fmla="*/ 938463 w 2237874"/>
              <a:gd name="connsiteY2" fmla="*/ 244642 h 304800"/>
              <a:gd name="connsiteX3" fmla="*/ 1491916 w 2237874"/>
              <a:gd name="connsiteY3" fmla="*/ 220579 h 304800"/>
              <a:gd name="connsiteX4" fmla="*/ 1973179 w 2237874"/>
              <a:gd name="connsiteY4" fmla="*/ 268705 h 304800"/>
              <a:gd name="connsiteX5" fmla="*/ 2237874 w 2237874"/>
              <a:gd name="connsiteY5" fmla="*/ 401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874" h="304800">
                <a:moveTo>
                  <a:pt x="0" y="220579"/>
                </a:moveTo>
                <a:cubicBezTo>
                  <a:pt x="66174" y="110289"/>
                  <a:pt x="132348" y="0"/>
                  <a:pt x="288758" y="4010"/>
                </a:cubicBezTo>
                <a:cubicBezTo>
                  <a:pt x="445168" y="8020"/>
                  <a:pt x="737937" y="208547"/>
                  <a:pt x="938463" y="244642"/>
                </a:cubicBezTo>
                <a:cubicBezTo>
                  <a:pt x="1138989" y="280737"/>
                  <a:pt x="1319463" y="216569"/>
                  <a:pt x="1491916" y="220579"/>
                </a:cubicBezTo>
                <a:cubicBezTo>
                  <a:pt x="1664369" y="224590"/>
                  <a:pt x="1848853" y="304800"/>
                  <a:pt x="1973179" y="268705"/>
                </a:cubicBezTo>
                <a:cubicBezTo>
                  <a:pt x="2097505" y="232610"/>
                  <a:pt x="2167689" y="118310"/>
                  <a:pt x="2237874" y="401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3" name="Object 73"/>
          <p:cNvGraphicFramePr>
            <a:graphicFrameLocks noChangeAspect="1"/>
          </p:cNvGraphicFramePr>
          <p:nvPr/>
        </p:nvGraphicFramePr>
        <p:xfrm>
          <a:off x="15782925" y="1320459"/>
          <a:ext cx="3844925" cy="901700"/>
        </p:xfrm>
        <a:graphic>
          <a:graphicData uri="http://schemas.openxmlformats.org/presentationml/2006/ole">
            <p:oleObj spid="_x0000_s234506" name="Equation" r:id="rId10" imgW="1079280" imgH="228600" progId="Equation.DSMT4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12033175" y="10209213"/>
          <a:ext cx="5756275" cy="1081087"/>
        </p:xfrm>
        <a:graphic>
          <a:graphicData uri="http://schemas.openxmlformats.org/presentationml/2006/ole">
            <p:oleObj spid="_x0000_s234507" name="Equation" r:id="rId11" imgW="177768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4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68379</TotalTime>
  <Words>2597</Words>
  <Application>Microsoft Office PowerPoint</Application>
  <PresentationFormat>Custom</PresentationFormat>
  <Paragraphs>656</Paragraphs>
  <Slides>63</Slides>
  <Notes>60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Thème Office</vt:lpstr>
      <vt:lpstr>Equation</vt:lpstr>
      <vt:lpstr>Biological Modeling of Neural Networks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Biological Modeling of Neural Networks </vt:lpstr>
      <vt:lpstr>Slide 16</vt:lpstr>
      <vt:lpstr>Slide 17</vt:lpstr>
      <vt:lpstr>Slide 18</vt:lpstr>
      <vt:lpstr>Slide 19</vt:lpstr>
      <vt:lpstr>Biological Modeling of Neural Networks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Biological Modeling of Neural Networks </vt:lpstr>
      <vt:lpstr>Biological Modeling of Neural Networks 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Biological Modeling of Neural Networks 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Biological Modeling of Neural Networks 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</vt:vector>
  </TitlesOfParts>
  <Company>EPFL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Didier Bonvin</dc:creator>
  <cp:lastModifiedBy>gerstner</cp:lastModifiedBy>
  <cp:revision>1166</cp:revision>
  <cp:lastPrinted>2013-05-07T08:05:56Z</cp:lastPrinted>
  <dcterms:created xsi:type="dcterms:W3CDTF">2011-05-09T14:50:50Z</dcterms:created>
  <dcterms:modified xsi:type="dcterms:W3CDTF">2014-07-30T09:51:33Z</dcterms:modified>
</cp:coreProperties>
</file>