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507" r:id="rId2"/>
    <p:sldId id="569" r:id="rId3"/>
    <p:sldId id="660" r:id="rId4"/>
    <p:sldId id="661" r:id="rId5"/>
    <p:sldId id="570" r:id="rId6"/>
    <p:sldId id="571" r:id="rId7"/>
    <p:sldId id="572" r:id="rId8"/>
    <p:sldId id="573" r:id="rId9"/>
    <p:sldId id="575" r:id="rId10"/>
    <p:sldId id="650" r:id="rId11"/>
    <p:sldId id="578" r:id="rId12"/>
    <p:sldId id="580" r:id="rId13"/>
    <p:sldId id="581" r:id="rId14"/>
    <p:sldId id="658" r:id="rId15"/>
    <p:sldId id="582" r:id="rId16"/>
    <p:sldId id="583" r:id="rId17"/>
    <p:sldId id="584" r:id="rId18"/>
    <p:sldId id="585" r:id="rId19"/>
    <p:sldId id="586" r:id="rId20"/>
    <p:sldId id="564" r:id="rId21"/>
    <p:sldId id="589" r:id="rId22"/>
    <p:sldId id="590" r:id="rId23"/>
    <p:sldId id="591" r:id="rId24"/>
    <p:sldId id="592" r:id="rId25"/>
    <p:sldId id="593" r:id="rId26"/>
    <p:sldId id="597" r:id="rId27"/>
    <p:sldId id="594" r:id="rId28"/>
    <p:sldId id="595" r:id="rId29"/>
  </p:sldIdLst>
  <p:sldSz cx="21607463" cy="12152313"/>
  <p:notesSz cx="6858000" cy="9144000"/>
  <p:defaultTextStyle>
    <a:defPPr>
      <a:defRPr lang="fr-FR"/>
    </a:defPPr>
    <a:lvl1pPr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1079500" indent="-622300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2159000" indent="-1244600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3240088" indent="-1868488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4319588" indent="-2490788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87D4F7"/>
    <a:srgbClr val="3550FE"/>
    <a:srgbClr val="0076FF"/>
    <a:srgbClr val="C30000"/>
    <a:srgbClr val="29ABE2"/>
    <a:srgbClr val="0049FF"/>
    <a:srgbClr val="E346FF"/>
    <a:srgbClr val="AE4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73" autoAdjust="0"/>
    <p:restoredTop sz="90990" autoAdjust="0"/>
  </p:normalViewPr>
  <p:slideViewPr>
    <p:cSldViewPr snapToGrid="0" snapToObjects="1">
      <p:cViewPr>
        <p:scale>
          <a:sx n="40" d="100"/>
          <a:sy n="40" d="100"/>
        </p:scale>
        <p:origin x="-978" y="-534"/>
      </p:cViewPr>
      <p:guideLst>
        <p:guide orient="horz" pos="3828"/>
        <p:guide pos="68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1" d="100"/>
        <a:sy n="31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-4544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8.wmf"/><Relationship Id="rId1" Type="http://schemas.openxmlformats.org/officeDocument/2006/relationships/image" Target="../media/image25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8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39.wmf"/><Relationship Id="rId4" Type="http://schemas.openxmlformats.org/officeDocument/2006/relationships/image" Target="../media/image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6.wmf"/><Relationship Id="rId7" Type="http://schemas.openxmlformats.org/officeDocument/2006/relationships/image" Target="../media/image59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46.wmf"/><Relationship Id="rId10" Type="http://schemas.openxmlformats.org/officeDocument/2006/relationships/image" Target="../media/image62.wmf"/><Relationship Id="rId4" Type="http://schemas.openxmlformats.org/officeDocument/2006/relationships/image" Target="../media/image57.wmf"/><Relationship Id="rId9" Type="http://schemas.openxmlformats.org/officeDocument/2006/relationships/image" Target="../media/image61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6.wmf"/><Relationship Id="rId7" Type="http://schemas.openxmlformats.org/officeDocument/2006/relationships/image" Target="../media/image68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7.wmf"/><Relationship Id="rId5" Type="http://schemas.openxmlformats.org/officeDocument/2006/relationships/image" Target="../media/image46.wmf"/><Relationship Id="rId10" Type="http://schemas.openxmlformats.org/officeDocument/2006/relationships/image" Target="../media/image71.wmf"/><Relationship Id="rId4" Type="http://schemas.openxmlformats.org/officeDocument/2006/relationships/image" Target="../media/image45.wmf"/><Relationship Id="rId9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ED38CE-B7FF-41BF-9500-CEA2940B906C}" type="datetimeFigureOut">
              <a:rPr lang="fr-FR"/>
              <a:pPr>
                <a:defRPr/>
              </a:pPr>
              <a:t>30/07/2014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63DFED-6B98-4188-846F-160B8DB02AA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CAAF0B-5226-4044-84AE-4C4A53D6F843}" type="datetimeFigureOut">
              <a:rPr lang="fr-FR"/>
              <a:pPr>
                <a:defRPr/>
              </a:pPr>
              <a:t>30/07/2014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 smtClean="0"/>
              <a:t>Cliquez pour modifier les styles du texte du masque</a:t>
            </a:r>
          </a:p>
          <a:p>
            <a:pPr lvl="1"/>
            <a:r>
              <a:rPr lang="fr-CH" noProof="0" smtClean="0"/>
              <a:t>Deuxième niveau</a:t>
            </a:r>
          </a:p>
          <a:p>
            <a:pPr lvl="2"/>
            <a:r>
              <a:rPr lang="fr-CH" noProof="0" smtClean="0"/>
              <a:t>Troisième niveau</a:t>
            </a:r>
          </a:p>
          <a:p>
            <a:pPr lvl="3"/>
            <a:r>
              <a:rPr lang="fr-CH" noProof="0" smtClean="0"/>
              <a:t>Quatrième niveau</a:t>
            </a:r>
          </a:p>
          <a:p>
            <a:pPr lvl="4"/>
            <a:r>
              <a:rPr lang="fr-CH" noProof="0" smtClean="0"/>
              <a:t>Cinquième niveau</a:t>
            </a:r>
            <a:endParaRPr lang="fr-FR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590E4C-ABD9-406D-9257-D1132C217B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1079500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2159000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3240088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4319588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5401361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6481633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7561905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8642177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1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4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10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20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3B277B-5CBE-4F8A-BC16-6982325C3D6B}" type="slidenum">
              <a:rPr lang="fr-FR" smtClean="0"/>
              <a:pPr/>
              <a:t>24</a:t>
            </a:fld>
            <a:endParaRPr lang="fr-F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 should start before the break.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590E4C-ABD9-406D-9257-D1132C217B21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3B277B-5CBE-4F8A-BC16-6982325C3D6B}" type="slidenum">
              <a:rPr lang="fr-FR" smtClean="0"/>
              <a:pPr/>
              <a:t>27</a:t>
            </a:fld>
            <a:endParaRPr lang="fr-F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3B277B-5CBE-4F8A-BC16-6982325C3D6B}" type="slidenum">
              <a:rPr lang="fr-FR" smtClean="0"/>
              <a:pPr/>
              <a:t>28</a:t>
            </a:fld>
            <a:endParaRPr lang="fr-F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OC Vide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5175" y="1579563"/>
            <a:ext cx="2112963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34799" y="6126857"/>
            <a:ext cx="18624734" cy="1086925"/>
          </a:xfrm>
          <a:prstGeom prst="rect">
            <a:avLst/>
          </a:prstGeom>
        </p:spPr>
        <p:txBody>
          <a:bodyPr vert="horz"/>
          <a:lstStyle>
            <a:lvl1pPr>
              <a:defRPr lang="en-US" sz="6600" kern="1200" spc="236" dirty="0">
                <a:solidFill>
                  <a:srgbClr val="000000"/>
                </a:solidFill>
                <a:latin typeface="Impact"/>
                <a:ea typeface="ＭＳ Ｐゴシック" charset="0"/>
                <a:cs typeface="Impact"/>
              </a:defRPr>
            </a:lvl1pPr>
          </a:lstStyle>
          <a:p>
            <a:r>
              <a:rPr lang="fr-CH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2034797" y="7992177"/>
            <a:ext cx="13092127" cy="906462"/>
          </a:xfrm>
          <a:prstGeom prst="rect">
            <a:avLst/>
          </a:prstGeom>
        </p:spPr>
        <p:txBody>
          <a:bodyPr vert="horz"/>
          <a:lstStyle>
            <a:lvl1pPr marL="685800" indent="-685800">
              <a:buFontTx/>
              <a:buNone/>
              <a:defRPr lang="fr-CH" b="1" dirty="0" smtClean="0">
                <a:solidFill>
                  <a:srgbClr val="C30000"/>
                </a:solidFill>
                <a:latin typeface="Arial Narrow" charset="0"/>
                <a:cs typeface="Arial Narrow" charset="0"/>
              </a:defRPr>
            </a:lvl1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2035248" y="8898639"/>
            <a:ext cx="13091676" cy="830014"/>
          </a:xfrm>
          <a:prstGeom prst="rect">
            <a:avLst/>
          </a:prstGeom>
        </p:spPr>
        <p:txBody>
          <a:bodyPr vert="horz"/>
          <a:lstStyle>
            <a:lvl1pPr marL="685800" indent="-685800">
              <a:buFontTx/>
              <a:buNone/>
              <a:defRPr lang="fr-CH" dirty="0" smtClean="0">
                <a:solidFill>
                  <a:schemeClr val="tx1"/>
                </a:solidFill>
                <a:latin typeface="Arial Narrow" charset="0"/>
                <a:cs typeface="Arial Narrow" charset="0"/>
              </a:defRPr>
            </a:lvl1pPr>
          </a:lstStyle>
          <a:p>
            <a:pPr lvl="0"/>
            <a:r>
              <a:rPr lang="fr-CH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20560" y="11072108"/>
            <a:ext cx="4501555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2550" y="11072108"/>
            <a:ext cx="6842363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5348" y="11072108"/>
            <a:ext cx="4501555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fld id="{C1FFC524-F062-458A-AA3B-E5D734620D6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 et fi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8157C989-9683-4E93-85AD-6E8DADA6FB43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4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6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7" name="Rectangle 6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49" cy="1473370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spcAft>
                <a:spcPts val="2835"/>
              </a:spcAft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sans fi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BB6EBC08-FAE3-4A34-B1F6-5261134B6DF6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4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42679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71CC1C1A-7A90-44FD-A370-136E498F11FE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sp>
        <p:nvSpPr>
          <p:cNvPr id="5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8" name="Rectangle 7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4447" y="2347948"/>
            <a:ext cx="19965085" cy="8601480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2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 marL="1238250" indent="0">
              <a:buNone/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73370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spcAft>
                <a:spcPts val="2835"/>
              </a:spcAft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AE3ADD7F-FEC2-47ED-8F59-7EBA958F93FD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8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10" name="Rectangle 9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3055" y="2347948"/>
            <a:ext cx="9915077" cy="8545039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4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idx="10"/>
          </p:nvPr>
        </p:nvSpPr>
        <p:spPr>
          <a:xfrm>
            <a:off x="10823113" y="2347948"/>
            <a:ext cx="9914400" cy="8545039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2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73370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spcAft>
                <a:spcPts val="2835"/>
              </a:spcAft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01E3E9F-5ABA-40FE-AF79-C325AF3393E1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0"/>
          </p:nvPr>
        </p:nvSpPr>
        <p:spPr>
          <a:xfrm>
            <a:off x="8447918" y="1165851"/>
            <a:ext cx="12211615" cy="9463373"/>
          </a:xfrm>
          <a:prstGeom prst="rect">
            <a:avLst/>
          </a:prstGeom>
        </p:spPr>
        <p:txBody>
          <a:bodyPr lIns="0" tIns="0" rIns="0" bIns="0"/>
          <a:lstStyle>
            <a:lvl1pPr marL="1080272" indent="-518871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47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433810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433810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35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 marL="2100529" indent="-348749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4pPr>
            <a:lvl5pPr marL="2265571" indent="-263688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2800" b="0" i="0">
                <a:solidFill>
                  <a:srgbClr val="000000"/>
                </a:solidFill>
                <a:latin typeface="Arial Narrow"/>
                <a:cs typeface="Arial Narrow"/>
              </a:defRPr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21534" y="3806314"/>
            <a:ext cx="7626383" cy="6822910"/>
          </a:xfrm>
          <a:prstGeom prst="rect">
            <a:avLst/>
          </a:prstGeom>
        </p:spPr>
        <p:txBody>
          <a:bodyPr lIns="216054" tIns="108027" rIns="216054" bIns="108027">
            <a:noAutofit/>
          </a:bodyPr>
          <a:lstStyle>
            <a:lvl1pPr marL="0" indent="0" algn="l">
              <a:buNone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08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1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1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2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821537" y="1040642"/>
            <a:ext cx="7626381" cy="2588834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defRPr sz="5700" b="0" i="0" spc="236">
                <a:latin typeface="Impact"/>
                <a:cs typeface="Impact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F6F8D0E-813B-4B9D-B824-22D92184D584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8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9" name="Rectangle 8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21536" y="2683443"/>
            <a:ext cx="5303013" cy="3439233"/>
          </a:xfrm>
          <a:prstGeom prst="rect">
            <a:avLst/>
          </a:prstGeom>
        </p:spPr>
        <p:txBody>
          <a:bodyPr lIns="216054" tIns="108027" rIns="216054" bIns="108027">
            <a:noAutofit/>
          </a:bodyPr>
          <a:lstStyle>
            <a:lvl1pPr marL="0" indent="0" algn="l">
              <a:buNone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08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1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1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2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1"/>
          </p:nvPr>
        </p:nvSpPr>
        <p:spPr>
          <a:xfrm>
            <a:off x="5776328" y="2347948"/>
            <a:ext cx="14883204" cy="8242436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2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 marL="1238250" indent="0">
              <a:buNone/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42679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B7E070D-A864-437B-B7D4-F263214A491C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3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12" r:id="rId1"/>
    <p:sldLayoutId id="2147484713" r:id="rId2"/>
    <p:sldLayoutId id="2147484714" r:id="rId3"/>
    <p:sldLayoutId id="2147484715" r:id="rId4"/>
    <p:sldLayoutId id="2147484716" r:id="rId5"/>
    <p:sldLayoutId id="2147484717" r:id="rId6"/>
    <p:sldLayoutId id="2147484718" r:id="rId7"/>
    <p:sldLayoutId id="2147484719" r:id="rId8"/>
    <p:sldLayoutId id="2147484711" r:id="rId9"/>
    <p:sldLayoutId id="2147484720" r:id="rId10"/>
  </p:sldLayoutIdLst>
  <p:timing>
    <p:tnLst>
      <p:par>
        <p:cTn id="1" dur="indefinite" restart="never" nodeType="tmRoot"/>
      </p:par>
    </p:tnLst>
  </p:timing>
  <p:txStyles>
    <p:titleStyle>
      <a:lvl1pPr algn="l" defTabSz="1079500" rtl="0" eaLnBrk="0" fontAlgn="base" hangingPunct="0">
        <a:spcBef>
          <a:spcPct val="0"/>
        </a:spcBef>
        <a:spcAft>
          <a:spcPct val="0"/>
        </a:spcAft>
        <a:defRPr sz="6600" kern="1200">
          <a:solidFill>
            <a:schemeClr val="tx1"/>
          </a:solidFill>
          <a:latin typeface="Verdana"/>
          <a:ea typeface="ＭＳ Ｐゴシック" charset="0"/>
          <a:cs typeface="ＭＳ Ｐゴシック" charset="0"/>
        </a:defRPr>
      </a:lvl1pPr>
      <a:lvl2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5pPr>
      <a:lvl6pPr marL="1080272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6pPr>
      <a:lvl7pPr marL="2160544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7pPr>
      <a:lvl8pPr marL="3240816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8pPr>
      <a:lvl9pPr marL="4321089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9pPr>
    </p:titleStyle>
    <p:bodyStyle>
      <a:lvl1pPr marL="1079500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4700" kern="1200">
          <a:solidFill>
            <a:srgbClr val="595959"/>
          </a:solidFill>
          <a:latin typeface="Verdana"/>
          <a:ea typeface="ＭＳ Ｐゴシック" charset="0"/>
          <a:cs typeface="ＭＳ Ｐゴシック" charset="0"/>
        </a:defRPr>
      </a:lvl1pPr>
      <a:lvl2pPr marL="1511300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3800" kern="1200">
          <a:solidFill>
            <a:srgbClr val="595959"/>
          </a:solidFill>
          <a:latin typeface="Verdana"/>
          <a:ea typeface="ＭＳ Ｐゴシック" charset="0"/>
          <a:cs typeface="+mn-cs"/>
        </a:defRPr>
      </a:lvl2pPr>
      <a:lvl3pPr marL="1833563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3300" kern="1200">
          <a:solidFill>
            <a:srgbClr val="595959"/>
          </a:solidFill>
          <a:latin typeface="Verdana"/>
          <a:ea typeface="ＭＳ Ｐゴシック" charset="0"/>
          <a:cs typeface="+mn-cs"/>
        </a:defRPr>
      </a:lvl3pPr>
      <a:lvl4pPr marL="2100263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2800" kern="1200">
          <a:solidFill>
            <a:srgbClr val="595959"/>
          </a:solidFill>
          <a:latin typeface="Verdana"/>
          <a:ea typeface="ＭＳ Ｐゴシック" charset="0"/>
          <a:cs typeface="+mn-cs"/>
        </a:defRPr>
      </a:lvl4pPr>
      <a:lvl5pPr marL="2265363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2400" kern="1200">
          <a:solidFill>
            <a:srgbClr val="595959"/>
          </a:solidFill>
          <a:latin typeface="Verdana"/>
          <a:ea typeface="ＭＳ Ｐゴシック" charset="0"/>
          <a:cs typeface="+mn-cs"/>
        </a:defRPr>
      </a:lvl5pPr>
      <a:lvl6pPr marL="5941497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021769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102041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82313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0272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544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816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21089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01361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81633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61905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42177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0.png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35.png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64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Relationship Id="rId14" Type="http://schemas.openxmlformats.org/officeDocument/2006/relationships/oleObject" Target="../embeddings/oleObject6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oleObject" Target="../embeddings/oleObject75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9.bin"/><Relationship Id="rId12" Type="http://schemas.openxmlformats.org/officeDocument/2006/relationships/oleObject" Target="../embeddings/oleObject74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8.bin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3382981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 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Networks: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1024529" y="6761752"/>
            <a:ext cx="10160829" cy="2136186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</a:t>
            </a:r>
            <a:r>
              <a:rPr lang="en-US" sz="5400" dirty="0">
                <a:latin typeface="Arial Narrow" pitchFamily="34" charset="0"/>
                <a:ea typeface="ＭＳ Ｐゴシック" pitchFamily="34" charset="-128"/>
              </a:rPr>
              <a:t>9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 – 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 Adaptation and firing patterns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1089107" y="1443791"/>
            <a:ext cx="10422104" cy="84221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9.1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Firing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patterns and adaptation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9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.2 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AdEx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model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509713" marR="0" lvl="1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tabLst/>
              <a:defRPr/>
            </a:pPr>
            <a: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     -</a:t>
            </a:r>
            <a:r>
              <a:rPr kumimoji="0" lang="fr-CH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</a:t>
            </a:r>
            <a:r>
              <a:rPr kumimoji="0" lang="fr-CH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Firing</a:t>
            </a:r>
            <a:r>
              <a:rPr kumimoji="0" lang="fr-CH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patterns and adaptation</a:t>
            </a:r>
            <a:endParaRPr lang="fr-CH" sz="4400" dirty="0" smtClean="0">
              <a:latin typeface="Arial Narrow" pitchFamily="34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9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.3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Spike </a:t>
            </a:r>
            <a:r>
              <a:rPr kumimoji="0" lang="fr-CH" sz="5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Response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Model (SRM)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400" dirty="0" smtClean="0">
                <a:latin typeface="Arial Narrow" pitchFamily="34" charset="0"/>
              </a:rPr>
              <a:t>         - </a:t>
            </a:r>
            <a:r>
              <a:rPr lang="fr-CH" sz="4400" dirty="0" err="1" smtClean="0">
                <a:latin typeface="Arial Narrow" pitchFamily="34" charset="0"/>
              </a:rPr>
              <a:t>Integral</a:t>
            </a:r>
            <a:r>
              <a:rPr lang="fr-CH" sz="4400" dirty="0" smtClean="0">
                <a:latin typeface="Arial Narrow" pitchFamily="34" charset="0"/>
              </a:rPr>
              <a:t> formulation</a:t>
            </a:r>
            <a:endParaRPr kumimoji="0" lang="fr-CH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endParaRPr lang="fr-CH" sz="4800" b="1" dirty="0" smtClean="0">
              <a:latin typeface="Arial Narrow" pitchFamily="34" charset="0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1925053" y="368884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Week 9 – </a:t>
            </a:r>
            <a:r>
              <a:rPr lang="en-US" sz="5400" b="1" dirty="0" smtClean="0">
                <a:solidFill>
                  <a:srgbClr val="C30000"/>
                </a:solidFill>
                <a:latin typeface="Arial Narrow" pitchFamily="34" charset="0"/>
                <a:cs typeface="Arial Narrow" charset="0"/>
              </a:rPr>
              <a:t>adaptation and firing patterns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C3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245517" y="3382981"/>
            <a:ext cx="10265694" cy="89033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3382981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 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Networks: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1024529" y="6761752"/>
            <a:ext cx="10160829" cy="2136186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</a:t>
            </a:r>
            <a:r>
              <a:rPr lang="en-US" sz="5400" dirty="0">
                <a:latin typeface="Arial Narrow" pitchFamily="34" charset="0"/>
                <a:ea typeface="ＭＳ Ｐゴシック" pitchFamily="34" charset="-128"/>
              </a:rPr>
              <a:t>9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 – Optimizing Neuron Models</a:t>
            </a: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For Coding and Decoding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1089107" y="1443791"/>
            <a:ext cx="10422104" cy="97696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9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.1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What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is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a good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neuron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model?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 </a:t>
            </a:r>
            <a:r>
              <a:rPr kumimoji="0" lang="fr-CH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-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Models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and data</a:t>
            </a:r>
            <a:endParaRPr kumimoji="0" lang="fr-CH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9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.2 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AdEx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model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509713" marR="0" lvl="1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tabLst/>
              <a:defRPr/>
            </a:pPr>
            <a: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     -</a:t>
            </a:r>
            <a:r>
              <a:rPr kumimoji="0" lang="fr-CH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</a:t>
            </a:r>
            <a:r>
              <a:rPr kumimoji="0" lang="fr-CH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Firing</a:t>
            </a:r>
            <a:r>
              <a:rPr kumimoji="0" lang="fr-CH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patterns and adaptation</a:t>
            </a:r>
            <a:endParaRPr lang="fr-CH" sz="4400" dirty="0" smtClean="0">
              <a:latin typeface="Arial Narrow" pitchFamily="34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9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.3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Spike </a:t>
            </a:r>
            <a:r>
              <a:rPr kumimoji="0" lang="fr-CH" sz="5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Response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Model (SRM)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400" dirty="0" smtClean="0">
                <a:latin typeface="Arial Narrow" pitchFamily="34" charset="0"/>
              </a:rPr>
              <a:t>         - </a:t>
            </a:r>
            <a:r>
              <a:rPr lang="fr-CH" sz="4400" dirty="0" err="1" smtClean="0">
                <a:latin typeface="Arial Narrow" pitchFamily="34" charset="0"/>
              </a:rPr>
              <a:t>Integral</a:t>
            </a:r>
            <a:r>
              <a:rPr lang="fr-CH" sz="4400" dirty="0" smtClean="0">
                <a:latin typeface="Arial Narrow" pitchFamily="34" charset="0"/>
              </a:rPr>
              <a:t> formulation</a:t>
            </a:r>
            <a:endParaRPr kumimoji="0" lang="fr-CH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9.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4</a:t>
            </a:r>
            <a:r>
              <a:rPr kumimoji="0" lang="fr-CH" sz="5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Generalized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Linear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Model</a:t>
            </a:r>
            <a:endParaRPr kumimoji="0" lang="fr-CH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4400" b="1" dirty="0" smtClean="0">
                <a:latin typeface="Arial Narrow" pitchFamily="34" charset="0"/>
                <a:cs typeface="ＭＳ Ｐゴシック" charset="0"/>
              </a:rPr>
              <a:t>        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- 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Adding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noise to the SRM </a:t>
            </a:r>
            <a:endParaRPr kumimoji="0" lang="fr-CH" sz="5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9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.5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Parameter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Estimation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        -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Quadratic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and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convex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optimization</a:t>
            </a:r>
            <a:endParaRPr lang="fr-CH" sz="4400" dirty="0" smtClean="0">
              <a:latin typeface="Arial Narrow" pitchFamily="34" charset="0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800" b="1" dirty="0" smtClean="0">
                <a:latin typeface="Arial Narrow" pitchFamily="34" charset="0"/>
                <a:cs typeface="ＭＳ Ｐゴシック" charset="0"/>
              </a:rPr>
              <a:t>9.6. </a:t>
            </a:r>
            <a:r>
              <a:rPr lang="fr-CH" sz="4800" b="1" dirty="0" err="1" smtClean="0">
                <a:latin typeface="Arial Narrow" pitchFamily="34" charset="0"/>
                <a:cs typeface="ＭＳ Ｐゴシック" charset="0"/>
              </a:rPr>
              <a:t>Modeling</a:t>
            </a:r>
            <a:r>
              <a:rPr lang="fr-CH" sz="4800" b="1" dirty="0" smtClean="0">
                <a:latin typeface="Arial Narrow" pitchFamily="34" charset="0"/>
                <a:cs typeface="ＭＳ Ｐゴシック" charset="0"/>
              </a:rPr>
              <a:t> in vitro data</a:t>
            </a: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        -  how long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lasts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the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effect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of a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spike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?</a:t>
            </a: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endParaRPr lang="fr-CH" sz="4800" b="1" dirty="0" smtClean="0">
              <a:latin typeface="Arial Narrow" pitchFamily="34" charset="0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1925053" y="368884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Week 9 – part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2b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: </a:t>
            </a:r>
            <a:r>
              <a:rPr lang="en-US" sz="5400" b="1" dirty="0" smtClean="0">
                <a:solidFill>
                  <a:srgbClr val="C30000"/>
                </a:solidFill>
                <a:latin typeface="Arial Narrow" pitchFamily="34" charset="0"/>
                <a:cs typeface="Arial Narrow" charset="0"/>
              </a:rPr>
              <a:t>Firing Patterns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C3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654590" y="3854616"/>
            <a:ext cx="9617240" cy="74144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14777" y="1994443"/>
          <a:ext cx="13648591" cy="1665317"/>
        </p:xfrm>
        <a:graphic>
          <a:graphicData uri="http://schemas.openxmlformats.org/presentationml/2006/ole">
            <p:oleObj spid="_x0000_s194562" name="Equation" r:id="rId3" imgW="2806560" imgH="393480" progId="Equation.DSMT4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416175" y="4033838"/>
          <a:ext cx="13458825" cy="1665287"/>
        </p:xfrm>
        <a:graphic>
          <a:graphicData uri="http://schemas.openxmlformats.org/presentationml/2006/ole">
            <p:oleObj spid="_x0000_s194563" name="Equation" r:id="rId4" imgW="2679480" imgH="39348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74973" y="461867"/>
            <a:ext cx="5671485" cy="124123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err="1" smtClean="0"/>
              <a:t>AdEx</a:t>
            </a:r>
            <a:r>
              <a:rPr lang="en-US" sz="6800" b="1" dirty="0" smtClean="0"/>
              <a:t> model </a:t>
            </a:r>
            <a:endParaRPr lang="en-US" sz="6800" b="1" dirty="0"/>
          </a:p>
        </p:txBody>
      </p:sp>
      <p:grpSp>
        <p:nvGrpSpPr>
          <p:cNvPr id="2" name="Group 7"/>
          <p:cNvGrpSpPr/>
          <p:nvPr/>
        </p:nvGrpSpPr>
        <p:grpSpPr>
          <a:xfrm>
            <a:off x="5528883" y="5182972"/>
            <a:ext cx="10043198" cy="2786638"/>
            <a:chOff x="2987824" y="4221088"/>
            <a:chExt cx="4250152" cy="1572603"/>
          </a:xfrm>
        </p:grpSpPr>
        <p:cxnSp>
          <p:nvCxnSpPr>
            <p:cNvPr id="9" name="Straight Arrow Connector 8"/>
            <p:cNvCxnSpPr/>
            <p:nvPr/>
          </p:nvCxnSpPr>
          <p:spPr bwMode="auto">
            <a:xfrm flipV="1">
              <a:off x="4932040" y="4221088"/>
              <a:ext cx="216024" cy="504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3491880" y="5229199"/>
              <a:ext cx="3746096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 </a:t>
              </a:r>
              <a:r>
                <a:rPr lang="en-US" sz="5900" b="1" i="1" dirty="0" smtClean="0">
                  <a:solidFill>
                    <a:srgbClr val="FF0000"/>
                  </a:solidFill>
                </a:rPr>
                <a:t>w</a:t>
              </a:r>
              <a:r>
                <a:rPr lang="en-US" sz="5900" dirty="0" smtClean="0">
                  <a:solidFill>
                    <a:srgbClr val="FF0000"/>
                  </a:solidFill>
                </a:rPr>
                <a:t> jumps by an amount </a:t>
              </a:r>
              <a:r>
                <a:rPr lang="en-US" sz="5900" b="1" i="1" dirty="0" smtClean="0">
                  <a:solidFill>
                    <a:srgbClr val="FF0000"/>
                  </a:solidFill>
                </a:rPr>
                <a:t>b</a:t>
              </a:r>
              <a:r>
                <a:rPr lang="en-US" sz="5900" i="1" dirty="0" smtClean="0">
                  <a:solidFill>
                    <a:srgbClr val="FF0000"/>
                  </a:solidFill>
                </a:rPr>
                <a:t> </a:t>
              </a:r>
              <a:endParaRPr lang="en-US" sz="5900" i="1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87824" y="4702096"/>
              <a:ext cx="2340513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>
                  <a:solidFill>
                    <a:srgbClr val="FF0000"/>
                  </a:solidFill>
                </a:rPr>
                <a:t>after each spike</a:t>
              </a:r>
              <a:endParaRPr lang="en-US" sz="59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14"/>
          <p:cNvGrpSpPr/>
          <p:nvPr/>
        </p:nvGrpSpPr>
        <p:grpSpPr>
          <a:xfrm>
            <a:off x="5869196" y="79073"/>
            <a:ext cx="10594172" cy="2424353"/>
            <a:chOff x="1187624" y="4797152"/>
            <a:chExt cx="4483317" cy="1368152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 flipH="1">
              <a:off x="1187624" y="5445224"/>
              <a:ext cx="2016224" cy="7200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491880" y="5229200"/>
              <a:ext cx="2179061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 </a:t>
              </a:r>
              <a:r>
                <a:rPr lang="en-US" sz="5900" dirty="0" smtClean="0">
                  <a:solidFill>
                    <a:srgbClr val="3550FE"/>
                  </a:solidFill>
                </a:rPr>
                <a:t>u is reset to </a:t>
              </a:r>
              <a:r>
                <a:rPr lang="en-US" sz="5900" b="1" dirty="0" err="1" smtClean="0">
                  <a:solidFill>
                    <a:srgbClr val="3550FE"/>
                  </a:solidFill>
                </a:rPr>
                <a:t>u</a:t>
              </a:r>
              <a:r>
                <a:rPr lang="en-US" sz="3400" b="1" dirty="0" err="1" smtClean="0">
                  <a:solidFill>
                    <a:srgbClr val="3550FE"/>
                  </a:solidFill>
                </a:rPr>
                <a:t>r</a:t>
              </a:r>
              <a:endParaRPr lang="en-US" sz="5900" b="1" dirty="0">
                <a:solidFill>
                  <a:srgbClr val="3550F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87824" y="4797152"/>
              <a:ext cx="2340513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>
                  <a:solidFill>
                    <a:srgbClr val="3550FE"/>
                  </a:solidFill>
                </a:rPr>
                <a:t>after each spike</a:t>
              </a:r>
              <a:endParaRPr lang="en-US" sz="5900" dirty="0">
                <a:solidFill>
                  <a:srgbClr val="3550FE"/>
                </a:solidFill>
              </a:endParaRP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2466069" y="5182974"/>
            <a:ext cx="12085360" cy="4356437"/>
            <a:chOff x="1043608" y="2924944"/>
            <a:chExt cx="5114369" cy="2458500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 flipV="1">
              <a:off x="2029902" y="2924944"/>
              <a:ext cx="288032" cy="194421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1043608" y="4818952"/>
              <a:ext cx="5114369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parameter </a:t>
              </a:r>
              <a:r>
                <a:rPr lang="en-US" sz="59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59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900" b="1" dirty="0" smtClean="0"/>
                <a:t>– slope of </a:t>
              </a:r>
              <a:r>
                <a:rPr lang="en-US" sz="5900" b="1" i="1" dirty="0" smtClean="0"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5900" b="1" dirty="0" smtClean="0"/>
                <a:t>-</a:t>
              </a:r>
              <a:r>
                <a:rPr lang="en-US" sz="5900" b="1" dirty="0" err="1" smtClean="0"/>
                <a:t>nullcline</a:t>
              </a:r>
              <a:endParaRPr lang="en-US" sz="59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24269" y="9577141"/>
            <a:ext cx="16626920" cy="1118124"/>
          </a:xfrm>
          <a:prstGeom prst="rect">
            <a:avLst/>
          </a:prstGeom>
          <a:solidFill>
            <a:srgbClr val="FFFF00"/>
          </a:solidFill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Can we understand the different firing patterns?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79" y="5062766"/>
            <a:ext cx="19514240" cy="634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295912" y="1449085"/>
          <a:ext cx="13102044" cy="1665317"/>
        </p:xfrm>
        <a:graphic>
          <a:graphicData uri="http://schemas.openxmlformats.org/presentationml/2006/ole">
            <p:oleObj spid="_x0000_s196610" name="Equation" r:id="rId4" imgW="2705040" imgH="393480" progId="Equation.DSMT4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584325" y="3106738"/>
          <a:ext cx="13989050" cy="1665287"/>
        </p:xfrm>
        <a:graphic>
          <a:graphicData uri="http://schemas.openxmlformats.org/presentationml/2006/ole">
            <p:oleObj spid="_x0000_s196611" name="Equation" r:id="rId5" imgW="2679480" imgH="39348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74974" y="-82084"/>
            <a:ext cx="18519553" cy="124123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err="1" smtClean="0"/>
              <a:t>AdEx</a:t>
            </a:r>
            <a:r>
              <a:rPr lang="en-US" sz="6800" b="1" dirty="0" smtClean="0"/>
              <a:t> model – phase plane analysis: </a:t>
            </a:r>
            <a:r>
              <a:rPr lang="en-US" sz="6800" b="1" dirty="0" smtClean="0">
                <a:solidFill>
                  <a:srgbClr val="FF0000"/>
                </a:solidFill>
              </a:rPr>
              <a:t>large </a:t>
            </a:r>
            <a:r>
              <a:rPr lang="en-US" sz="6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6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19651865" y="6177476"/>
            <a:ext cx="510469" cy="3317535"/>
          </a:xfrm>
          <a:prstGeom prst="righ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62334" y="7325854"/>
            <a:ext cx="825607" cy="124123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6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59206" y="4773904"/>
            <a:ext cx="3682158" cy="107195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u-</a:t>
            </a:r>
            <a:r>
              <a:rPr lang="en-US" dirty="0" err="1" smtClean="0">
                <a:solidFill>
                  <a:srgbClr val="00B050"/>
                </a:solidFill>
              </a:rPr>
              <a:t>nullcline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8932011" y="10133000"/>
            <a:ext cx="6125631" cy="1764153"/>
            <a:chOff x="3779912" y="5949280"/>
            <a:chExt cx="2592288" cy="995577"/>
          </a:xfrm>
        </p:grpSpPr>
        <p:sp>
          <p:nvSpPr>
            <p:cNvPr id="11" name="TextBox 10"/>
            <p:cNvSpPr txBox="1"/>
            <p:nvPr/>
          </p:nvSpPr>
          <p:spPr>
            <a:xfrm>
              <a:off x="3779912" y="6380365"/>
              <a:ext cx="2179061" cy="564492"/>
            </a:xfrm>
            <a:prstGeom prst="rect">
              <a:avLst/>
            </a:prstGeom>
            <a:noFill/>
            <a:ln>
              <a:solidFill>
                <a:srgbClr val="3550FE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 </a:t>
              </a:r>
              <a:r>
                <a:rPr lang="en-US" sz="5900" dirty="0" smtClean="0">
                  <a:solidFill>
                    <a:srgbClr val="3550FE"/>
                  </a:solidFill>
                </a:rPr>
                <a:t>u is reset to </a:t>
              </a:r>
              <a:r>
                <a:rPr lang="en-US" sz="5900" b="1" i="1" dirty="0" err="1" smtClean="0">
                  <a:solidFill>
                    <a:srgbClr val="3550FE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sz="3400" b="1" i="1" dirty="0" err="1" smtClean="0">
                  <a:solidFill>
                    <a:srgbClr val="3550FE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sz="5900" b="1" i="1" dirty="0">
                <a:solidFill>
                  <a:srgbClr val="3550F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V="1">
              <a:off x="5868144" y="5949280"/>
              <a:ext cx="504056" cy="57606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550FE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5" name="Rectangle 14"/>
          <p:cNvSpPr/>
          <p:nvPr/>
        </p:nvSpPr>
        <p:spPr bwMode="auto">
          <a:xfrm>
            <a:off x="12164983" y="5667086"/>
            <a:ext cx="6976413" cy="35727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2154198" y="5576850"/>
            <a:ext cx="6512249" cy="2771778"/>
          </a:xfrm>
          <a:custGeom>
            <a:avLst/>
            <a:gdLst>
              <a:gd name="connsiteX0" fmla="*/ 0 w 2755900"/>
              <a:gd name="connsiteY0" fmla="*/ 25400 h 1564217"/>
              <a:gd name="connsiteX1" fmla="*/ 1714500 w 2755900"/>
              <a:gd name="connsiteY1" fmla="*/ 1270000 h 1564217"/>
              <a:gd name="connsiteX2" fmla="*/ 2235200 w 2755900"/>
              <a:gd name="connsiteY2" fmla="*/ 1549400 h 1564217"/>
              <a:gd name="connsiteX3" fmla="*/ 2514600 w 2755900"/>
              <a:gd name="connsiteY3" fmla="*/ 1358900 h 1564217"/>
              <a:gd name="connsiteX4" fmla="*/ 2667000 w 2755900"/>
              <a:gd name="connsiteY4" fmla="*/ 736600 h 1564217"/>
              <a:gd name="connsiteX5" fmla="*/ 2755900 w 2755900"/>
              <a:gd name="connsiteY5" fmla="*/ 0 h 156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5900" h="1564217">
                <a:moveTo>
                  <a:pt x="0" y="25400"/>
                </a:moveTo>
                <a:cubicBezTo>
                  <a:pt x="670983" y="520700"/>
                  <a:pt x="1341967" y="1016000"/>
                  <a:pt x="1714500" y="1270000"/>
                </a:cubicBezTo>
                <a:cubicBezTo>
                  <a:pt x="2087033" y="1524000"/>
                  <a:pt x="2101850" y="1534583"/>
                  <a:pt x="2235200" y="1549400"/>
                </a:cubicBezTo>
                <a:cubicBezTo>
                  <a:pt x="2368550" y="1564217"/>
                  <a:pt x="2442633" y="1494367"/>
                  <a:pt x="2514600" y="1358900"/>
                </a:cubicBezTo>
                <a:cubicBezTo>
                  <a:pt x="2586567" y="1223433"/>
                  <a:pt x="2626783" y="963083"/>
                  <a:pt x="2667000" y="736600"/>
                </a:cubicBezTo>
                <a:cubicBezTo>
                  <a:pt x="2707217" y="510117"/>
                  <a:pt x="2731558" y="255058"/>
                  <a:pt x="2755900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4206860" y="6560268"/>
            <a:ext cx="0" cy="510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12164983" y="8601828"/>
            <a:ext cx="6976413" cy="140357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2164983" y="9495011"/>
            <a:ext cx="714656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16200000">
            <a:off x="12675452" y="9027102"/>
            <a:ext cx="0" cy="680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16200000">
            <a:off x="17950301" y="9027102"/>
            <a:ext cx="0" cy="680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3827319" y="8984621"/>
            <a:ext cx="1531408" cy="637988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4681532" y="3483363"/>
            <a:ext cx="3913597" cy="893183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379666" y="4128634"/>
            <a:ext cx="1537340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a=0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3015765" y="9367413"/>
            <a:ext cx="340313" cy="25519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5057642" y="6049878"/>
            <a:ext cx="340313" cy="25519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12164983" y="8892391"/>
            <a:ext cx="6512249" cy="2771778"/>
          </a:xfrm>
          <a:custGeom>
            <a:avLst/>
            <a:gdLst>
              <a:gd name="connsiteX0" fmla="*/ 0 w 2755900"/>
              <a:gd name="connsiteY0" fmla="*/ 25400 h 1564217"/>
              <a:gd name="connsiteX1" fmla="*/ 1714500 w 2755900"/>
              <a:gd name="connsiteY1" fmla="*/ 1270000 h 1564217"/>
              <a:gd name="connsiteX2" fmla="*/ 2235200 w 2755900"/>
              <a:gd name="connsiteY2" fmla="*/ 1549400 h 1564217"/>
              <a:gd name="connsiteX3" fmla="*/ 2514600 w 2755900"/>
              <a:gd name="connsiteY3" fmla="*/ 1358900 h 1564217"/>
              <a:gd name="connsiteX4" fmla="*/ 2667000 w 2755900"/>
              <a:gd name="connsiteY4" fmla="*/ 736600 h 1564217"/>
              <a:gd name="connsiteX5" fmla="*/ 2755900 w 2755900"/>
              <a:gd name="connsiteY5" fmla="*/ 0 h 156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5900" h="1564217">
                <a:moveTo>
                  <a:pt x="0" y="25400"/>
                </a:moveTo>
                <a:cubicBezTo>
                  <a:pt x="670983" y="520700"/>
                  <a:pt x="1341967" y="1016000"/>
                  <a:pt x="1714500" y="1270000"/>
                </a:cubicBezTo>
                <a:cubicBezTo>
                  <a:pt x="2087033" y="1524000"/>
                  <a:pt x="2101850" y="1534583"/>
                  <a:pt x="2235200" y="1549400"/>
                </a:cubicBezTo>
                <a:cubicBezTo>
                  <a:pt x="2368550" y="1564217"/>
                  <a:pt x="2442633" y="1494367"/>
                  <a:pt x="2514600" y="1358900"/>
                </a:cubicBezTo>
                <a:cubicBezTo>
                  <a:pt x="2586567" y="1223433"/>
                  <a:pt x="2626783" y="963083"/>
                  <a:pt x="2667000" y="736600"/>
                </a:cubicBezTo>
                <a:cubicBezTo>
                  <a:pt x="2707217" y="510117"/>
                  <a:pt x="2731558" y="255058"/>
                  <a:pt x="2755900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5" grpId="0" animBg="1"/>
      <p:bldP spid="20" grpId="0" animBg="1"/>
      <p:bldP spid="23" grpId="0" animBg="1"/>
      <p:bldP spid="27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32632"/>
            <a:ext cx="19536748" cy="6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74974" y="-9895"/>
            <a:ext cx="18665427" cy="124123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err="1" smtClean="0"/>
              <a:t>AdEx</a:t>
            </a:r>
            <a:r>
              <a:rPr lang="en-US" sz="6800" b="1" dirty="0" smtClean="0"/>
              <a:t> model – phase plane analysis: </a:t>
            </a:r>
            <a:r>
              <a:rPr lang="en-US" sz="6800" b="1" dirty="0" smtClean="0">
                <a:solidFill>
                  <a:srgbClr val="FF0000"/>
                </a:solidFill>
              </a:rPr>
              <a:t>small </a:t>
            </a:r>
            <a:r>
              <a:rPr lang="en-US" sz="6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6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19651865" y="9215753"/>
            <a:ext cx="340313" cy="255195"/>
          </a:xfrm>
          <a:prstGeom prst="righ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62334" y="8832961"/>
            <a:ext cx="825607" cy="124123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6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59206" y="4749841"/>
            <a:ext cx="3682158" cy="107195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u-</a:t>
            </a:r>
            <a:r>
              <a:rPr lang="en-US" dirty="0" err="1" smtClean="0">
                <a:solidFill>
                  <a:srgbClr val="00B050"/>
                </a:solidFill>
              </a:rPr>
              <a:t>nullcline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8932011" y="10108937"/>
            <a:ext cx="6125631" cy="1764153"/>
            <a:chOff x="3779912" y="5949280"/>
            <a:chExt cx="2592288" cy="995577"/>
          </a:xfrm>
        </p:grpSpPr>
        <p:sp>
          <p:nvSpPr>
            <p:cNvPr id="11" name="TextBox 10"/>
            <p:cNvSpPr txBox="1"/>
            <p:nvPr/>
          </p:nvSpPr>
          <p:spPr>
            <a:xfrm>
              <a:off x="3779912" y="6380365"/>
              <a:ext cx="2179061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 </a:t>
              </a:r>
              <a:r>
                <a:rPr lang="en-US" sz="5900" dirty="0" smtClean="0">
                  <a:solidFill>
                    <a:srgbClr val="3550FE"/>
                  </a:solidFill>
                </a:rPr>
                <a:t>u is reset to </a:t>
              </a:r>
              <a:r>
                <a:rPr lang="en-US" sz="5900" b="1" i="1" dirty="0" err="1" smtClean="0">
                  <a:solidFill>
                    <a:srgbClr val="3550FE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sz="3400" b="1" i="1" dirty="0" err="1" smtClean="0">
                  <a:solidFill>
                    <a:srgbClr val="3550FE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sz="5900" b="1" i="1" dirty="0">
                <a:solidFill>
                  <a:srgbClr val="3550F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V="1">
              <a:off x="5868144" y="5949280"/>
              <a:ext cx="504056" cy="57606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550FE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5" name="Rectangle 14"/>
          <p:cNvSpPr/>
          <p:nvPr/>
        </p:nvSpPr>
        <p:spPr bwMode="auto">
          <a:xfrm>
            <a:off x="12164983" y="5643022"/>
            <a:ext cx="6976413" cy="37003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2154198" y="5504661"/>
            <a:ext cx="6512249" cy="2771778"/>
          </a:xfrm>
          <a:custGeom>
            <a:avLst/>
            <a:gdLst>
              <a:gd name="connsiteX0" fmla="*/ 0 w 2755900"/>
              <a:gd name="connsiteY0" fmla="*/ 25400 h 1564217"/>
              <a:gd name="connsiteX1" fmla="*/ 1714500 w 2755900"/>
              <a:gd name="connsiteY1" fmla="*/ 1270000 h 1564217"/>
              <a:gd name="connsiteX2" fmla="*/ 2235200 w 2755900"/>
              <a:gd name="connsiteY2" fmla="*/ 1549400 h 1564217"/>
              <a:gd name="connsiteX3" fmla="*/ 2514600 w 2755900"/>
              <a:gd name="connsiteY3" fmla="*/ 1358900 h 1564217"/>
              <a:gd name="connsiteX4" fmla="*/ 2667000 w 2755900"/>
              <a:gd name="connsiteY4" fmla="*/ 736600 h 1564217"/>
              <a:gd name="connsiteX5" fmla="*/ 2755900 w 2755900"/>
              <a:gd name="connsiteY5" fmla="*/ 0 h 156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5900" h="1564217">
                <a:moveTo>
                  <a:pt x="0" y="25400"/>
                </a:moveTo>
                <a:cubicBezTo>
                  <a:pt x="670983" y="520700"/>
                  <a:pt x="1341967" y="1016000"/>
                  <a:pt x="1714500" y="1270000"/>
                </a:cubicBezTo>
                <a:cubicBezTo>
                  <a:pt x="2087033" y="1524000"/>
                  <a:pt x="2101850" y="1534583"/>
                  <a:pt x="2235200" y="1549400"/>
                </a:cubicBezTo>
                <a:cubicBezTo>
                  <a:pt x="2368550" y="1564217"/>
                  <a:pt x="2442633" y="1494367"/>
                  <a:pt x="2514600" y="1358900"/>
                </a:cubicBezTo>
                <a:cubicBezTo>
                  <a:pt x="2586567" y="1223433"/>
                  <a:pt x="2626783" y="963083"/>
                  <a:pt x="2667000" y="736600"/>
                </a:cubicBezTo>
                <a:cubicBezTo>
                  <a:pt x="2707217" y="510117"/>
                  <a:pt x="2731558" y="255058"/>
                  <a:pt x="2755900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4206860" y="6536205"/>
            <a:ext cx="0" cy="510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12164983" y="8577765"/>
            <a:ext cx="6976413" cy="140357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2164983" y="9470948"/>
            <a:ext cx="714656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16200000">
            <a:off x="12675452" y="9003039"/>
            <a:ext cx="0" cy="680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16200000">
            <a:off x="17950301" y="9003039"/>
            <a:ext cx="0" cy="680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3827319" y="8832960"/>
            <a:ext cx="1531408" cy="637988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4622242"/>
            <a:ext cx="9952949" cy="650747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13015765" y="9343350"/>
            <a:ext cx="340313" cy="25519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5723" y="4523775"/>
            <a:ext cx="4214355" cy="1102735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5900" b="1" dirty="0" smtClean="0"/>
              <a:t>adaptation</a:t>
            </a:r>
            <a:endParaRPr lang="en-US" sz="5900" b="1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5057642" y="9088155"/>
            <a:ext cx="340313" cy="25519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2295912" y="1304707"/>
          <a:ext cx="13102044" cy="1665317"/>
        </p:xfrm>
        <a:graphic>
          <a:graphicData uri="http://schemas.openxmlformats.org/presentationml/2006/ole">
            <p:oleObj spid="_x0000_s197634" name="Equation" r:id="rId4" imgW="2705040" imgH="393480" progId="Equation.DSMT4">
              <p:embed/>
            </p:oleObj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1584325" y="2962275"/>
          <a:ext cx="13989050" cy="1665288"/>
        </p:xfrm>
        <a:graphic>
          <a:graphicData uri="http://schemas.openxmlformats.org/presentationml/2006/ole">
            <p:oleObj spid="_x0000_s197635" name="Equation" r:id="rId5" imgW="2679480" imgH="393480" progId="Equation.DSMT4">
              <p:embed/>
            </p:oleObj>
          </a:graphicData>
        </a:graphic>
      </p:graphicFrame>
      <p:cxnSp>
        <p:nvCxnSpPr>
          <p:cNvPr id="30" name="Straight Connector 29"/>
          <p:cNvCxnSpPr/>
          <p:nvPr/>
        </p:nvCxnSpPr>
        <p:spPr bwMode="auto">
          <a:xfrm>
            <a:off x="4681532" y="3338985"/>
            <a:ext cx="3913597" cy="893183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5" grpId="0" animBg="1"/>
      <p:bldP spid="20" grpId="0" animBg="1"/>
      <p:bldP spid="24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79" y="5589985"/>
            <a:ext cx="19694302" cy="6228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295911" y="1737841"/>
          <a:ext cx="14463295" cy="1665317"/>
        </p:xfrm>
        <a:graphic>
          <a:graphicData uri="http://schemas.openxmlformats.org/presentationml/2006/ole">
            <p:oleObj spid="_x0000_s285698" name="Equation" r:id="rId4" imgW="2705040" imgH="393480" progId="Equation.DSMT4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511300" y="3395663"/>
          <a:ext cx="13206029" cy="1665287"/>
        </p:xfrm>
        <a:graphic>
          <a:graphicData uri="http://schemas.openxmlformats.org/presentationml/2006/ole">
            <p:oleObj spid="_x0000_s285699" name="Equation" r:id="rId5" imgW="2501640" imgH="39348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79" y="-13783"/>
            <a:ext cx="18971280" cy="124123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smtClean="0">
                <a:solidFill>
                  <a:srgbClr val="FF0000"/>
                </a:solidFill>
              </a:rPr>
              <a:t>Quiz 9.2</a:t>
            </a:r>
            <a:r>
              <a:rPr lang="en-US" sz="6800" b="1" dirty="0" smtClean="0"/>
              <a:t>: </a:t>
            </a:r>
            <a:r>
              <a:rPr lang="en-US" sz="6800" b="1" dirty="0" err="1" smtClean="0"/>
              <a:t>AdEx</a:t>
            </a:r>
            <a:r>
              <a:rPr lang="en-US" sz="6800" b="1" dirty="0" smtClean="0"/>
              <a:t> model – phase plane analysis</a:t>
            </a:r>
            <a:endParaRPr lang="en-US" sz="6800" b="1" dirty="0"/>
          </a:p>
        </p:txBody>
      </p:sp>
      <p:sp>
        <p:nvSpPr>
          <p:cNvPr id="7" name="Right Brace 6"/>
          <p:cNvSpPr/>
          <p:nvPr/>
        </p:nvSpPr>
        <p:spPr bwMode="auto">
          <a:xfrm>
            <a:off x="19651865" y="8883302"/>
            <a:ext cx="340313" cy="637988"/>
          </a:xfrm>
          <a:prstGeom prst="righ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62334" y="8755705"/>
            <a:ext cx="921787" cy="124123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smtClean="0">
                <a:solidFill>
                  <a:srgbClr val="FF0000"/>
                </a:solidFill>
              </a:rPr>
              <a:t>b</a:t>
            </a:r>
            <a:endParaRPr lang="en-US" sz="6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59206" y="5182975"/>
            <a:ext cx="3682158" cy="107195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u-</a:t>
            </a:r>
            <a:r>
              <a:rPr lang="en-US" dirty="0" err="1" smtClean="0">
                <a:solidFill>
                  <a:srgbClr val="00B050"/>
                </a:solidFill>
              </a:rPr>
              <a:t>nullcline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13185921" y="10542071"/>
            <a:ext cx="5149167" cy="1764153"/>
            <a:chOff x="3779912" y="5949280"/>
            <a:chExt cx="2179061" cy="995577"/>
          </a:xfrm>
        </p:grpSpPr>
        <p:sp>
          <p:nvSpPr>
            <p:cNvPr id="11" name="TextBox 10"/>
            <p:cNvSpPr txBox="1"/>
            <p:nvPr/>
          </p:nvSpPr>
          <p:spPr>
            <a:xfrm>
              <a:off x="3779912" y="6380365"/>
              <a:ext cx="2179061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 </a:t>
              </a:r>
              <a:r>
                <a:rPr lang="en-US" sz="5900" dirty="0" smtClean="0">
                  <a:solidFill>
                    <a:schemeClr val="accent2"/>
                  </a:solidFill>
                </a:rPr>
                <a:t>u is reset to </a:t>
              </a:r>
              <a:r>
                <a:rPr lang="en-US" sz="5900" b="1" dirty="0" err="1" smtClean="0">
                  <a:solidFill>
                    <a:schemeClr val="accent2"/>
                  </a:solidFill>
                </a:rPr>
                <a:t>u</a:t>
              </a:r>
              <a:r>
                <a:rPr lang="en-US" sz="3400" b="1" dirty="0" err="1" smtClean="0">
                  <a:solidFill>
                    <a:schemeClr val="accent2"/>
                  </a:solidFill>
                </a:rPr>
                <a:t>r</a:t>
              </a:r>
              <a:endParaRPr lang="en-US" sz="5900" b="1" dirty="0">
                <a:solidFill>
                  <a:schemeClr val="accent2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 flipV="1">
              <a:off x="5436096" y="5949280"/>
              <a:ext cx="432048" cy="57606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5" name="Rectangle 14"/>
          <p:cNvSpPr/>
          <p:nvPr/>
        </p:nvSpPr>
        <p:spPr bwMode="auto">
          <a:xfrm>
            <a:off x="12164983" y="6076156"/>
            <a:ext cx="6976413" cy="37003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6078580" y="6586547"/>
            <a:ext cx="0" cy="510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11994826" y="8245314"/>
            <a:ext cx="7146569" cy="15311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16200000">
            <a:off x="12675452" y="9308576"/>
            <a:ext cx="0" cy="680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0" y="5055376"/>
            <a:ext cx="10717453" cy="70969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15245266" y="6008645"/>
            <a:ext cx="3045348" cy="1726281"/>
          </a:xfrm>
          <a:custGeom>
            <a:avLst/>
            <a:gdLst>
              <a:gd name="connsiteX0" fmla="*/ 0 w 1358900"/>
              <a:gd name="connsiteY0" fmla="*/ 25400 h 1039283"/>
              <a:gd name="connsiteX1" fmla="*/ 571500 w 1358900"/>
              <a:gd name="connsiteY1" fmla="*/ 698500 h 1039283"/>
              <a:gd name="connsiteX2" fmla="*/ 863600 w 1358900"/>
              <a:gd name="connsiteY2" fmla="*/ 977900 h 1039283"/>
              <a:gd name="connsiteX3" fmla="*/ 1155700 w 1358900"/>
              <a:gd name="connsiteY3" fmla="*/ 876300 h 1039283"/>
              <a:gd name="connsiteX4" fmla="*/ 1358900 w 1358900"/>
              <a:gd name="connsiteY4" fmla="*/ 0 h 103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8900" h="1039283">
                <a:moveTo>
                  <a:pt x="0" y="25400"/>
                </a:moveTo>
                <a:cubicBezTo>
                  <a:pt x="213783" y="282575"/>
                  <a:pt x="427567" y="539750"/>
                  <a:pt x="571500" y="698500"/>
                </a:cubicBezTo>
                <a:cubicBezTo>
                  <a:pt x="715433" y="857250"/>
                  <a:pt x="766233" y="948267"/>
                  <a:pt x="863600" y="977900"/>
                </a:cubicBezTo>
                <a:cubicBezTo>
                  <a:pt x="960967" y="1007533"/>
                  <a:pt x="1073150" y="1039283"/>
                  <a:pt x="1155700" y="876300"/>
                </a:cubicBezTo>
                <a:cubicBezTo>
                  <a:pt x="1238250" y="713317"/>
                  <a:pt x="1298575" y="356658"/>
                  <a:pt x="1358900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3015765" y="9393692"/>
            <a:ext cx="340313" cy="25519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16200000">
            <a:off x="14377016" y="9180976"/>
            <a:ext cx="0" cy="680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-59213" y="5055376"/>
            <a:ext cx="14776542" cy="4872998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smtClean="0"/>
              <a:t>What firing pattern do you expect?</a:t>
            </a:r>
          </a:p>
          <a:p>
            <a:r>
              <a:rPr lang="en-US" sz="5900" dirty="0" smtClean="0"/>
              <a:t>(</a:t>
            </a:r>
            <a:r>
              <a:rPr lang="en-US" sz="5900" dirty="0" err="1" smtClean="0"/>
              <a:t>i</a:t>
            </a:r>
            <a:r>
              <a:rPr lang="en-US" sz="5900" dirty="0" smtClean="0"/>
              <a:t>) Adapting</a:t>
            </a:r>
          </a:p>
          <a:p>
            <a:r>
              <a:rPr lang="en-US" sz="5900" dirty="0" smtClean="0"/>
              <a:t>(ii) Bursting</a:t>
            </a:r>
          </a:p>
          <a:p>
            <a:r>
              <a:rPr lang="en-US" sz="5900" dirty="0" smtClean="0"/>
              <a:t>(iii) Initial burst</a:t>
            </a:r>
          </a:p>
          <a:p>
            <a:r>
              <a:rPr lang="en-US" sz="5900" dirty="0" smtClean="0"/>
              <a:t>(iv)Non-adapting</a:t>
            </a:r>
            <a:endParaRPr lang="en-US" sz="5900" dirty="0"/>
          </a:p>
        </p:txBody>
      </p:sp>
      <p:cxnSp>
        <p:nvCxnSpPr>
          <p:cNvPr id="34" name="Straight Arrow Connector 33"/>
          <p:cNvCxnSpPr/>
          <p:nvPr/>
        </p:nvCxnSpPr>
        <p:spPr bwMode="auto">
          <a:xfrm rot="16200000">
            <a:off x="15738267" y="9180976"/>
            <a:ext cx="0" cy="680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rot="16200000">
            <a:off x="17269675" y="9180976"/>
            <a:ext cx="0" cy="680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16200000">
            <a:off x="18460770" y="9180976"/>
            <a:ext cx="0" cy="680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-59212" y="1227451"/>
            <a:ext cx="21666676" cy="11356179"/>
          </a:xfrm>
          <a:prstGeom prst="rect">
            <a:avLst/>
          </a:prstGeom>
          <a:solidFill>
            <a:srgbClr val="FFC000">
              <a:alpha val="22745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flipV="1">
            <a:off x="13185921" y="7607326"/>
            <a:ext cx="340313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13526234" y="8372911"/>
            <a:ext cx="51046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6200000">
            <a:off x="13185921" y="8670586"/>
            <a:ext cx="0" cy="680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6078580" y="8001000"/>
            <a:ext cx="116097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16878680" y="8153400"/>
            <a:ext cx="11609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15531806" y="8372912"/>
            <a:ext cx="340313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16418893" y="8755704"/>
            <a:ext cx="340313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18421730" y="7124700"/>
            <a:ext cx="11609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H="1">
            <a:off x="16726280" y="6915150"/>
            <a:ext cx="11609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79" y="5229040"/>
            <a:ext cx="19694302" cy="6228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Brace 6"/>
          <p:cNvSpPr/>
          <p:nvPr/>
        </p:nvSpPr>
        <p:spPr bwMode="auto">
          <a:xfrm>
            <a:off x="19651865" y="8522357"/>
            <a:ext cx="340313" cy="637988"/>
          </a:xfrm>
          <a:prstGeom prst="righ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62334" y="8394760"/>
            <a:ext cx="825607" cy="124123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6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59206" y="4822030"/>
            <a:ext cx="3682158" cy="107195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u-</a:t>
            </a:r>
            <a:r>
              <a:rPr lang="en-US" dirty="0" err="1" smtClean="0">
                <a:solidFill>
                  <a:srgbClr val="00B050"/>
                </a:solidFill>
              </a:rPr>
              <a:t>nullcline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13185921" y="10181126"/>
            <a:ext cx="5149167" cy="1764153"/>
            <a:chOff x="3779912" y="5949280"/>
            <a:chExt cx="2179061" cy="995577"/>
          </a:xfrm>
        </p:grpSpPr>
        <p:sp>
          <p:nvSpPr>
            <p:cNvPr id="11" name="TextBox 10"/>
            <p:cNvSpPr txBox="1"/>
            <p:nvPr/>
          </p:nvSpPr>
          <p:spPr>
            <a:xfrm>
              <a:off x="3779912" y="6380365"/>
              <a:ext cx="2179061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 </a:t>
              </a:r>
              <a:r>
                <a:rPr lang="en-US" sz="5900" dirty="0" smtClean="0">
                  <a:solidFill>
                    <a:srgbClr val="0076FF"/>
                  </a:solidFill>
                </a:rPr>
                <a:t>u is reset to </a:t>
              </a:r>
              <a:r>
                <a:rPr lang="en-US" sz="5900" b="1" dirty="0" err="1" smtClean="0">
                  <a:solidFill>
                    <a:srgbClr val="0076FF"/>
                  </a:solidFill>
                </a:rPr>
                <a:t>u</a:t>
              </a:r>
              <a:r>
                <a:rPr lang="en-US" sz="3400" b="1" dirty="0" err="1" smtClean="0">
                  <a:solidFill>
                    <a:srgbClr val="0076FF"/>
                  </a:solidFill>
                </a:rPr>
                <a:t>r</a:t>
              </a:r>
              <a:endParaRPr lang="en-US" sz="5900" b="1" dirty="0">
                <a:solidFill>
                  <a:srgbClr val="0076FF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 flipV="1">
              <a:off x="5436096" y="5949280"/>
              <a:ext cx="432048" cy="57606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550FE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5" name="Rectangle 14"/>
          <p:cNvSpPr/>
          <p:nvPr/>
        </p:nvSpPr>
        <p:spPr bwMode="auto">
          <a:xfrm>
            <a:off x="12164983" y="5715211"/>
            <a:ext cx="6976413" cy="37003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6078580" y="6225602"/>
            <a:ext cx="0" cy="510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11994826" y="7884369"/>
            <a:ext cx="7146569" cy="15311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16200000">
            <a:off x="12675452" y="8947631"/>
            <a:ext cx="0" cy="680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0" y="4694431"/>
            <a:ext cx="10717453" cy="70969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15245266" y="5647700"/>
            <a:ext cx="3045348" cy="1726281"/>
          </a:xfrm>
          <a:custGeom>
            <a:avLst/>
            <a:gdLst>
              <a:gd name="connsiteX0" fmla="*/ 0 w 1358900"/>
              <a:gd name="connsiteY0" fmla="*/ 25400 h 1039283"/>
              <a:gd name="connsiteX1" fmla="*/ 571500 w 1358900"/>
              <a:gd name="connsiteY1" fmla="*/ 698500 h 1039283"/>
              <a:gd name="connsiteX2" fmla="*/ 863600 w 1358900"/>
              <a:gd name="connsiteY2" fmla="*/ 977900 h 1039283"/>
              <a:gd name="connsiteX3" fmla="*/ 1155700 w 1358900"/>
              <a:gd name="connsiteY3" fmla="*/ 876300 h 1039283"/>
              <a:gd name="connsiteX4" fmla="*/ 1358900 w 1358900"/>
              <a:gd name="connsiteY4" fmla="*/ 0 h 103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8900" h="1039283">
                <a:moveTo>
                  <a:pt x="0" y="25400"/>
                </a:moveTo>
                <a:cubicBezTo>
                  <a:pt x="213783" y="282575"/>
                  <a:pt x="427567" y="539750"/>
                  <a:pt x="571500" y="698500"/>
                </a:cubicBezTo>
                <a:cubicBezTo>
                  <a:pt x="715433" y="857250"/>
                  <a:pt x="766233" y="948267"/>
                  <a:pt x="863600" y="977900"/>
                </a:cubicBezTo>
                <a:cubicBezTo>
                  <a:pt x="960967" y="1007533"/>
                  <a:pt x="1073150" y="1039283"/>
                  <a:pt x="1155700" y="876300"/>
                </a:cubicBezTo>
                <a:cubicBezTo>
                  <a:pt x="1238250" y="713317"/>
                  <a:pt x="1298575" y="356658"/>
                  <a:pt x="1358900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3015765" y="9032747"/>
            <a:ext cx="340313" cy="25519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16200000">
            <a:off x="14377016" y="8820031"/>
            <a:ext cx="0" cy="680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6606517" y="8394757"/>
            <a:ext cx="32284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16200000">
            <a:off x="15738267" y="8820031"/>
            <a:ext cx="0" cy="680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rot="16200000">
            <a:off x="17269675" y="8820031"/>
            <a:ext cx="0" cy="680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16200000">
            <a:off x="18460770" y="8820031"/>
            <a:ext cx="0" cy="680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2295912" y="1304707"/>
          <a:ext cx="13102044" cy="1665317"/>
        </p:xfrm>
        <a:graphic>
          <a:graphicData uri="http://schemas.openxmlformats.org/presentationml/2006/ole">
            <p:oleObj spid="_x0000_s198658" name="Equation" r:id="rId4" imgW="2705040" imgH="393480" progId="Equation.DSMT4">
              <p:embed/>
            </p:oleObj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1584325" y="2962275"/>
          <a:ext cx="13989050" cy="1665288"/>
        </p:xfrm>
        <a:graphic>
          <a:graphicData uri="http://schemas.openxmlformats.org/presentationml/2006/ole">
            <p:oleObj spid="_x0000_s198659" name="Equation" r:id="rId5" imgW="2679480" imgH="393480" progId="Equation.DSMT4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274974" y="-130210"/>
            <a:ext cx="17653931" cy="1425900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err="1" smtClean="0"/>
              <a:t>AdEx</a:t>
            </a:r>
            <a:r>
              <a:rPr lang="en-US" sz="6800" b="1" dirty="0" smtClean="0"/>
              <a:t> model – phase plane analysis: 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800" b="1" dirty="0" smtClean="0">
                <a:solidFill>
                  <a:srgbClr val="FF0000"/>
                </a:solidFill>
              </a:rPr>
              <a:t>&gt;0</a:t>
            </a:r>
            <a:endParaRPr lang="en-US" sz="6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200399" y="2028243"/>
          <a:ext cx="14723291" cy="1665317"/>
        </p:xfrm>
        <a:graphic>
          <a:graphicData uri="http://schemas.openxmlformats.org/presentationml/2006/ole">
            <p:oleObj spid="_x0000_s199682" name="Equation" r:id="rId3" imgW="2806560" imgH="393480" progId="Equation.DSMT4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398713" y="3971925"/>
          <a:ext cx="14662150" cy="1665288"/>
        </p:xfrm>
        <a:graphic>
          <a:graphicData uri="http://schemas.openxmlformats.org/presentationml/2006/ole">
            <p:oleObj spid="_x0000_s199683" name="Equation" r:id="rId4" imgW="2743200" imgH="39348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0881" y="9693527"/>
            <a:ext cx="20457584" cy="1364345"/>
          </a:xfrm>
          <a:prstGeom prst="rect">
            <a:avLst/>
          </a:prstGeom>
          <a:solidFill>
            <a:srgbClr val="FFFF00"/>
          </a:solidFill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7600" dirty="0" smtClean="0"/>
              <a:t>Firing patterns arise from different parameters!</a:t>
            </a:r>
            <a:endParaRPr lang="en-US" sz="7600" dirty="0"/>
          </a:p>
        </p:txBody>
      </p:sp>
      <p:grpSp>
        <p:nvGrpSpPr>
          <p:cNvPr id="2" name="Group 7"/>
          <p:cNvGrpSpPr/>
          <p:nvPr/>
        </p:nvGrpSpPr>
        <p:grpSpPr>
          <a:xfrm>
            <a:off x="5528883" y="4992924"/>
            <a:ext cx="10043198" cy="2914236"/>
            <a:chOff x="2987824" y="4149080"/>
            <a:chExt cx="4250152" cy="1644611"/>
          </a:xfrm>
        </p:grpSpPr>
        <p:cxnSp>
          <p:nvCxnSpPr>
            <p:cNvPr id="9" name="Straight Arrow Connector 8"/>
            <p:cNvCxnSpPr/>
            <p:nvPr/>
          </p:nvCxnSpPr>
          <p:spPr bwMode="auto">
            <a:xfrm flipV="1">
              <a:off x="4932040" y="4149080"/>
              <a:ext cx="360040" cy="5760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3491880" y="5229199"/>
              <a:ext cx="3746096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 </a:t>
              </a:r>
              <a:r>
                <a:rPr lang="en-US" sz="5900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5900" dirty="0" smtClean="0">
                  <a:solidFill>
                    <a:srgbClr val="FF0000"/>
                  </a:solidFill>
                </a:rPr>
                <a:t> jumps by an amount </a:t>
              </a:r>
              <a:r>
                <a:rPr lang="en-US" sz="5900" b="1" dirty="0" smtClean="0">
                  <a:solidFill>
                    <a:srgbClr val="FF0000"/>
                  </a:solidFill>
                </a:rPr>
                <a:t>b</a:t>
              </a:r>
              <a:r>
                <a:rPr lang="en-US" sz="5900" dirty="0" smtClean="0">
                  <a:solidFill>
                    <a:srgbClr val="FF0000"/>
                  </a:solidFill>
                </a:rPr>
                <a:t> </a:t>
              </a:r>
              <a:endParaRPr lang="en-US" sz="59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87824" y="4797152"/>
              <a:ext cx="2340513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after each spike</a:t>
              </a:r>
              <a:endParaRPr lang="en-US" sz="5900" dirty="0"/>
            </a:p>
          </p:txBody>
        </p:sp>
      </p:grpSp>
      <p:grpSp>
        <p:nvGrpSpPr>
          <p:cNvPr id="5" name="Group 14"/>
          <p:cNvGrpSpPr/>
          <p:nvPr/>
        </p:nvGrpSpPr>
        <p:grpSpPr>
          <a:xfrm>
            <a:off x="6494834" y="1282340"/>
            <a:ext cx="11958243" cy="1158630"/>
            <a:chOff x="1228356" y="5511446"/>
            <a:chExt cx="5060575" cy="653858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 flipH="1">
              <a:off x="1228356" y="5793691"/>
              <a:ext cx="611930" cy="37161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4109870" y="5511446"/>
              <a:ext cx="2179061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 </a:t>
              </a:r>
              <a:r>
                <a:rPr lang="en-US" sz="5900" dirty="0" smtClean="0">
                  <a:solidFill>
                    <a:srgbClr val="3550FE"/>
                  </a:solidFill>
                </a:rPr>
                <a:t>u is reset to </a:t>
              </a:r>
              <a:r>
                <a:rPr lang="en-US" sz="5900" b="1" dirty="0" err="1" smtClean="0">
                  <a:solidFill>
                    <a:srgbClr val="3550FE"/>
                  </a:solidFill>
                </a:rPr>
                <a:t>u</a:t>
              </a:r>
              <a:r>
                <a:rPr lang="en-US" sz="3400" b="1" dirty="0" err="1" smtClean="0">
                  <a:solidFill>
                    <a:srgbClr val="3550FE"/>
                  </a:solidFill>
                </a:rPr>
                <a:t>r</a:t>
              </a:r>
              <a:endParaRPr lang="en-US" sz="5900" b="1" dirty="0">
                <a:solidFill>
                  <a:srgbClr val="3550F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79875" y="5511446"/>
              <a:ext cx="2340513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after each spike</a:t>
              </a:r>
              <a:endParaRPr lang="en-US" sz="5900" dirty="0"/>
            </a:p>
          </p:txBody>
        </p:sp>
      </p:grpSp>
      <p:grpSp>
        <p:nvGrpSpPr>
          <p:cNvPr id="6" name="Group 24"/>
          <p:cNvGrpSpPr/>
          <p:nvPr/>
        </p:nvGrpSpPr>
        <p:grpSpPr>
          <a:xfrm>
            <a:off x="2466069" y="5120522"/>
            <a:ext cx="12085360" cy="4573005"/>
            <a:chOff x="1043608" y="2924944"/>
            <a:chExt cx="5114369" cy="2580716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 flipV="1">
              <a:off x="1907704" y="2924944"/>
              <a:ext cx="432047" cy="194421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1043608" y="4941168"/>
              <a:ext cx="5114369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parameter </a:t>
              </a:r>
              <a:r>
                <a:rPr lang="en-US" sz="5900" b="1" dirty="0" smtClean="0"/>
                <a:t>a – slope of </a:t>
              </a:r>
              <a:r>
                <a:rPr lang="en-US" sz="5900" b="1" i="1" dirty="0" smtClean="0"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5900" b="1" dirty="0" smtClean="0"/>
                <a:t> </a:t>
              </a:r>
              <a:r>
                <a:rPr lang="en-US" sz="5900" b="1" dirty="0" err="1" smtClean="0"/>
                <a:t>nullcline</a:t>
              </a:r>
              <a:endParaRPr lang="en-US" sz="59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732225" y="11057872"/>
            <a:ext cx="13385135" cy="871902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4400" i="1" dirty="0" smtClean="0"/>
              <a:t>See </a:t>
            </a:r>
            <a:r>
              <a:rPr lang="en-US" sz="4400" i="1" dirty="0" err="1" smtClean="0"/>
              <a:t>Naud</a:t>
            </a:r>
            <a:r>
              <a:rPr lang="en-US" sz="4400" i="1" dirty="0" smtClean="0"/>
              <a:t> et al. (2008), see also </a:t>
            </a:r>
            <a:r>
              <a:rPr lang="en-US" sz="4400" i="1" dirty="0" err="1" smtClean="0"/>
              <a:t>Izikhevich</a:t>
            </a:r>
            <a:r>
              <a:rPr lang="en-US" sz="4400" i="1" dirty="0" smtClean="0"/>
              <a:t> (2003)</a:t>
            </a:r>
            <a:endParaRPr lang="en-US" sz="4400" i="1" dirty="0"/>
          </a:p>
        </p:txBody>
      </p:sp>
      <p:sp>
        <p:nvSpPr>
          <p:cNvPr id="23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9</a:t>
            </a:r>
            <a:r>
              <a:rPr lang="en-US" sz="6000" noProof="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.2 </a:t>
            </a:r>
            <a:r>
              <a:rPr lang="en-US" sz="6000" noProof="0" dirty="0" err="1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AdEx</a:t>
            </a:r>
            <a:r>
              <a:rPr lang="en-US" sz="6000" noProof="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 model and firing patterns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4787" name="Object 4"/>
          <p:cNvGraphicFramePr>
            <a:graphicFrameLocks noChangeAspect="1"/>
          </p:cNvGraphicFramePr>
          <p:nvPr/>
        </p:nvGraphicFramePr>
        <p:xfrm>
          <a:off x="3801979" y="1441802"/>
          <a:ext cx="6112042" cy="1665317"/>
        </p:xfrm>
        <a:graphic>
          <a:graphicData uri="http://schemas.openxmlformats.org/presentationml/2006/ole">
            <p:oleObj spid="_x0000_s200706" name="Equation" r:id="rId3" imgW="1257120" imgH="39348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7827" y="4644779"/>
            <a:ext cx="12408906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/>
              <a:t>Best choice of </a:t>
            </a:r>
            <a:r>
              <a:rPr lang="en-US" b="1" i="1" dirty="0" smtClean="0"/>
              <a:t>f</a:t>
            </a:r>
            <a:r>
              <a:rPr lang="en-US" b="1" dirty="0" smtClean="0"/>
              <a:t> </a:t>
            </a:r>
            <a:r>
              <a:rPr lang="en-US" dirty="0" smtClean="0"/>
              <a:t>: linear + exponential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5869197" y="2573400"/>
            <a:ext cx="510472" cy="21691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081229" y="3211387"/>
          <a:ext cx="7992959" cy="967684"/>
        </p:xfrm>
        <a:graphic>
          <a:graphicData uri="http://schemas.openxmlformats.org/presentationml/2006/ole">
            <p:oleObj spid="_x0000_s200707" name="Equation" r:id="rId4" imgW="1968480" imgH="2286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4192" y="1824596"/>
            <a:ext cx="1284065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19979" y="3211388"/>
            <a:ext cx="1284065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graphicFrame>
        <p:nvGraphicFramePr>
          <p:cNvPr id="379908" name="Object 4"/>
          <p:cNvGraphicFramePr>
            <a:graphicFrameLocks noChangeAspect="1"/>
          </p:cNvGraphicFramePr>
          <p:nvPr/>
        </p:nvGraphicFramePr>
        <p:xfrm>
          <a:off x="8081230" y="5565766"/>
          <a:ext cx="9521725" cy="1665317"/>
        </p:xfrm>
        <a:graphic>
          <a:graphicData uri="http://schemas.openxmlformats.org/presentationml/2006/ole">
            <p:oleObj spid="_x0000_s200708" name="Equation" r:id="rId5" imgW="2019240" imgH="393480" progId="Equation.DSMT4">
              <p:embed/>
            </p:oleObj>
          </a:graphicData>
        </a:graphic>
      </p:graphicFrame>
      <p:grpSp>
        <p:nvGrpSpPr>
          <p:cNvPr id="2" name="Group 14"/>
          <p:cNvGrpSpPr/>
          <p:nvPr/>
        </p:nvGrpSpPr>
        <p:grpSpPr>
          <a:xfrm>
            <a:off x="764505" y="7015640"/>
            <a:ext cx="14488800" cy="4564698"/>
            <a:chOff x="323528" y="3959185"/>
            <a:chExt cx="6131473" cy="2576028"/>
          </a:xfrm>
        </p:grpSpPr>
        <p:sp>
          <p:nvSpPr>
            <p:cNvPr id="10" name="TextBox 9"/>
            <p:cNvSpPr txBox="1"/>
            <p:nvPr/>
          </p:nvSpPr>
          <p:spPr>
            <a:xfrm>
              <a:off x="323528" y="3959185"/>
              <a:ext cx="5283581" cy="642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BUT: </a:t>
              </a:r>
              <a:r>
                <a:rPr lang="en-US" sz="6800" b="1" dirty="0" smtClean="0"/>
                <a:t>Limitations – need to add</a:t>
              </a:r>
              <a:endParaRPr lang="en-US" sz="6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71600" y="4607257"/>
              <a:ext cx="5483401" cy="1927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Tx/>
                <a:buChar char="-"/>
              </a:pPr>
              <a:r>
                <a:rPr lang="en-US" sz="5400" dirty="0" smtClean="0"/>
                <a:t>Adaptation on slower  time scales</a:t>
              </a:r>
            </a:p>
            <a:p>
              <a:pPr>
                <a:buFontTx/>
                <a:buChar char="-"/>
              </a:pPr>
              <a:r>
                <a:rPr lang="en-US" sz="5400" dirty="0" smtClean="0"/>
                <a:t>Possibility for a diversity of firing patterns</a:t>
              </a:r>
            </a:p>
            <a:p>
              <a:pPr>
                <a:buFontTx/>
                <a:buChar char="-"/>
              </a:pPr>
              <a:r>
                <a:rPr lang="en-US" sz="5400" dirty="0" smtClean="0"/>
                <a:t>Increased threshold      after each spike</a:t>
              </a:r>
            </a:p>
            <a:p>
              <a:pPr>
                <a:buFontTx/>
                <a:buChar char="-"/>
              </a:pPr>
              <a:r>
                <a:rPr lang="en-US" sz="5400" dirty="0" smtClean="0"/>
                <a:t>Noise</a:t>
              </a:r>
              <a:endParaRPr lang="en-US" sz="5400" dirty="0"/>
            </a:p>
          </p:txBody>
        </p:sp>
        <p:graphicFrame>
          <p:nvGraphicFramePr>
            <p:cNvPr id="379909" name="Object 5"/>
            <p:cNvGraphicFramePr>
              <a:graphicFrameLocks noChangeAspect="1"/>
            </p:cNvGraphicFramePr>
            <p:nvPr/>
          </p:nvGraphicFramePr>
          <p:xfrm>
            <a:off x="3730057" y="5509042"/>
            <a:ext cx="455244" cy="576068"/>
          </p:xfrm>
          <a:graphic>
            <a:graphicData uri="http://schemas.openxmlformats.org/presentationml/2006/ole">
              <p:oleObj spid="_x0000_s200709" name="Equation" r:id="rId6" imgW="139680" imgH="177480" progId="Equation.DSMT4">
                <p:embed/>
              </p:oleObj>
            </a:graphicData>
          </a:graphic>
        </p:graphicFrame>
      </p:grpSp>
      <p:sp>
        <p:nvSpPr>
          <p:cNvPr id="14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Review</a:t>
            </a:r>
            <a:r>
              <a:rPr lang="en-US" sz="66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: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Nonlinear Integrate-and-fire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19"/>
          <p:cNvGrpSpPr/>
          <p:nvPr/>
        </p:nvGrpSpPr>
        <p:grpSpPr>
          <a:xfrm>
            <a:off x="1536235" y="8324786"/>
            <a:ext cx="490658" cy="652844"/>
            <a:chOff x="395536" y="4725144"/>
            <a:chExt cx="207640" cy="368424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395536" y="4941168"/>
              <a:ext cx="72008" cy="1440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467544" y="4725144"/>
              <a:ext cx="135632" cy="36842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20"/>
          <p:cNvGrpSpPr/>
          <p:nvPr/>
        </p:nvGrpSpPr>
        <p:grpSpPr>
          <a:xfrm>
            <a:off x="1536235" y="9203112"/>
            <a:ext cx="490658" cy="652844"/>
            <a:chOff x="395536" y="4725144"/>
            <a:chExt cx="207640" cy="36842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395536" y="4941168"/>
              <a:ext cx="72008" cy="1440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467544" y="4725144"/>
              <a:ext cx="135632" cy="36842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0930" name="Object 2"/>
          <p:cNvGraphicFramePr>
            <a:graphicFrameLocks noChangeAspect="1"/>
          </p:cNvGraphicFramePr>
          <p:nvPr/>
        </p:nvGraphicFramePr>
        <p:xfrm>
          <a:off x="3657598" y="2377016"/>
          <a:ext cx="14967284" cy="1665317"/>
        </p:xfrm>
        <a:graphic>
          <a:graphicData uri="http://schemas.openxmlformats.org/presentationml/2006/ole">
            <p:oleObj spid="_x0000_s201730" name="Equation" r:id="rId3" imgW="3111480" imgH="393480" progId="Equation.DSMT4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7827" y="1352244"/>
            <a:ext cx="10369886" cy="124123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smtClean="0"/>
              <a:t>Add dynamic threshold:</a:t>
            </a:r>
            <a:endParaRPr lang="en-US" sz="6800" b="1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2505296" y="3013816"/>
            <a:ext cx="170156" cy="30623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380931" name="Object 3"/>
          <p:cNvGraphicFramePr>
            <a:graphicFrameLocks noChangeAspect="1"/>
          </p:cNvGraphicFramePr>
          <p:nvPr/>
        </p:nvGraphicFramePr>
        <p:xfrm>
          <a:off x="6978315" y="6202744"/>
          <a:ext cx="6743923" cy="1181475"/>
        </p:xfrm>
        <a:graphic>
          <a:graphicData uri="http://schemas.openxmlformats.org/presentationml/2006/ole">
            <p:oleObj spid="_x0000_s201731" name="Equation" r:id="rId4" imgW="1396800" imgH="27936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74974" y="5182974"/>
            <a:ext cx="13686500" cy="1102735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5900" b="1" dirty="0" smtClean="0"/>
              <a:t>Threshold increases after each spike</a:t>
            </a:r>
            <a:endParaRPr lang="en-US" sz="5900" b="1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6400800" y="6203754"/>
            <a:ext cx="7295590" cy="1148378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089" y="7701564"/>
            <a:ext cx="20928480" cy="398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auto">
          <a:xfrm>
            <a:off x="-256435" y="10924862"/>
            <a:ext cx="21863898" cy="19139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507944" y="8500509"/>
            <a:ext cx="6976413" cy="16587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6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9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.2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kumimoji="0" lang="en-US" sz="6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AdEx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with dynamic threshold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4787" name="Object 4"/>
          <p:cNvGraphicFramePr>
            <a:graphicFrameLocks noChangeAspect="1"/>
          </p:cNvGraphicFramePr>
          <p:nvPr/>
        </p:nvGraphicFramePr>
        <p:xfrm>
          <a:off x="13614504" y="1231236"/>
          <a:ext cx="6112042" cy="1665317"/>
        </p:xfrm>
        <a:graphic>
          <a:graphicData uri="http://schemas.openxmlformats.org/presentationml/2006/ole">
            <p:oleObj spid="_x0000_s202754" name="Equation" r:id="rId3" imgW="1257120" imgH="393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614504" y="2836729"/>
          <a:ext cx="7992959" cy="967684"/>
        </p:xfrm>
        <a:graphic>
          <a:graphicData uri="http://schemas.openxmlformats.org/presentationml/2006/ole">
            <p:oleObj spid="_x0000_s202755" name="Equation" r:id="rId4" imgW="1968480" imgH="228600" progId="Equation.DSMT4">
              <p:embed/>
            </p:oleObj>
          </a:graphicData>
        </a:graphic>
      </p:graphicFrame>
      <p:grpSp>
        <p:nvGrpSpPr>
          <p:cNvPr id="2" name="Group 14"/>
          <p:cNvGrpSpPr/>
          <p:nvPr/>
        </p:nvGrpSpPr>
        <p:grpSpPr>
          <a:xfrm>
            <a:off x="11004341" y="4142881"/>
            <a:ext cx="10603122" cy="4564698"/>
            <a:chOff x="323528" y="3959185"/>
            <a:chExt cx="4487104" cy="2576028"/>
          </a:xfrm>
        </p:grpSpPr>
        <p:sp>
          <p:nvSpPr>
            <p:cNvPr id="10" name="TextBox 9"/>
            <p:cNvSpPr txBox="1"/>
            <p:nvPr/>
          </p:nvSpPr>
          <p:spPr>
            <a:xfrm>
              <a:off x="323528" y="3959185"/>
              <a:ext cx="836566" cy="642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800" b="1" dirty="0" smtClean="0"/>
                <a:t> add</a:t>
              </a:r>
              <a:endParaRPr lang="en-US" sz="6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71600" y="4607257"/>
              <a:ext cx="3839032" cy="1927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Tx/>
                <a:buChar char="-"/>
              </a:pPr>
              <a:r>
                <a:rPr lang="en-US" sz="5400" dirty="0" smtClean="0"/>
                <a:t>Adaptation variables</a:t>
              </a:r>
            </a:p>
            <a:p>
              <a:pPr>
                <a:buFontTx/>
                <a:buChar char="-"/>
              </a:pPr>
              <a:r>
                <a:rPr lang="en-US" sz="5400" dirty="0" smtClean="0"/>
                <a:t>Possibility for firing patterns</a:t>
              </a:r>
            </a:p>
            <a:p>
              <a:pPr>
                <a:buFontTx/>
                <a:buChar char="-"/>
              </a:pPr>
              <a:r>
                <a:rPr lang="en-US" sz="5400" dirty="0" smtClean="0"/>
                <a:t>Dynamic  threshold      </a:t>
              </a:r>
            </a:p>
            <a:p>
              <a:pPr>
                <a:buFontTx/>
                <a:buChar char="-"/>
              </a:pPr>
              <a:r>
                <a:rPr lang="en-US" sz="5400" dirty="0" smtClean="0"/>
                <a:t>Noise</a:t>
              </a:r>
              <a:endParaRPr lang="en-US" sz="5400" dirty="0"/>
            </a:p>
          </p:txBody>
        </p:sp>
        <p:graphicFrame>
          <p:nvGraphicFramePr>
            <p:cNvPr id="379909" name="Object 5"/>
            <p:cNvGraphicFramePr>
              <a:graphicFrameLocks noChangeAspect="1"/>
            </p:cNvGraphicFramePr>
            <p:nvPr/>
          </p:nvGraphicFramePr>
          <p:xfrm>
            <a:off x="3730057" y="5509042"/>
            <a:ext cx="455244" cy="576068"/>
          </p:xfrm>
          <a:graphic>
            <a:graphicData uri="http://schemas.openxmlformats.org/presentationml/2006/ole">
              <p:oleObj spid="_x0000_s202756" name="Equation" r:id="rId5" imgW="139680" imgH="177480" progId="Equation.DSMT4">
                <p:embed/>
              </p:oleObj>
            </a:graphicData>
          </a:graphic>
        </p:graphicFrame>
      </p:grpSp>
      <p:sp>
        <p:nvSpPr>
          <p:cNvPr id="14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9</a:t>
            </a:r>
            <a:r>
              <a:rPr lang="en-US" sz="6000" noProof="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.2 Generalized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 Integrate-and-fire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19"/>
          <p:cNvGrpSpPr/>
          <p:nvPr/>
        </p:nvGrpSpPr>
        <p:grpSpPr>
          <a:xfrm>
            <a:off x="11776071" y="5452027"/>
            <a:ext cx="490658" cy="652844"/>
            <a:chOff x="395536" y="4725144"/>
            <a:chExt cx="207640" cy="368424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395536" y="4941168"/>
              <a:ext cx="72008" cy="1440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467544" y="4725144"/>
              <a:ext cx="135632" cy="36842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20"/>
          <p:cNvGrpSpPr/>
          <p:nvPr/>
        </p:nvGrpSpPr>
        <p:grpSpPr>
          <a:xfrm>
            <a:off x="11776071" y="6330353"/>
            <a:ext cx="490658" cy="652844"/>
            <a:chOff x="395536" y="4725144"/>
            <a:chExt cx="207640" cy="36842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395536" y="4941168"/>
              <a:ext cx="72008" cy="1440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467544" y="4725144"/>
              <a:ext cx="135632" cy="36842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20"/>
          <p:cNvGrpSpPr/>
          <p:nvPr/>
        </p:nvGrpSpPr>
        <p:grpSpPr>
          <a:xfrm>
            <a:off x="11808156" y="7084328"/>
            <a:ext cx="490658" cy="652844"/>
            <a:chOff x="395536" y="4725144"/>
            <a:chExt cx="207640" cy="368424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395536" y="4941168"/>
              <a:ext cx="72008" cy="1440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467544" y="4725144"/>
              <a:ext cx="135632" cy="36842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8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6664" y="3409399"/>
            <a:ext cx="9693420" cy="533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/>
          <p:nvPr/>
        </p:nvGrpSpPr>
        <p:grpSpPr>
          <a:xfrm>
            <a:off x="594347" y="7479729"/>
            <a:ext cx="3573285" cy="382793"/>
            <a:chOff x="251520" y="6309320"/>
            <a:chExt cx="1512168" cy="216024"/>
          </a:xfrm>
        </p:grpSpPr>
        <p:cxnSp>
          <p:nvCxnSpPr>
            <p:cNvPr id="4" name="Straight Connector 3"/>
            <p:cNvCxnSpPr/>
            <p:nvPr/>
          </p:nvCxnSpPr>
          <p:spPr bwMode="auto">
            <a:xfrm>
              <a:off x="251520" y="652534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" name="Straight Connector 4"/>
            <p:cNvCxnSpPr/>
            <p:nvPr/>
          </p:nvCxnSpPr>
          <p:spPr bwMode="auto">
            <a:xfrm>
              <a:off x="467544" y="6309320"/>
              <a:ext cx="12961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flipV="1">
              <a:off x="467544" y="630932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" name="Group 10"/>
          <p:cNvGrpSpPr/>
          <p:nvPr/>
        </p:nvGrpSpPr>
        <p:grpSpPr>
          <a:xfrm>
            <a:off x="594347" y="5055376"/>
            <a:ext cx="3573285" cy="1546027"/>
            <a:chOff x="251520" y="6309320"/>
            <a:chExt cx="1512168" cy="216024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251520" y="652534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467544" y="6309320"/>
              <a:ext cx="12961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467544" y="630932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TextBox 10"/>
          <p:cNvSpPr txBox="1"/>
          <p:nvPr/>
        </p:nvSpPr>
        <p:spPr>
          <a:xfrm>
            <a:off x="0" y="4672585"/>
            <a:ext cx="1284065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I(t)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48" y="1099854"/>
            <a:ext cx="19428456" cy="124123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smtClean="0"/>
              <a:t>Step current input – neurons show adaptation</a:t>
            </a:r>
            <a:endParaRPr lang="en-US" sz="6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4347" y="10202939"/>
            <a:ext cx="19880503" cy="93345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1-dimensional (nonlinear) integrate-and-fire model cannot do  this!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821261" y="5697255"/>
            <a:ext cx="5653589" cy="3564947"/>
          </a:xfrm>
          <a:prstGeom prst="rect">
            <a:avLst/>
          </a:prstGeom>
          <a:noFill/>
        </p:spPr>
        <p:txBody>
          <a:bodyPr wrap="square" lIns="192911" tIns="96455" rIns="192911" bIns="96455" rtlCol="0">
            <a:spAutoFit/>
          </a:bodyPr>
          <a:lstStyle/>
          <a:p>
            <a:r>
              <a:rPr lang="en-US" sz="5400" i="1" dirty="0" smtClean="0"/>
              <a:t>Data: </a:t>
            </a:r>
          </a:p>
          <a:p>
            <a:r>
              <a:rPr lang="en-US" sz="5400" i="1" dirty="0" err="1" smtClean="0"/>
              <a:t>Markram</a:t>
            </a:r>
            <a:r>
              <a:rPr lang="en-US" sz="5400" i="1" dirty="0" smtClean="0"/>
              <a:t> et al. </a:t>
            </a:r>
          </a:p>
          <a:p>
            <a:r>
              <a:rPr lang="en-US" sz="5400" i="1" dirty="0" smtClean="0"/>
              <a:t>(2004)</a:t>
            </a:r>
          </a:p>
          <a:p>
            <a:endParaRPr lang="en-US" dirty="0"/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6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9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.1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Adaptation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3382981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 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Networks: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1024529" y="6761752"/>
            <a:ext cx="10160829" cy="2136186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</a:t>
            </a:r>
            <a:r>
              <a:rPr lang="en-US" sz="5400" dirty="0">
                <a:latin typeface="Arial Narrow" pitchFamily="34" charset="0"/>
                <a:ea typeface="ＭＳ Ｐゴシック" pitchFamily="34" charset="-128"/>
              </a:rPr>
              <a:t>9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 – Optimizing Neuron Models</a:t>
            </a: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For Coding and Decoding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1089107" y="1443791"/>
            <a:ext cx="10422104" cy="97696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9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.1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What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is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a good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neuron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model?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 </a:t>
            </a:r>
            <a:r>
              <a:rPr kumimoji="0" lang="fr-CH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-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Models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and data</a:t>
            </a:r>
            <a:endParaRPr kumimoji="0" lang="fr-CH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9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.2 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AdEx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model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509713" marR="0" lvl="1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tabLst/>
              <a:defRPr/>
            </a:pPr>
            <a: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     -</a:t>
            </a:r>
            <a:r>
              <a:rPr kumimoji="0" lang="fr-CH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</a:t>
            </a:r>
            <a:r>
              <a:rPr kumimoji="0" lang="fr-CH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Firing</a:t>
            </a:r>
            <a:r>
              <a:rPr kumimoji="0" lang="fr-CH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patterns and adaptation</a:t>
            </a:r>
            <a:endParaRPr lang="fr-CH" sz="4400" dirty="0" smtClean="0">
              <a:latin typeface="Arial Narrow" pitchFamily="34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9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.3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Spike </a:t>
            </a:r>
            <a:r>
              <a:rPr kumimoji="0" lang="fr-CH" sz="5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Response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Model (SRM)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400" dirty="0" smtClean="0">
                <a:latin typeface="Arial Narrow" pitchFamily="34" charset="0"/>
              </a:rPr>
              <a:t>         - </a:t>
            </a:r>
            <a:r>
              <a:rPr lang="fr-CH" sz="4400" dirty="0" err="1" smtClean="0">
                <a:latin typeface="Arial Narrow" pitchFamily="34" charset="0"/>
              </a:rPr>
              <a:t>Integral</a:t>
            </a:r>
            <a:r>
              <a:rPr lang="fr-CH" sz="4400" dirty="0" smtClean="0">
                <a:latin typeface="Arial Narrow" pitchFamily="34" charset="0"/>
              </a:rPr>
              <a:t> formulation</a:t>
            </a:r>
            <a:endParaRPr kumimoji="0" lang="fr-CH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9.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4</a:t>
            </a:r>
            <a:r>
              <a:rPr kumimoji="0" lang="fr-CH" sz="5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Generalized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Linear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Model</a:t>
            </a:r>
            <a:endParaRPr kumimoji="0" lang="fr-CH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4400" b="1" dirty="0" smtClean="0">
                <a:latin typeface="Arial Narrow" pitchFamily="34" charset="0"/>
                <a:cs typeface="ＭＳ Ｐゴシック" charset="0"/>
              </a:rPr>
              <a:t>        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- 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Adding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noise to the SRM </a:t>
            </a:r>
            <a:endParaRPr kumimoji="0" lang="fr-CH" sz="5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9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.5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Parameter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Estimation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        -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Quadratic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and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convex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optimization</a:t>
            </a:r>
            <a:endParaRPr lang="fr-CH" sz="4400" dirty="0" smtClean="0">
              <a:latin typeface="Arial Narrow" pitchFamily="34" charset="0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800" b="1" dirty="0" smtClean="0">
                <a:latin typeface="Arial Narrow" pitchFamily="34" charset="0"/>
                <a:cs typeface="ＭＳ Ｐゴシック" charset="0"/>
              </a:rPr>
              <a:t>9.6. </a:t>
            </a:r>
            <a:r>
              <a:rPr lang="fr-CH" sz="4800" b="1" dirty="0" err="1" smtClean="0">
                <a:latin typeface="Arial Narrow" pitchFamily="34" charset="0"/>
                <a:cs typeface="ＭＳ Ｐゴシック" charset="0"/>
              </a:rPr>
              <a:t>Modeling</a:t>
            </a:r>
            <a:r>
              <a:rPr lang="fr-CH" sz="4800" b="1" dirty="0" smtClean="0">
                <a:latin typeface="Arial Narrow" pitchFamily="34" charset="0"/>
                <a:cs typeface="ＭＳ Ｐゴシック" charset="0"/>
              </a:rPr>
              <a:t> in vitro data</a:t>
            </a: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        -  how long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lasts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the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effect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of a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spike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?</a:t>
            </a: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endParaRPr lang="fr-CH" sz="4400" dirty="0" smtClean="0">
              <a:latin typeface="Arial Narrow" pitchFamily="34" charset="0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1925053" y="368884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Week 9 – part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</a:t>
            </a:r>
            <a:r>
              <a:rPr lang="en-US" sz="5400" b="1" dirty="0" smtClean="0">
                <a:solidFill>
                  <a:srgbClr val="C30000"/>
                </a:solidFill>
                <a:latin typeface="Arial Narrow" pitchFamily="34" charset="0"/>
                <a:cs typeface="Arial Narrow" charset="0"/>
              </a:rPr>
              <a:t>3: Spike Response Model (SRM)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C3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245517" y="4547937"/>
            <a:ext cx="10265694" cy="166035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12"/>
          <p:cNvGrpSpPr/>
          <p:nvPr/>
        </p:nvGrpSpPr>
        <p:grpSpPr>
          <a:xfrm>
            <a:off x="11149262" y="1509570"/>
            <a:ext cx="312822" cy="659981"/>
            <a:chOff x="11381873" y="2275724"/>
            <a:chExt cx="312822" cy="65998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11157284" y="3202002"/>
            <a:ext cx="312822" cy="659981"/>
            <a:chOff x="11381873" y="2275724"/>
            <a:chExt cx="312822" cy="659981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505" y="3117351"/>
            <a:ext cx="12952856" cy="442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95267" name="Object 3"/>
          <p:cNvGraphicFramePr>
            <a:graphicFrameLocks noChangeAspect="1"/>
          </p:cNvGraphicFramePr>
          <p:nvPr/>
        </p:nvGraphicFramePr>
        <p:xfrm>
          <a:off x="1274974" y="1610243"/>
          <a:ext cx="11371707" cy="1665317"/>
        </p:xfrm>
        <a:graphic>
          <a:graphicData uri="http://schemas.openxmlformats.org/presentationml/2006/ole">
            <p:oleObj spid="_x0000_s204802" name="Equation" r:id="rId4" imgW="2476440" imgH="39348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347" y="206672"/>
            <a:ext cx="18761607" cy="124123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smtClean="0"/>
              <a:t>Exponential versus Leaky Integrate-and-Fire</a:t>
            </a:r>
            <a:endParaRPr lang="en-US" sz="6800" b="1" dirty="0"/>
          </a:p>
        </p:txBody>
      </p:sp>
      <p:sp>
        <p:nvSpPr>
          <p:cNvPr id="6" name="Oval 5"/>
          <p:cNvSpPr/>
          <p:nvPr/>
        </p:nvSpPr>
        <p:spPr bwMode="auto">
          <a:xfrm>
            <a:off x="8944440" y="2503426"/>
            <a:ext cx="1017708" cy="102078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1445127" y="8039439"/>
            <a:ext cx="6664157" cy="2878600"/>
            <a:chOff x="1445127" y="8039439"/>
            <a:chExt cx="6664157" cy="2878600"/>
          </a:xfrm>
        </p:grpSpPr>
        <p:graphicFrame>
          <p:nvGraphicFramePr>
            <p:cNvPr id="395268" name="Object 4"/>
            <p:cNvGraphicFramePr>
              <a:graphicFrameLocks noChangeAspect="1"/>
            </p:cNvGraphicFramePr>
            <p:nvPr/>
          </p:nvGraphicFramePr>
          <p:xfrm>
            <a:off x="1445130" y="8039439"/>
            <a:ext cx="6664154" cy="1665317"/>
          </p:xfrm>
          <a:graphic>
            <a:graphicData uri="http://schemas.openxmlformats.org/presentationml/2006/ole">
              <p:oleObj spid="_x0000_s204803" name="Equation" r:id="rId5" imgW="1562040" imgH="393480" progId="Equation.DSMT4">
                <p:embed/>
              </p:oleObj>
            </a:graphicData>
          </a:graphic>
        </p:graphicFrame>
        <p:grpSp>
          <p:nvGrpSpPr>
            <p:cNvPr id="3" name="Group 9"/>
            <p:cNvGrpSpPr/>
            <p:nvPr/>
          </p:nvGrpSpPr>
          <p:grpSpPr>
            <a:xfrm>
              <a:off x="1445127" y="10036000"/>
              <a:ext cx="4124387" cy="882039"/>
              <a:chOff x="3851920" y="6093298"/>
              <a:chExt cx="1745388" cy="497767"/>
            </a:xfrm>
          </p:grpSpPr>
          <p:graphicFrame>
            <p:nvGraphicFramePr>
              <p:cNvPr id="395269" name="Object 5"/>
              <p:cNvGraphicFramePr>
                <a:graphicFrameLocks noChangeAspect="1"/>
              </p:cNvGraphicFramePr>
              <p:nvPr/>
            </p:nvGraphicFramePr>
            <p:xfrm>
              <a:off x="5200433" y="6106877"/>
              <a:ext cx="396875" cy="484188"/>
            </p:xfrm>
            <a:graphic>
              <a:graphicData uri="http://schemas.openxmlformats.org/presentationml/2006/ole">
                <p:oleObj spid="_x0000_s204804" name="Equation" r:id="rId6" imgW="164880" imgH="203040" progId="Equation.DSMT4">
                  <p:embed/>
                </p:oleObj>
              </a:graphicData>
            </a:graphic>
          </p:graphicFrame>
          <p:sp>
            <p:nvSpPr>
              <p:cNvPr id="9" name="TextBox 8"/>
              <p:cNvSpPr txBox="1"/>
              <p:nvPr/>
            </p:nvSpPr>
            <p:spPr>
              <a:xfrm>
                <a:off x="3851920" y="6093298"/>
                <a:ext cx="1331776" cy="468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 smtClean="0"/>
                  <a:t>Reset if u=</a:t>
                </a:r>
                <a:endParaRPr lang="en-US" sz="4800" dirty="0"/>
              </a:p>
            </p:txBody>
          </p:sp>
        </p:grpSp>
      </p:grpSp>
      <p:grpSp>
        <p:nvGrpSpPr>
          <p:cNvPr id="4" name="Group 14"/>
          <p:cNvGrpSpPr/>
          <p:nvPr/>
        </p:nvGrpSpPr>
        <p:grpSpPr>
          <a:xfrm>
            <a:off x="15397955" y="2067475"/>
            <a:ext cx="11885814" cy="5471969"/>
            <a:chOff x="15397955" y="2067475"/>
            <a:chExt cx="11885814" cy="5471969"/>
          </a:xfrm>
        </p:grpSpPr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5582889" y="2620472"/>
              <a:ext cx="11700880" cy="4918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15397955" y="2067475"/>
              <a:ext cx="4847541" cy="871902"/>
            </a:xfrm>
            <a:prstGeom prst="rect">
              <a:avLst/>
            </a:prstGeom>
            <a:noFill/>
          </p:spPr>
          <p:txBody>
            <a:bodyPr wrap="none" lIns="192911" tIns="96455" rIns="192911" bIns="96455" rtlCol="0">
              <a:spAutoFit/>
            </a:bodyPr>
            <a:lstStyle/>
            <a:p>
              <a:r>
                <a:rPr lang="en-US" sz="4400" i="1" dirty="0" err="1" smtClean="0"/>
                <a:t>Badel</a:t>
              </a:r>
              <a:r>
                <a:rPr lang="en-US" sz="4400" i="1" dirty="0" smtClean="0"/>
                <a:t> et al (2008)</a:t>
              </a:r>
              <a:endParaRPr lang="en-US" sz="4400" i="1" dirty="0"/>
            </a:p>
          </p:txBody>
        </p:sp>
        <p:graphicFrame>
          <p:nvGraphicFramePr>
            <p:cNvPr id="395270" name="Object 6"/>
            <p:cNvGraphicFramePr>
              <a:graphicFrameLocks noChangeAspect="1"/>
            </p:cNvGraphicFramePr>
            <p:nvPr/>
          </p:nvGraphicFramePr>
          <p:xfrm>
            <a:off x="17532810" y="3634716"/>
            <a:ext cx="1910215" cy="751080"/>
          </p:xfrm>
          <a:graphic>
            <a:graphicData uri="http://schemas.openxmlformats.org/presentationml/2006/ole">
              <p:oleObj spid="_x0000_s204805" name="Equation" r:id="rId8" imgW="596880" imgH="177480" progId="Equation.DSMT4">
                <p:embed/>
              </p:oleObj>
            </a:graphicData>
          </a:graphic>
        </p:graphicFrame>
        <p:sp>
          <p:nvSpPr>
            <p:cNvPr id="13" name="Oval 12"/>
            <p:cNvSpPr/>
            <p:nvPr/>
          </p:nvSpPr>
          <p:spPr bwMode="auto">
            <a:xfrm>
              <a:off x="17402465" y="3507119"/>
              <a:ext cx="2249400" cy="1020780"/>
            </a:xfrm>
            <a:prstGeom prst="ellipse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7022259" y="9196924"/>
            <a:ext cx="1339020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Leaky </a:t>
            </a:r>
            <a:r>
              <a:rPr lang="en-US" sz="6000" b="1" dirty="0" smtClean="0">
                <a:solidFill>
                  <a:srgbClr val="FF0000"/>
                </a:solidFill>
              </a:rPr>
              <a:t>Integrate-and-Fire:</a:t>
            </a:r>
          </a:p>
          <a:p>
            <a:r>
              <a:rPr lang="en-US" sz="6000" b="1" dirty="0" smtClean="0">
                <a:solidFill>
                  <a:srgbClr val="FF0000"/>
                </a:solidFill>
              </a:rPr>
              <a:t>Replace nonlinear kink by threshold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0930" name="Object 2"/>
          <p:cNvGraphicFramePr>
            <a:graphicFrameLocks noChangeAspect="1"/>
          </p:cNvGraphicFramePr>
          <p:nvPr/>
        </p:nvGraphicFramePr>
        <p:xfrm>
          <a:off x="5630779" y="1333222"/>
          <a:ext cx="10443524" cy="1665317"/>
        </p:xfrm>
        <a:graphic>
          <a:graphicData uri="http://schemas.openxmlformats.org/presentationml/2006/ole">
            <p:oleObj spid="_x0000_s205826" name="Equation" r:id="rId3" imgW="2209680" imgH="393480" progId="Equation.DSMT4">
              <p:embed/>
            </p:oleObj>
          </a:graphicData>
        </a:graphic>
      </p:graphicFrame>
      <p:graphicFrame>
        <p:nvGraphicFramePr>
          <p:cNvPr id="380932" name="Object 4"/>
          <p:cNvGraphicFramePr>
            <a:graphicFrameLocks noChangeAspect="1"/>
          </p:cNvGraphicFramePr>
          <p:nvPr/>
        </p:nvGraphicFramePr>
        <p:xfrm>
          <a:off x="4981078" y="2992913"/>
          <a:ext cx="13039422" cy="1665317"/>
        </p:xfrm>
        <a:graphic>
          <a:graphicData uri="http://schemas.openxmlformats.org/presentationml/2006/ole">
            <p:oleObj spid="_x0000_s205827" name="Equation" r:id="rId4" imgW="2793960" imgH="393480" progId="Equation.DSMT4">
              <p:embed/>
            </p:oleObj>
          </a:graphicData>
        </a:graphic>
      </p:graphicFrame>
      <p:grpSp>
        <p:nvGrpSpPr>
          <p:cNvPr id="2" name="Group 18"/>
          <p:cNvGrpSpPr/>
          <p:nvPr/>
        </p:nvGrpSpPr>
        <p:grpSpPr>
          <a:xfrm>
            <a:off x="8421542" y="4268580"/>
            <a:ext cx="9188446" cy="4083120"/>
            <a:chOff x="2987824" y="3501008"/>
            <a:chExt cx="3888432" cy="2304256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 flipH="1" flipV="1">
              <a:off x="4932040" y="3501008"/>
              <a:ext cx="0" cy="122413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aphicFrame>
          <p:nvGraphicFramePr>
            <p:cNvPr id="380933" name="Object 5"/>
            <p:cNvGraphicFramePr>
              <a:graphicFrameLocks noChangeAspect="1"/>
            </p:cNvGraphicFramePr>
            <p:nvPr/>
          </p:nvGraphicFramePr>
          <p:xfrm>
            <a:off x="3034680" y="5259164"/>
            <a:ext cx="457200" cy="546100"/>
          </p:xfrm>
          <a:graphic>
            <a:graphicData uri="http://schemas.openxmlformats.org/presentationml/2006/ole">
              <p:oleObj spid="_x0000_s205828" name="Equation" r:id="rId5" imgW="190440" imgH="228600" progId="Equation.DSMT4">
                <p:embed/>
              </p:oleObj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3491880" y="5229200"/>
              <a:ext cx="3052802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jumps by an amount </a:t>
              </a:r>
              <a:endParaRPr lang="en-US" sz="5900" dirty="0"/>
            </a:p>
          </p:txBody>
        </p:sp>
        <p:graphicFrame>
          <p:nvGraphicFramePr>
            <p:cNvPr id="380934" name="Object 6"/>
            <p:cNvGraphicFramePr>
              <a:graphicFrameLocks noChangeAspect="1"/>
            </p:cNvGraphicFramePr>
            <p:nvPr/>
          </p:nvGraphicFramePr>
          <p:xfrm>
            <a:off x="6479381" y="5259164"/>
            <a:ext cx="396875" cy="546100"/>
          </p:xfrm>
          <a:graphic>
            <a:graphicData uri="http://schemas.openxmlformats.org/presentationml/2006/ole">
              <p:oleObj spid="_x0000_s205829" name="Equation" r:id="rId6" imgW="164880" imgH="228600" progId="Equation.DSMT4">
                <p:embed/>
              </p:oleObj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2987824" y="4797152"/>
              <a:ext cx="2340513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after each spike</a:t>
              </a:r>
              <a:endParaRPr lang="en-US" sz="5900" dirty="0"/>
            </a:p>
          </p:txBody>
        </p:sp>
      </p:grpSp>
      <p:grpSp>
        <p:nvGrpSpPr>
          <p:cNvPr id="3" name="Group 22"/>
          <p:cNvGrpSpPr/>
          <p:nvPr/>
        </p:nvGrpSpPr>
        <p:grpSpPr>
          <a:xfrm>
            <a:off x="3316850" y="6310140"/>
            <a:ext cx="13355314" cy="3524206"/>
            <a:chOff x="827584" y="4797152"/>
            <a:chExt cx="5651797" cy="1988840"/>
          </a:xfrm>
        </p:grpSpPr>
        <p:graphicFrame>
          <p:nvGraphicFramePr>
            <p:cNvPr id="380935" name="Object 7"/>
            <p:cNvGraphicFramePr>
              <a:graphicFrameLocks noChangeAspect="1"/>
            </p:cNvGraphicFramePr>
            <p:nvPr/>
          </p:nvGraphicFramePr>
          <p:xfrm>
            <a:off x="3040063" y="6020743"/>
            <a:ext cx="3439318" cy="546100"/>
          </p:xfrm>
          <a:graphic>
            <a:graphicData uri="http://schemas.openxmlformats.org/presentationml/2006/ole">
              <p:oleObj spid="_x0000_s205830" name="Equation" r:id="rId7" imgW="1981080" imgH="228600" progId="Equation.DSMT4">
                <p:embed/>
              </p:oleObj>
            </a:graphicData>
          </a:graphic>
        </p:graphicFrame>
        <p:sp>
          <p:nvSpPr>
            <p:cNvPr id="21" name="Left Brace 20"/>
            <p:cNvSpPr/>
            <p:nvPr/>
          </p:nvSpPr>
          <p:spPr bwMode="auto">
            <a:xfrm>
              <a:off x="2699792" y="4797152"/>
              <a:ext cx="216024" cy="198884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27584" y="5373216"/>
              <a:ext cx="1710877" cy="1042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SPIKE AND</a:t>
              </a:r>
              <a:br>
                <a:rPr lang="en-US" dirty="0" smtClean="0"/>
              </a:br>
              <a:r>
                <a:rPr lang="en-US" dirty="0" smtClean="0"/>
                <a:t>RESET</a:t>
              </a:r>
              <a:endParaRPr lang="en-US" dirty="0"/>
            </a:p>
          </p:txBody>
        </p:sp>
      </p:grpSp>
      <p:cxnSp>
        <p:nvCxnSpPr>
          <p:cNvPr id="20" name="Straight Arrow Connector 19"/>
          <p:cNvCxnSpPr/>
          <p:nvPr/>
        </p:nvCxnSpPr>
        <p:spPr bwMode="auto">
          <a:xfrm flipH="1" flipV="1">
            <a:off x="11243727" y="9372480"/>
            <a:ext cx="170156" cy="6379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0463420" y="10138067"/>
            <a:ext cx="6650919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/>
              <a:t>Dynamic  threshold</a:t>
            </a:r>
            <a:endParaRPr lang="en-US" dirty="0"/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9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.3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Adaptive leaky integrate-and-fire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0930" name="Object 2"/>
          <p:cNvGraphicFramePr>
            <a:graphicFrameLocks noChangeAspect="1"/>
          </p:cNvGraphicFramePr>
          <p:nvPr/>
        </p:nvGraphicFramePr>
        <p:xfrm>
          <a:off x="2283452" y="1561409"/>
          <a:ext cx="9248301" cy="1665317"/>
        </p:xfrm>
        <a:graphic>
          <a:graphicData uri="http://schemas.openxmlformats.org/presentationml/2006/ole">
            <p:oleObj spid="_x0000_s206850" name="Equation" r:id="rId3" imgW="2209680" imgH="393480" progId="Equation.DSMT4">
              <p:embed/>
            </p:oleObj>
          </a:graphicData>
        </a:graphic>
      </p:graphicFrame>
      <p:graphicFrame>
        <p:nvGraphicFramePr>
          <p:cNvPr id="380932" name="Object 4"/>
          <p:cNvGraphicFramePr>
            <a:graphicFrameLocks noChangeAspect="1"/>
          </p:cNvGraphicFramePr>
          <p:nvPr/>
        </p:nvGraphicFramePr>
        <p:xfrm>
          <a:off x="1574460" y="3221100"/>
          <a:ext cx="11687016" cy="1665317"/>
        </p:xfrm>
        <a:graphic>
          <a:graphicData uri="http://schemas.openxmlformats.org/presentationml/2006/ole">
            <p:oleObj spid="_x0000_s206851" name="Equation" r:id="rId4" imgW="2793960" imgH="393480" progId="Equation.DSMT4">
              <p:embed/>
            </p:oleObj>
          </a:graphicData>
        </a:graphic>
      </p:graphicFrame>
      <p:sp>
        <p:nvSpPr>
          <p:cNvPr id="17" name="Rounded Rectangle 16"/>
          <p:cNvSpPr/>
          <p:nvPr/>
        </p:nvSpPr>
        <p:spPr bwMode="auto">
          <a:xfrm>
            <a:off x="697827" y="1434427"/>
            <a:ext cx="12681593" cy="3827925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4661" y="5631309"/>
            <a:ext cx="13702530" cy="1102735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5900" b="1" dirty="0" smtClean="0"/>
              <a:t>Linear equation </a:t>
            </a:r>
            <a:r>
              <a:rPr lang="en-US" sz="5900" b="1" dirty="0" smtClean="0">
                <a:sym typeface="Wingdings" pitchFamily="2" charset="2"/>
              </a:rPr>
              <a:t> can be integrated!</a:t>
            </a:r>
            <a:endParaRPr lang="en-US" sz="5900" b="1" dirty="0"/>
          </a:p>
        </p:txBody>
      </p:sp>
      <p:graphicFrame>
        <p:nvGraphicFramePr>
          <p:cNvPr id="397319" name="Object 7"/>
          <p:cNvGraphicFramePr>
            <a:graphicFrameLocks noChangeAspect="1"/>
          </p:cNvGraphicFramePr>
          <p:nvPr/>
        </p:nvGraphicFramePr>
        <p:xfrm>
          <a:off x="1445130" y="6779601"/>
          <a:ext cx="9455481" cy="1986003"/>
        </p:xfrm>
        <a:graphic>
          <a:graphicData uri="http://schemas.openxmlformats.org/presentationml/2006/ole">
            <p:oleObj spid="_x0000_s206852" name="Equation" r:id="rId5" imgW="2323800" imgH="469800" progId="Equation.DSMT4">
              <p:embed/>
            </p:oleObj>
          </a:graphicData>
        </a:graphic>
      </p:graphicFrame>
      <p:graphicFrame>
        <p:nvGraphicFramePr>
          <p:cNvPr id="397320" name="Object 8"/>
          <p:cNvGraphicFramePr>
            <a:graphicFrameLocks noChangeAspect="1"/>
          </p:cNvGraphicFramePr>
          <p:nvPr/>
        </p:nvGraphicFramePr>
        <p:xfrm>
          <a:off x="1574460" y="9076442"/>
          <a:ext cx="6215172" cy="1181475"/>
        </p:xfrm>
        <a:graphic>
          <a:graphicData uri="http://schemas.openxmlformats.org/presentationml/2006/ole">
            <p:oleObj spid="_x0000_s206853" name="Equation" r:id="rId6" imgW="1511280" imgH="279360" progId="Equation.DSMT4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0580346" y="7973707"/>
            <a:ext cx="11027117" cy="1102735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5900" b="1" dirty="0" smtClean="0"/>
              <a:t>Spike Response Model (SRM)</a:t>
            </a:r>
            <a:endParaRPr lang="en-US" sz="59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2396352" y="8739293"/>
            <a:ext cx="7346623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/>
              <a:t>Gerstner et al. (1996)</a:t>
            </a: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9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.3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Adaptive leaky I&amp;F and SRM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637191" y="2286000"/>
            <a:ext cx="3640740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Adaptive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leaky I&amp;F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/>
          </a:p>
        </p:txBody>
      </p:sp>
      <p:sp>
        <p:nvSpPr>
          <p:cNvPr id="5134" name="Line 20"/>
          <p:cNvSpPr>
            <a:spLocks noChangeShapeType="1"/>
          </p:cNvSpPr>
          <p:nvPr/>
        </p:nvSpPr>
        <p:spPr bwMode="auto">
          <a:xfrm>
            <a:off x="9531042" y="7488300"/>
            <a:ext cx="990342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9531043" y="4517735"/>
            <a:ext cx="9640830" cy="945180"/>
            <a:chOff x="2688" y="1296"/>
            <a:chExt cx="2570" cy="336"/>
          </a:xfrm>
        </p:grpSpPr>
        <p:graphicFrame>
          <p:nvGraphicFramePr>
            <p:cNvPr id="5127" name="Object 25"/>
            <p:cNvGraphicFramePr>
              <a:graphicFrameLocks noChangeAspect="1"/>
            </p:cNvGraphicFramePr>
            <p:nvPr/>
          </p:nvGraphicFramePr>
          <p:xfrm>
            <a:off x="4992" y="1296"/>
            <a:ext cx="266" cy="336"/>
          </p:xfrm>
          <a:graphic>
            <a:graphicData uri="http://schemas.openxmlformats.org/presentationml/2006/ole">
              <p:oleObj spid="_x0000_s207879" name="Equation" r:id="rId4" imgW="139680" imgH="177480" progId="Equation.3">
                <p:embed/>
              </p:oleObj>
            </a:graphicData>
          </a:graphic>
        </p:graphicFrame>
        <p:sp>
          <p:nvSpPr>
            <p:cNvPr id="5174" name="Line 26"/>
            <p:cNvSpPr>
              <a:spLocks noChangeShapeType="1"/>
            </p:cNvSpPr>
            <p:nvPr/>
          </p:nvSpPr>
          <p:spPr bwMode="auto">
            <a:xfrm>
              <a:off x="2688" y="1440"/>
              <a:ext cx="22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4392725" y="1974751"/>
            <a:ext cx="5507276" cy="6233686"/>
            <a:chOff x="4042" y="702"/>
            <a:chExt cx="2527" cy="2216"/>
          </a:xfrm>
        </p:grpSpPr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4090" y="702"/>
              <a:ext cx="1152" cy="2216"/>
              <a:chOff x="4090" y="702"/>
              <a:chExt cx="1152" cy="2216"/>
            </a:xfrm>
          </p:grpSpPr>
          <p:sp>
            <p:nvSpPr>
              <p:cNvPr id="5171" name="Line 34"/>
              <p:cNvSpPr>
                <a:spLocks noChangeShapeType="1"/>
              </p:cNvSpPr>
              <p:nvPr/>
            </p:nvSpPr>
            <p:spPr bwMode="auto">
              <a:xfrm flipV="1">
                <a:off x="4150" y="2662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accent5">
                    <a:lumMod val="50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" name="Freeform 36"/>
              <p:cNvSpPr>
                <a:spLocks/>
              </p:cNvSpPr>
              <p:nvPr/>
            </p:nvSpPr>
            <p:spPr bwMode="auto">
              <a:xfrm>
                <a:off x="4090" y="702"/>
                <a:ext cx="1152" cy="2216"/>
              </a:xfrm>
              <a:custGeom>
                <a:avLst/>
                <a:gdLst>
                  <a:gd name="T0" fmla="*/ 0 w 1152"/>
                  <a:gd name="T1" fmla="*/ 1048 h 2216"/>
                  <a:gd name="T2" fmla="*/ 144 w 1152"/>
                  <a:gd name="T3" fmla="*/ 136 h 2216"/>
                  <a:gd name="T4" fmla="*/ 192 w 1152"/>
                  <a:gd name="T5" fmla="*/ 232 h 2216"/>
                  <a:gd name="T6" fmla="*/ 192 w 1152"/>
                  <a:gd name="T7" fmla="*/ 520 h 2216"/>
                  <a:gd name="T8" fmla="*/ 288 w 1152"/>
                  <a:gd name="T9" fmla="*/ 1864 h 2216"/>
                  <a:gd name="T10" fmla="*/ 480 w 1152"/>
                  <a:gd name="T11" fmla="*/ 2200 h 2216"/>
                  <a:gd name="T12" fmla="*/ 1152 w 1152"/>
                  <a:gd name="T13" fmla="*/ 1960 h 2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52"/>
                  <a:gd name="T22" fmla="*/ 0 h 2216"/>
                  <a:gd name="T23" fmla="*/ 1152 w 1152"/>
                  <a:gd name="T24" fmla="*/ 2216 h 2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52" h="2216">
                    <a:moveTo>
                      <a:pt x="0" y="1048"/>
                    </a:moveTo>
                    <a:cubicBezTo>
                      <a:pt x="56" y="660"/>
                      <a:pt x="112" y="272"/>
                      <a:pt x="144" y="136"/>
                    </a:cubicBezTo>
                    <a:cubicBezTo>
                      <a:pt x="176" y="0"/>
                      <a:pt x="184" y="168"/>
                      <a:pt x="192" y="232"/>
                    </a:cubicBezTo>
                    <a:cubicBezTo>
                      <a:pt x="200" y="296"/>
                      <a:pt x="176" y="248"/>
                      <a:pt x="192" y="520"/>
                    </a:cubicBezTo>
                    <a:cubicBezTo>
                      <a:pt x="208" y="792"/>
                      <a:pt x="240" y="1584"/>
                      <a:pt x="288" y="1864"/>
                    </a:cubicBezTo>
                    <a:cubicBezTo>
                      <a:pt x="336" y="2144"/>
                      <a:pt x="336" y="2184"/>
                      <a:pt x="480" y="2200"/>
                    </a:cubicBezTo>
                    <a:cubicBezTo>
                      <a:pt x="624" y="2216"/>
                      <a:pt x="1040" y="2000"/>
                      <a:pt x="1152" y="196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70" name="Freeform 39"/>
            <p:cNvSpPr>
              <a:spLocks/>
            </p:cNvSpPr>
            <p:nvPr/>
          </p:nvSpPr>
          <p:spPr bwMode="auto">
            <a:xfrm>
              <a:off x="4696" y="2550"/>
              <a:ext cx="547" cy="336"/>
            </a:xfrm>
            <a:custGeom>
              <a:avLst/>
              <a:gdLst>
                <a:gd name="T0" fmla="*/ 0 w 384"/>
                <a:gd name="T1" fmla="*/ 336 h 336"/>
                <a:gd name="T2" fmla="*/ 96 w 384"/>
                <a:gd name="T3" fmla="*/ 48 h 336"/>
                <a:gd name="T4" fmla="*/ 288 w 384"/>
                <a:gd name="T5" fmla="*/ 48 h 336"/>
                <a:gd name="T6" fmla="*/ 384 w 384"/>
                <a:gd name="T7" fmla="*/ 48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336"/>
                <a:gd name="T14" fmla="*/ 384 w 38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336">
                  <a:moveTo>
                    <a:pt x="0" y="336"/>
                  </a:moveTo>
                  <a:cubicBezTo>
                    <a:pt x="24" y="216"/>
                    <a:pt x="48" y="96"/>
                    <a:pt x="96" y="48"/>
                  </a:cubicBezTo>
                  <a:cubicBezTo>
                    <a:pt x="144" y="0"/>
                    <a:pt x="240" y="48"/>
                    <a:pt x="288" y="48"/>
                  </a:cubicBezTo>
                  <a:cubicBezTo>
                    <a:pt x="336" y="48"/>
                    <a:pt x="376" y="56"/>
                    <a:pt x="384" y="4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5" name="Text Box 40"/>
            <p:cNvSpPr txBox="1">
              <a:spLocks noChangeArrowheads="1"/>
            </p:cNvSpPr>
            <p:nvPr/>
          </p:nvSpPr>
          <p:spPr bwMode="auto">
            <a:xfrm>
              <a:off x="4228" y="1888"/>
              <a:ext cx="2341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6600"/>
                  </a:solidFill>
                </a:rPr>
                <a:t>Spike emission</a:t>
              </a:r>
            </a:p>
          </p:txBody>
        </p:sp>
        <p:sp>
          <p:nvSpPr>
            <p:cNvPr id="5168" name="Line 43"/>
            <p:cNvSpPr>
              <a:spLocks noChangeShapeType="1"/>
            </p:cNvSpPr>
            <p:nvPr/>
          </p:nvSpPr>
          <p:spPr bwMode="auto">
            <a:xfrm flipH="1">
              <a:off x="4042" y="1702"/>
              <a:ext cx="48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4764" name="Freeform 44"/>
          <p:cNvSpPr>
            <a:spLocks/>
          </p:cNvSpPr>
          <p:nvPr/>
        </p:nvSpPr>
        <p:spPr bwMode="auto">
          <a:xfrm>
            <a:off x="14800439" y="1218530"/>
            <a:ext cx="4081410" cy="3580510"/>
          </a:xfrm>
          <a:custGeom>
            <a:avLst/>
            <a:gdLst>
              <a:gd name="T0" fmla="*/ 0 w 2131"/>
              <a:gd name="T1" fmla="*/ 0 h 590"/>
              <a:gd name="T2" fmla="*/ 2147483647 w 2131"/>
              <a:gd name="T3" fmla="*/ 2147483647 h 590"/>
              <a:gd name="T4" fmla="*/ 2147483647 w 2131"/>
              <a:gd name="T5" fmla="*/ 2147483647 h 590"/>
              <a:gd name="T6" fmla="*/ 2147483647 w 2131"/>
              <a:gd name="T7" fmla="*/ 2147483647 h 590"/>
              <a:gd name="T8" fmla="*/ 0 60000 65536"/>
              <a:gd name="T9" fmla="*/ 0 60000 65536"/>
              <a:gd name="T10" fmla="*/ 0 60000 65536"/>
              <a:gd name="T11" fmla="*/ 0 60000 65536"/>
              <a:gd name="T12" fmla="*/ 0 w 2131"/>
              <a:gd name="T13" fmla="*/ 0 h 590"/>
              <a:gd name="T14" fmla="*/ 2131 w 2131"/>
              <a:gd name="T15" fmla="*/ 590 h 5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31" h="590">
                <a:moveTo>
                  <a:pt x="0" y="0"/>
                </a:moveTo>
                <a:cubicBezTo>
                  <a:pt x="64" y="117"/>
                  <a:pt x="128" y="235"/>
                  <a:pt x="317" y="318"/>
                </a:cubicBezTo>
                <a:cubicBezTo>
                  <a:pt x="506" y="401"/>
                  <a:pt x="831" y="454"/>
                  <a:pt x="1133" y="499"/>
                </a:cubicBezTo>
                <a:cubicBezTo>
                  <a:pt x="1435" y="544"/>
                  <a:pt x="1783" y="567"/>
                  <a:pt x="2131" y="590"/>
                </a:cubicBezTo>
              </a:path>
            </a:pathLst>
          </a:custGeom>
          <a:noFill/>
          <a:ln w="38100">
            <a:solidFill>
              <a:srgbClr val="0076FF"/>
            </a:solidFill>
            <a:prstDash val="dash"/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870780" y="8627581"/>
            <a:ext cx="13301093" cy="2727854"/>
            <a:chOff x="192" y="3156"/>
            <a:chExt cx="5226" cy="1102"/>
          </a:xfrm>
        </p:grpSpPr>
        <p:graphicFrame>
          <p:nvGraphicFramePr>
            <p:cNvPr id="5124" name="Object 47"/>
            <p:cNvGraphicFramePr>
              <a:graphicFrameLocks noChangeAspect="1"/>
            </p:cNvGraphicFramePr>
            <p:nvPr/>
          </p:nvGraphicFramePr>
          <p:xfrm>
            <a:off x="2615" y="3408"/>
            <a:ext cx="2803" cy="577"/>
          </p:xfrm>
          <a:graphic>
            <a:graphicData uri="http://schemas.openxmlformats.org/presentationml/2006/ole">
              <p:oleObj spid="_x0000_s207876" name="Equation" r:id="rId5" imgW="1600200" imgH="330120" progId="Equation.DSMT4">
                <p:embed/>
              </p:oleObj>
            </a:graphicData>
          </a:graphic>
        </p:graphicFrame>
        <p:sp>
          <p:nvSpPr>
            <p:cNvPr id="5153" name="Line 48"/>
            <p:cNvSpPr>
              <a:spLocks noChangeShapeType="1"/>
            </p:cNvSpPr>
            <p:nvPr/>
          </p:nvSpPr>
          <p:spPr bwMode="auto">
            <a:xfrm flipV="1">
              <a:off x="3153" y="3879"/>
              <a:ext cx="1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Text Box 49"/>
            <p:cNvSpPr txBox="1">
              <a:spLocks noChangeArrowheads="1"/>
            </p:cNvSpPr>
            <p:nvPr/>
          </p:nvSpPr>
          <p:spPr bwMode="auto">
            <a:xfrm>
              <a:off x="3121" y="3156"/>
              <a:ext cx="7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5155" name="Text Box 50"/>
            <p:cNvSpPr txBox="1">
              <a:spLocks noChangeArrowheads="1"/>
            </p:cNvSpPr>
            <p:nvPr/>
          </p:nvSpPr>
          <p:spPr bwMode="auto">
            <a:xfrm>
              <a:off x="3302" y="3866"/>
              <a:ext cx="7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5156" name="Text Box 51"/>
            <p:cNvSpPr txBox="1">
              <a:spLocks noChangeArrowheads="1"/>
            </p:cNvSpPr>
            <p:nvPr/>
          </p:nvSpPr>
          <p:spPr bwMode="auto">
            <a:xfrm>
              <a:off x="192" y="3216"/>
              <a:ext cx="1117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potential</a:t>
              </a:r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753" y="3156"/>
              <a:ext cx="1885" cy="928"/>
              <a:chOff x="657" y="2724"/>
              <a:chExt cx="1885" cy="928"/>
            </a:xfrm>
          </p:grpSpPr>
          <p:sp>
            <p:nvSpPr>
              <p:cNvPr id="5159" name="Text Box 53"/>
              <p:cNvSpPr txBox="1">
                <a:spLocks noChangeArrowheads="1"/>
              </p:cNvSpPr>
              <p:nvPr/>
            </p:nvSpPr>
            <p:spPr bwMode="auto">
              <a:xfrm>
                <a:off x="1440" y="2724"/>
                <a:ext cx="7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grpSp>
            <p:nvGrpSpPr>
              <p:cNvPr id="7" name="Group 54"/>
              <p:cNvGrpSpPr>
                <a:grpSpLocks/>
              </p:cNvGrpSpPr>
              <p:nvPr/>
            </p:nvGrpSpPr>
            <p:grpSpPr bwMode="auto">
              <a:xfrm>
                <a:off x="657" y="2976"/>
                <a:ext cx="1885" cy="676"/>
                <a:chOff x="657" y="2976"/>
                <a:chExt cx="1885" cy="676"/>
              </a:xfrm>
            </p:grpSpPr>
            <p:graphicFrame>
              <p:nvGraphicFramePr>
                <p:cNvPr id="5125" name="Object 55"/>
                <p:cNvGraphicFramePr>
                  <a:graphicFrameLocks noChangeAspect="1"/>
                </p:cNvGraphicFramePr>
                <p:nvPr/>
              </p:nvGraphicFramePr>
              <p:xfrm>
                <a:off x="1276" y="3084"/>
                <a:ext cx="1266" cy="568"/>
              </p:xfrm>
              <a:graphic>
                <a:graphicData uri="http://schemas.openxmlformats.org/presentationml/2006/ole">
                  <p:oleObj spid="_x0000_s207877" name="Equation" r:id="rId6" imgW="787320" imgH="355320" progId="Equation.DSMT4">
                    <p:embed/>
                  </p:oleObj>
                </a:graphicData>
              </a:graphic>
            </p:graphicFrame>
            <p:graphicFrame>
              <p:nvGraphicFramePr>
                <p:cNvPr id="5126" name="Object 56"/>
                <p:cNvGraphicFramePr>
                  <a:graphicFrameLocks noChangeAspect="1"/>
                </p:cNvGraphicFramePr>
                <p:nvPr/>
              </p:nvGraphicFramePr>
              <p:xfrm>
                <a:off x="657" y="3082"/>
                <a:ext cx="654" cy="371"/>
              </p:xfrm>
              <a:graphic>
                <a:graphicData uri="http://schemas.openxmlformats.org/presentationml/2006/ole">
                  <p:oleObj spid="_x0000_s207878" name="Equation" r:id="rId7" imgW="380880" imgH="215640" progId="Equation.3">
                    <p:embed/>
                  </p:oleObj>
                </a:graphicData>
              </a:graphic>
            </p:graphicFrame>
            <p:sp>
              <p:nvSpPr>
                <p:cNvPr id="5161" name="Line 57"/>
                <p:cNvSpPr>
                  <a:spLocks noChangeShapeType="1"/>
                </p:cNvSpPr>
                <p:nvPr/>
              </p:nvSpPr>
              <p:spPr bwMode="auto">
                <a:xfrm>
                  <a:off x="1629" y="3497"/>
                  <a:ext cx="720" cy="0"/>
                </a:xfrm>
                <a:prstGeom prst="line">
                  <a:avLst/>
                </a:prstGeom>
                <a:noFill/>
                <a:ln w="76200">
                  <a:solidFill>
                    <a:srgbClr val="00B05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2" name="Line 58"/>
                <p:cNvSpPr>
                  <a:spLocks noChangeShapeType="1"/>
                </p:cNvSpPr>
                <p:nvPr/>
              </p:nvSpPr>
              <p:spPr bwMode="auto">
                <a:xfrm>
                  <a:off x="1872" y="2976"/>
                  <a:ext cx="48" cy="144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158" name="Line 59"/>
            <p:cNvSpPr>
              <a:spLocks noChangeShapeType="1"/>
            </p:cNvSpPr>
            <p:nvPr/>
          </p:nvSpPr>
          <p:spPr bwMode="auto">
            <a:xfrm>
              <a:off x="3504" y="3408"/>
              <a:ext cx="48" cy="144"/>
            </a:xfrm>
            <a:prstGeom prst="line">
              <a:avLst/>
            </a:prstGeom>
            <a:noFill/>
            <a:ln w="19050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054780" name="Object 60"/>
          <p:cNvGraphicFramePr>
            <a:graphicFrameLocks noChangeAspect="1"/>
          </p:cNvGraphicFramePr>
          <p:nvPr/>
        </p:nvGraphicFramePr>
        <p:xfrm>
          <a:off x="7054017" y="10669588"/>
          <a:ext cx="5555080" cy="1512887"/>
        </p:xfrm>
        <a:graphic>
          <a:graphicData uri="http://schemas.openxmlformats.org/presentationml/2006/ole">
            <p:oleObj spid="_x0000_s207875" name="Equation" r:id="rId8" imgW="1384200" imgH="342720" progId="Equation.DSMT4">
              <p:embed/>
            </p:oleObj>
          </a:graphicData>
        </a:graphic>
      </p:graphicFrame>
      <p:sp>
        <p:nvSpPr>
          <p:cNvPr id="1054781" name="Text Box 61"/>
          <p:cNvSpPr txBox="1">
            <a:spLocks noChangeArrowheads="1"/>
          </p:cNvSpPr>
          <p:nvPr/>
        </p:nvSpPr>
        <p:spPr bwMode="auto">
          <a:xfrm>
            <a:off x="2805970" y="10627989"/>
            <a:ext cx="3505827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 err="1">
                <a:solidFill>
                  <a:srgbClr val="3550FE"/>
                </a:solidFill>
              </a:rPr>
              <a:t>threshold</a:t>
            </a:r>
            <a:endParaRPr lang="fr-FR" sz="5900" dirty="0">
              <a:solidFill>
                <a:srgbClr val="3550FE"/>
              </a:solidFill>
            </a:endParaRPr>
          </a:p>
        </p:txBody>
      </p:sp>
      <p:sp>
        <p:nvSpPr>
          <p:cNvPr id="5143" name="Freeform 62"/>
          <p:cNvSpPr>
            <a:spLocks/>
          </p:cNvSpPr>
          <p:nvPr/>
        </p:nvSpPr>
        <p:spPr bwMode="auto">
          <a:xfrm>
            <a:off x="10202526" y="4928439"/>
            <a:ext cx="4253969" cy="2551424"/>
          </a:xfrm>
          <a:custGeom>
            <a:avLst/>
            <a:gdLst>
              <a:gd name="T0" fmla="*/ 0 w 1134"/>
              <a:gd name="T1" fmla="*/ 2147483647 h 907"/>
              <a:gd name="T2" fmla="*/ 2147483647 w 1134"/>
              <a:gd name="T3" fmla="*/ 2147483647 h 907"/>
              <a:gd name="T4" fmla="*/ 2147483647 w 1134"/>
              <a:gd name="T5" fmla="*/ 2147483647 h 907"/>
              <a:gd name="T6" fmla="*/ 2147483647 w 1134"/>
              <a:gd name="T7" fmla="*/ 2147483647 h 907"/>
              <a:gd name="T8" fmla="*/ 2147483647 w 1134"/>
              <a:gd name="T9" fmla="*/ 2147483647 h 907"/>
              <a:gd name="T10" fmla="*/ 2147483647 w 1134"/>
              <a:gd name="T11" fmla="*/ 2147483647 h 907"/>
              <a:gd name="T12" fmla="*/ 2147483647 w 1134"/>
              <a:gd name="T13" fmla="*/ 2147483647 h 907"/>
              <a:gd name="T14" fmla="*/ 2147483647 w 1134"/>
              <a:gd name="T15" fmla="*/ 0 h 90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34"/>
              <a:gd name="T25" fmla="*/ 0 h 907"/>
              <a:gd name="T26" fmla="*/ 1134 w 1134"/>
              <a:gd name="T27" fmla="*/ 907 h 90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34" h="907">
                <a:moveTo>
                  <a:pt x="0" y="907"/>
                </a:moveTo>
                <a:cubicBezTo>
                  <a:pt x="49" y="801"/>
                  <a:pt x="98" y="695"/>
                  <a:pt x="136" y="635"/>
                </a:cubicBezTo>
                <a:cubicBezTo>
                  <a:pt x="174" y="575"/>
                  <a:pt x="174" y="567"/>
                  <a:pt x="227" y="544"/>
                </a:cubicBezTo>
                <a:cubicBezTo>
                  <a:pt x="280" y="521"/>
                  <a:pt x="378" y="522"/>
                  <a:pt x="454" y="499"/>
                </a:cubicBezTo>
                <a:cubicBezTo>
                  <a:pt x="530" y="476"/>
                  <a:pt x="613" y="438"/>
                  <a:pt x="681" y="408"/>
                </a:cubicBezTo>
                <a:cubicBezTo>
                  <a:pt x="749" y="378"/>
                  <a:pt x="794" y="362"/>
                  <a:pt x="862" y="317"/>
                </a:cubicBezTo>
                <a:cubicBezTo>
                  <a:pt x="930" y="272"/>
                  <a:pt x="1044" y="189"/>
                  <a:pt x="1089" y="136"/>
                </a:cubicBezTo>
                <a:cubicBezTo>
                  <a:pt x="1134" y="83"/>
                  <a:pt x="1134" y="41"/>
                  <a:pt x="1134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4167692" y="6714716"/>
            <a:ext cx="10211027" cy="3060583"/>
            <a:chOff x="1763688" y="3789040"/>
            <a:chExt cx="4320480" cy="1728192"/>
          </a:xfrm>
        </p:grpSpPr>
        <p:cxnSp>
          <p:nvCxnSpPr>
            <p:cNvPr id="5150" name="Straight Arrow Connector 71"/>
            <p:cNvCxnSpPr>
              <a:cxnSpLocks noChangeShapeType="1"/>
            </p:cNvCxnSpPr>
            <p:nvPr/>
          </p:nvCxnSpPr>
          <p:spPr bwMode="auto">
            <a:xfrm>
              <a:off x="3203848" y="4581128"/>
              <a:ext cx="1080120" cy="93610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51" name="Straight Arrow Connector 72"/>
            <p:cNvCxnSpPr>
              <a:cxnSpLocks noChangeShapeType="1"/>
            </p:cNvCxnSpPr>
            <p:nvPr/>
          </p:nvCxnSpPr>
          <p:spPr bwMode="auto">
            <a:xfrm>
              <a:off x="3347864" y="4581128"/>
              <a:ext cx="2736304" cy="86409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152" name="TextBox 74"/>
            <p:cNvSpPr txBox="1">
              <a:spLocks noChangeArrowheads="1"/>
            </p:cNvSpPr>
            <p:nvPr/>
          </p:nvSpPr>
          <p:spPr bwMode="auto">
            <a:xfrm>
              <a:off x="1763688" y="3789040"/>
              <a:ext cx="1764293" cy="104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Arbitrary </a:t>
              </a:r>
            </a:p>
            <a:p>
              <a:r>
                <a:rPr lang="en-US" dirty="0"/>
                <a:t>Linear filters</a:t>
              </a:r>
            </a:p>
          </p:txBody>
        </p:sp>
      </p:grpSp>
      <p:graphicFrame>
        <p:nvGraphicFramePr>
          <p:cNvPr id="12" name="Object 60"/>
          <p:cNvGraphicFramePr>
            <a:graphicFrameLocks noChangeAspect="1"/>
          </p:cNvGraphicFramePr>
          <p:nvPr/>
        </p:nvGraphicFramePr>
        <p:xfrm>
          <a:off x="16844485" y="3302504"/>
          <a:ext cx="1710591" cy="894545"/>
        </p:xfrm>
        <a:graphic>
          <a:graphicData uri="http://schemas.openxmlformats.org/presentationml/2006/ole">
            <p:oleObj spid="_x0000_s207880" name="Equation" r:id="rId9" imgW="291960" imgH="203040" progId="Equation.DSMT4">
              <p:embed/>
            </p:oleObj>
          </a:graphicData>
        </a:graphic>
      </p:graphicFrame>
      <p:cxnSp>
        <p:nvCxnSpPr>
          <p:cNvPr id="62" name="Straight Arrow Connector 61"/>
          <p:cNvCxnSpPr/>
          <p:nvPr/>
        </p:nvCxnSpPr>
        <p:spPr bwMode="auto">
          <a:xfrm>
            <a:off x="7740916" y="8245314"/>
            <a:ext cx="2823456" cy="26794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Rounded Rectangle 63"/>
          <p:cNvSpPr/>
          <p:nvPr/>
        </p:nvSpPr>
        <p:spPr bwMode="auto">
          <a:xfrm>
            <a:off x="15819034" y="1993036"/>
            <a:ext cx="2212033" cy="1403573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grpSp>
        <p:nvGrpSpPr>
          <p:cNvPr id="9" name="Group 67"/>
          <p:cNvGrpSpPr/>
          <p:nvPr/>
        </p:nvGrpSpPr>
        <p:grpSpPr>
          <a:xfrm>
            <a:off x="592707" y="1952246"/>
            <a:ext cx="10098520" cy="5536054"/>
            <a:chOff x="592706" y="1952246"/>
            <a:chExt cx="12409285" cy="5536054"/>
          </a:xfrm>
        </p:grpSpPr>
        <p:graphicFrame>
          <p:nvGraphicFramePr>
            <p:cNvPr id="5122" name="Object 4"/>
            <p:cNvGraphicFramePr>
              <a:graphicFrameLocks noChangeAspect="1"/>
            </p:cNvGraphicFramePr>
            <p:nvPr/>
          </p:nvGraphicFramePr>
          <p:xfrm>
            <a:off x="9040624" y="3842607"/>
            <a:ext cx="1072871" cy="1220857"/>
          </p:xfrm>
          <a:graphic>
            <a:graphicData uri="http://schemas.openxmlformats.org/presentationml/2006/ole">
              <p:oleObj spid="_x0000_s207874" name="Equation" r:id="rId10" imgW="152280" imgH="228600" progId="Equation.3">
                <p:embed/>
              </p:oleObj>
            </a:graphicData>
          </a:graphic>
        </p:graphicFrame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4719130" y="1952246"/>
              <a:ext cx="8282861" cy="1485283"/>
              <a:chOff x="672" y="384"/>
              <a:chExt cx="2208" cy="528"/>
            </a:xfrm>
          </p:grpSpPr>
          <p:sp>
            <p:nvSpPr>
              <p:cNvPr id="5175" name="Oval 6"/>
              <p:cNvSpPr>
                <a:spLocks noChangeArrowheads="1"/>
              </p:cNvSpPr>
              <p:nvPr/>
            </p:nvSpPr>
            <p:spPr bwMode="auto">
              <a:xfrm>
                <a:off x="1344" y="672"/>
                <a:ext cx="240" cy="19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6" name="Freeform 7"/>
              <p:cNvSpPr>
                <a:spLocks/>
              </p:cNvSpPr>
              <p:nvPr/>
            </p:nvSpPr>
            <p:spPr bwMode="auto">
              <a:xfrm flipV="1">
                <a:off x="1536" y="720"/>
                <a:ext cx="1344" cy="144"/>
              </a:xfrm>
              <a:custGeom>
                <a:avLst/>
                <a:gdLst>
                  <a:gd name="T0" fmla="*/ 0 w 1344"/>
                  <a:gd name="T1" fmla="*/ 0 h 472"/>
                  <a:gd name="T2" fmla="*/ 384 w 1344"/>
                  <a:gd name="T3" fmla="*/ 0 h 472"/>
                  <a:gd name="T4" fmla="*/ 672 w 1344"/>
                  <a:gd name="T5" fmla="*/ 0 h 472"/>
                  <a:gd name="T6" fmla="*/ 1152 w 1344"/>
                  <a:gd name="T7" fmla="*/ 0 h 472"/>
                  <a:gd name="T8" fmla="*/ 1344 w 1344"/>
                  <a:gd name="T9" fmla="*/ 0 h 4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4"/>
                  <a:gd name="T16" fmla="*/ 0 h 472"/>
                  <a:gd name="T17" fmla="*/ 1344 w 1344"/>
                  <a:gd name="T18" fmla="*/ 472 h 4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4" h="472">
                    <a:moveTo>
                      <a:pt x="0" y="288"/>
                    </a:moveTo>
                    <a:cubicBezTo>
                      <a:pt x="136" y="300"/>
                      <a:pt x="272" y="312"/>
                      <a:pt x="384" y="336"/>
                    </a:cubicBezTo>
                    <a:cubicBezTo>
                      <a:pt x="496" y="360"/>
                      <a:pt x="544" y="472"/>
                      <a:pt x="672" y="432"/>
                    </a:cubicBezTo>
                    <a:cubicBezTo>
                      <a:pt x="800" y="392"/>
                      <a:pt x="1040" y="168"/>
                      <a:pt x="1152" y="96"/>
                    </a:cubicBezTo>
                    <a:cubicBezTo>
                      <a:pt x="1264" y="24"/>
                      <a:pt x="1304" y="12"/>
                      <a:pt x="1344" y="0"/>
                    </a:cubicBez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7" name="Freeform 8"/>
              <p:cNvSpPr>
                <a:spLocks/>
              </p:cNvSpPr>
              <p:nvPr/>
            </p:nvSpPr>
            <p:spPr bwMode="auto">
              <a:xfrm>
                <a:off x="672" y="528"/>
                <a:ext cx="768" cy="240"/>
              </a:xfrm>
              <a:custGeom>
                <a:avLst/>
                <a:gdLst>
                  <a:gd name="T0" fmla="*/ 768 w 768"/>
                  <a:gd name="T1" fmla="*/ 240 h 240"/>
                  <a:gd name="T2" fmla="*/ 336 w 768"/>
                  <a:gd name="T3" fmla="*/ 192 h 240"/>
                  <a:gd name="T4" fmla="*/ 0 w 768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768"/>
                  <a:gd name="T10" fmla="*/ 0 h 240"/>
                  <a:gd name="T11" fmla="*/ 768 w 768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68" h="240">
                    <a:moveTo>
                      <a:pt x="768" y="240"/>
                    </a:moveTo>
                    <a:cubicBezTo>
                      <a:pt x="616" y="236"/>
                      <a:pt x="464" y="232"/>
                      <a:pt x="336" y="192"/>
                    </a:cubicBezTo>
                    <a:cubicBezTo>
                      <a:pt x="208" y="152"/>
                      <a:pt x="56" y="32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8" name="Freeform 9"/>
              <p:cNvSpPr>
                <a:spLocks/>
              </p:cNvSpPr>
              <p:nvPr/>
            </p:nvSpPr>
            <p:spPr bwMode="auto">
              <a:xfrm>
                <a:off x="720" y="768"/>
                <a:ext cx="528" cy="144"/>
              </a:xfrm>
              <a:custGeom>
                <a:avLst/>
                <a:gdLst>
                  <a:gd name="T0" fmla="*/ 1439 w 432"/>
                  <a:gd name="T1" fmla="*/ 0 h 144"/>
                  <a:gd name="T2" fmla="*/ 961 w 432"/>
                  <a:gd name="T3" fmla="*/ 96 h 144"/>
                  <a:gd name="T4" fmla="*/ 0 w 43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144"/>
                  <a:gd name="T11" fmla="*/ 432 w 43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144">
                    <a:moveTo>
                      <a:pt x="432" y="0"/>
                    </a:moveTo>
                    <a:cubicBezTo>
                      <a:pt x="396" y="36"/>
                      <a:pt x="360" y="72"/>
                      <a:pt x="288" y="96"/>
                    </a:cubicBezTo>
                    <a:cubicBezTo>
                      <a:pt x="216" y="120"/>
                      <a:pt x="108" y="132"/>
                      <a:pt x="0" y="144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9" name="Freeform 10"/>
              <p:cNvSpPr>
                <a:spLocks/>
              </p:cNvSpPr>
              <p:nvPr/>
            </p:nvSpPr>
            <p:spPr bwMode="auto">
              <a:xfrm>
                <a:off x="816" y="384"/>
                <a:ext cx="432" cy="384"/>
              </a:xfrm>
              <a:custGeom>
                <a:avLst/>
                <a:gdLst>
                  <a:gd name="T0" fmla="*/ 432 w 432"/>
                  <a:gd name="T1" fmla="*/ 384 h 384"/>
                  <a:gd name="T2" fmla="*/ 288 w 432"/>
                  <a:gd name="T3" fmla="*/ 144 h 384"/>
                  <a:gd name="T4" fmla="*/ 0 w 432"/>
                  <a:gd name="T5" fmla="*/ 0 h 384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384"/>
                  <a:gd name="T11" fmla="*/ 432 w 43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384">
                    <a:moveTo>
                      <a:pt x="432" y="384"/>
                    </a:moveTo>
                    <a:cubicBezTo>
                      <a:pt x="396" y="296"/>
                      <a:pt x="360" y="208"/>
                      <a:pt x="288" y="144"/>
                    </a:cubicBezTo>
                    <a:cubicBezTo>
                      <a:pt x="216" y="80"/>
                      <a:pt x="48" y="24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1" name="Text Box 12"/>
            <p:cNvSpPr txBox="1">
              <a:spLocks noChangeArrowheads="1"/>
            </p:cNvSpPr>
            <p:nvPr/>
          </p:nvSpPr>
          <p:spPr bwMode="auto">
            <a:xfrm>
              <a:off x="7059939" y="3302504"/>
              <a:ext cx="551494" cy="1071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2911" tIns="96455" rIns="192911" bIns="96455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i</a:t>
              </a:r>
            </a:p>
          </p:txBody>
        </p:sp>
        <p:sp>
          <p:nvSpPr>
            <p:cNvPr id="5132" name="Line 18"/>
            <p:cNvSpPr>
              <a:spLocks noChangeShapeType="1"/>
            </p:cNvSpPr>
            <p:nvPr/>
          </p:nvSpPr>
          <p:spPr bwMode="auto">
            <a:xfrm flipH="1" flipV="1">
              <a:off x="7600125" y="3032452"/>
              <a:ext cx="2520871" cy="14852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5133" name="Line 19"/>
            <p:cNvSpPr>
              <a:spLocks noChangeShapeType="1"/>
            </p:cNvSpPr>
            <p:nvPr/>
          </p:nvSpPr>
          <p:spPr bwMode="auto">
            <a:xfrm flipH="1" flipV="1">
              <a:off x="7600125" y="3032452"/>
              <a:ext cx="2340808" cy="1215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5135" name="Line 21"/>
            <p:cNvSpPr>
              <a:spLocks noChangeShapeType="1"/>
            </p:cNvSpPr>
            <p:nvPr/>
          </p:nvSpPr>
          <p:spPr bwMode="auto">
            <a:xfrm flipV="1">
              <a:off x="10301058" y="3842606"/>
              <a:ext cx="0" cy="36456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5136" name="Freeform 23"/>
            <p:cNvSpPr>
              <a:spLocks/>
            </p:cNvSpPr>
            <p:nvPr/>
          </p:nvSpPr>
          <p:spPr bwMode="auto">
            <a:xfrm>
              <a:off x="5699039" y="4927779"/>
              <a:ext cx="2059930" cy="1020780"/>
            </a:xfrm>
            <a:custGeom>
              <a:avLst/>
              <a:gdLst>
                <a:gd name="T0" fmla="*/ 0 w 768"/>
                <a:gd name="T1" fmla="*/ 2147483647 h 368"/>
                <a:gd name="T2" fmla="*/ 2147483647 w 768"/>
                <a:gd name="T3" fmla="*/ 2147483647 h 368"/>
                <a:gd name="T4" fmla="*/ 2147483647 w 768"/>
                <a:gd name="T5" fmla="*/ 2147483647 h 368"/>
                <a:gd name="T6" fmla="*/ 2147483647 w 768"/>
                <a:gd name="T7" fmla="*/ 2147483647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368"/>
                <a:gd name="T14" fmla="*/ 768 w 768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368">
                  <a:moveTo>
                    <a:pt x="0" y="368"/>
                  </a:moveTo>
                  <a:cubicBezTo>
                    <a:pt x="44" y="216"/>
                    <a:pt x="88" y="64"/>
                    <a:pt x="144" y="32"/>
                  </a:cubicBezTo>
                  <a:cubicBezTo>
                    <a:pt x="200" y="0"/>
                    <a:pt x="232" y="120"/>
                    <a:pt x="336" y="176"/>
                  </a:cubicBezTo>
                  <a:cubicBezTo>
                    <a:pt x="440" y="232"/>
                    <a:pt x="604" y="300"/>
                    <a:pt x="768" y="36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cxnSp>
          <p:nvCxnSpPr>
            <p:cNvPr id="5144" name="Straight Connector 63"/>
            <p:cNvCxnSpPr>
              <a:cxnSpLocks noChangeShapeType="1"/>
              <a:endCxn id="5175" idx="3"/>
            </p:cNvCxnSpPr>
            <p:nvPr/>
          </p:nvCxnSpPr>
          <p:spPr bwMode="auto">
            <a:xfrm flipV="1">
              <a:off x="3657515" y="3223739"/>
              <a:ext cx="3713783" cy="132212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45" name="Straight Connector 65"/>
            <p:cNvCxnSpPr>
              <a:cxnSpLocks noChangeShapeType="1"/>
              <a:endCxn id="5175" idx="3"/>
            </p:cNvCxnSpPr>
            <p:nvPr/>
          </p:nvCxnSpPr>
          <p:spPr bwMode="auto">
            <a:xfrm flipV="1">
              <a:off x="3826321" y="3223740"/>
              <a:ext cx="3544976" cy="170469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146" name="TextBox 67"/>
            <p:cNvSpPr txBox="1">
              <a:spLocks noChangeArrowheads="1"/>
            </p:cNvSpPr>
            <p:nvPr/>
          </p:nvSpPr>
          <p:spPr bwMode="auto">
            <a:xfrm>
              <a:off x="592706" y="3780720"/>
              <a:ext cx="2018241" cy="194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2911" tIns="96455" rIns="192911" bIns="96455">
              <a:spAutoFit/>
            </a:bodyPr>
            <a:lstStyle/>
            <a:p>
              <a:r>
                <a:rPr lang="en-US"/>
                <a:t>Input</a:t>
              </a:r>
            </a:p>
            <a:p>
              <a:r>
                <a:rPr lang="en-US"/>
                <a:t>  </a:t>
              </a:r>
              <a:r>
                <a:rPr lang="en-US" i="1"/>
                <a:t>I(t)</a:t>
              </a:r>
            </a:p>
          </p:txBody>
        </p:sp>
        <p:sp>
          <p:nvSpPr>
            <p:cNvPr id="5147" name="Freeform 69"/>
            <p:cNvSpPr>
              <a:spLocks/>
            </p:cNvSpPr>
            <p:nvPr/>
          </p:nvSpPr>
          <p:spPr bwMode="auto">
            <a:xfrm>
              <a:off x="592706" y="5181611"/>
              <a:ext cx="3233617" cy="922676"/>
            </a:xfrm>
            <a:custGeom>
              <a:avLst/>
              <a:gdLst>
                <a:gd name="T0" fmla="*/ 0 w 1947553"/>
                <a:gd name="T1" fmla="*/ 520535 h 520535"/>
                <a:gd name="T2" fmla="*/ 58397 w 1947553"/>
                <a:gd name="T3" fmla="*/ 366156 h 520535"/>
                <a:gd name="T4" fmla="*/ 116793 w 1947553"/>
                <a:gd name="T5" fmla="*/ 283029 h 520535"/>
                <a:gd name="T6" fmla="*/ 225245 w 1947553"/>
                <a:gd name="T7" fmla="*/ 389907 h 520535"/>
                <a:gd name="T8" fmla="*/ 433804 w 1947553"/>
                <a:gd name="T9" fmla="*/ 116774 h 520535"/>
                <a:gd name="T10" fmla="*/ 600652 w 1947553"/>
                <a:gd name="T11" fmla="*/ 425533 h 520535"/>
                <a:gd name="T12" fmla="*/ 784185 w 1947553"/>
                <a:gd name="T13" fmla="*/ 211777 h 520535"/>
                <a:gd name="T14" fmla="*/ 1017771 w 1947553"/>
                <a:gd name="T15" fmla="*/ 389907 h 520535"/>
                <a:gd name="T16" fmla="*/ 1167935 w 1947553"/>
                <a:gd name="T17" fmla="*/ 9896 h 520535"/>
                <a:gd name="T18" fmla="*/ 1368152 w 1947553"/>
                <a:gd name="T19" fmla="*/ 330530 h 5205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47553" h="520535">
                  <a:moveTo>
                    <a:pt x="0" y="520535"/>
                  </a:moveTo>
                  <a:cubicBezTo>
                    <a:pt x="27709" y="463137"/>
                    <a:pt x="55418" y="405740"/>
                    <a:pt x="83127" y="366156"/>
                  </a:cubicBezTo>
                  <a:cubicBezTo>
                    <a:pt x="110836" y="326572"/>
                    <a:pt x="126670" y="279071"/>
                    <a:pt x="166254" y="283029"/>
                  </a:cubicBezTo>
                  <a:cubicBezTo>
                    <a:pt x="205838" y="286987"/>
                    <a:pt x="245424" y="417616"/>
                    <a:pt x="320634" y="389907"/>
                  </a:cubicBezTo>
                  <a:cubicBezTo>
                    <a:pt x="395844" y="362198"/>
                    <a:pt x="528452" y="110836"/>
                    <a:pt x="617517" y="116774"/>
                  </a:cubicBezTo>
                  <a:cubicBezTo>
                    <a:pt x="706582" y="122712"/>
                    <a:pt x="771896" y="409699"/>
                    <a:pt x="855023" y="425533"/>
                  </a:cubicBezTo>
                  <a:cubicBezTo>
                    <a:pt x="938150" y="441367"/>
                    <a:pt x="1017319" y="217715"/>
                    <a:pt x="1116280" y="211777"/>
                  </a:cubicBezTo>
                  <a:cubicBezTo>
                    <a:pt x="1215241" y="205839"/>
                    <a:pt x="1357745" y="423554"/>
                    <a:pt x="1448789" y="389907"/>
                  </a:cubicBezTo>
                  <a:cubicBezTo>
                    <a:pt x="1539833" y="356260"/>
                    <a:pt x="1579418" y="19792"/>
                    <a:pt x="1662545" y="9896"/>
                  </a:cubicBezTo>
                  <a:cubicBezTo>
                    <a:pt x="1745672" y="0"/>
                    <a:pt x="1846612" y="165265"/>
                    <a:pt x="1947553" y="330530"/>
                  </a:cubicBezTo>
                </a:path>
              </a:pathLst>
            </a:cu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92911" tIns="96455" rIns="192911" bIns="96455"/>
            <a:lstStyle/>
            <a:p>
              <a:endParaRPr lang="en-US"/>
            </a:p>
          </p:txBody>
        </p:sp>
        <p:graphicFrame>
          <p:nvGraphicFramePr>
            <p:cNvPr id="13" name="Object 60"/>
            <p:cNvGraphicFramePr>
              <a:graphicFrameLocks noChangeAspect="1"/>
            </p:cNvGraphicFramePr>
            <p:nvPr/>
          </p:nvGraphicFramePr>
          <p:xfrm>
            <a:off x="6429721" y="4672453"/>
            <a:ext cx="1860643" cy="1021131"/>
          </p:xfrm>
          <a:graphic>
            <a:graphicData uri="http://schemas.openxmlformats.org/presentationml/2006/ole">
              <p:oleObj spid="_x0000_s207881" name="Equation" r:id="rId11" imgW="317160" imgH="203040" progId="Equation.DSMT4">
                <p:embed/>
              </p:oleObj>
            </a:graphicData>
          </a:graphic>
        </p:graphicFrame>
        <p:sp>
          <p:nvSpPr>
            <p:cNvPr id="65" name="Rounded Rectangle 64"/>
            <p:cNvSpPr/>
            <p:nvPr/>
          </p:nvSpPr>
          <p:spPr bwMode="auto">
            <a:xfrm>
              <a:off x="5528883" y="4672584"/>
              <a:ext cx="2892659" cy="1403573"/>
            </a:xfrm>
            <a:prstGeom prst="round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>
              <a:off x="5528883" y="5948559"/>
              <a:ext cx="289265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0" name="Right Arrow 69"/>
            <p:cNvSpPr/>
            <p:nvPr/>
          </p:nvSpPr>
          <p:spPr bwMode="auto">
            <a:xfrm>
              <a:off x="4337788" y="5182974"/>
              <a:ext cx="1020938" cy="382793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71" name="Right Arrow 70"/>
            <p:cNvSpPr/>
            <p:nvPr/>
          </p:nvSpPr>
          <p:spPr bwMode="auto">
            <a:xfrm>
              <a:off x="8932011" y="5310571"/>
              <a:ext cx="1020938" cy="382793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7372169" y="1218530"/>
            <a:ext cx="4124587" cy="1549011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4400" i="1" dirty="0" smtClean="0"/>
              <a:t>Gerstner et al.,</a:t>
            </a:r>
          </a:p>
          <a:p>
            <a:r>
              <a:rPr lang="en-US" sz="4400" i="1" dirty="0" smtClean="0"/>
              <a:t>1993, 1996</a:t>
            </a:r>
            <a:endParaRPr lang="en-US" sz="4400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16329504" y="6458949"/>
            <a:ext cx="1524516" cy="1102735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5900" dirty="0" smtClean="0">
                <a:solidFill>
                  <a:srgbClr val="FF0000"/>
                </a:solidFill>
              </a:rPr>
              <a:t>u(t)</a:t>
            </a:r>
            <a:endParaRPr lang="en-US" sz="5900" dirty="0">
              <a:solidFill>
                <a:srgbClr val="FF0000"/>
              </a:solidFill>
            </a:endParaRPr>
          </a:p>
        </p:txBody>
      </p:sp>
      <p:sp>
        <p:nvSpPr>
          <p:cNvPr id="63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9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.3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 Spike Response Model 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(SRM)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5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8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9291" y="1434427"/>
            <a:ext cx="10759734" cy="773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42698" y="2200793"/>
            <a:ext cx="7580661" cy="1672121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4800" b="1" dirty="0" smtClean="0"/>
              <a:t>SRM with appropriate     </a:t>
            </a:r>
          </a:p>
          <a:p>
            <a:r>
              <a:rPr lang="en-US" sz="4800" b="1" dirty="0" smtClean="0"/>
              <a:t> leads to bursting</a:t>
            </a:r>
            <a:endParaRPr lang="en-US" sz="4800" b="1" dirty="0"/>
          </a:p>
        </p:txBody>
      </p:sp>
      <p:graphicFrame>
        <p:nvGraphicFramePr>
          <p:cNvPr id="398339" name="Object 3"/>
          <p:cNvGraphicFramePr>
            <a:graphicFrameLocks noChangeAspect="1"/>
          </p:cNvGraphicFramePr>
          <p:nvPr/>
        </p:nvGraphicFramePr>
        <p:xfrm>
          <a:off x="657892" y="8707438"/>
          <a:ext cx="11369675" cy="1985962"/>
        </p:xfrm>
        <a:graphic>
          <a:graphicData uri="http://schemas.openxmlformats.org/presentationml/2006/ole">
            <p:oleObj spid="_x0000_s208898" name="Equation" r:id="rId4" imgW="2806560" imgH="469800" progId="Equation.DSMT4">
              <p:embed/>
            </p:oleObj>
          </a:graphicData>
        </a:graphic>
      </p:graphicFrame>
      <p:graphicFrame>
        <p:nvGraphicFramePr>
          <p:cNvPr id="398340" name="Object 4"/>
          <p:cNvGraphicFramePr>
            <a:graphicFrameLocks noChangeAspect="1"/>
          </p:cNvGraphicFramePr>
          <p:nvPr/>
        </p:nvGraphicFramePr>
        <p:xfrm>
          <a:off x="6895146" y="2378960"/>
          <a:ext cx="720249" cy="697633"/>
        </p:xfrm>
        <a:graphic>
          <a:graphicData uri="http://schemas.openxmlformats.org/presentationml/2006/ole">
            <p:oleObj spid="_x0000_s208899" name="Equation" r:id="rId5" imgW="126720" imgH="164880" progId="Equation.DSMT4">
              <p:embed/>
            </p:oleObj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9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.3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Bursting in the  SRM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8900" name="Object 4"/>
          <p:cNvGraphicFramePr>
            <a:graphicFrameLocks noChangeAspect="1"/>
          </p:cNvGraphicFramePr>
          <p:nvPr/>
        </p:nvGraphicFramePr>
        <p:xfrm>
          <a:off x="697827" y="10254106"/>
          <a:ext cx="11523663" cy="1985962"/>
        </p:xfrm>
        <a:graphic>
          <a:graphicData uri="http://schemas.openxmlformats.org/presentationml/2006/ole">
            <p:oleObj spid="_x0000_s208900" name="Equation" r:id="rId6" imgW="284472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021951" y="1099853"/>
          <a:ext cx="8409873" cy="1665317"/>
        </p:xfrm>
        <a:graphic>
          <a:graphicData uri="http://schemas.openxmlformats.org/presentationml/2006/ole">
            <p:oleObj spid="_x0000_s211970" name="Equation" r:id="rId4" imgW="1803240" imgH="393480" progId="Equation.DSMT4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222749" y="2886174"/>
          <a:ext cx="9966619" cy="1665317"/>
        </p:xfrm>
        <a:graphic>
          <a:graphicData uri="http://schemas.openxmlformats.org/presentationml/2006/ole">
            <p:oleObj spid="_x0000_s211971" name="Equation" r:id="rId5" imgW="2019240" imgH="39348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" y="-48523"/>
            <a:ext cx="15222176" cy="124123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smtClean="0">
                <a:solidFill>
                  <a:srgbClr val="FF0000"/>
                </a:solidFill>
              </a:rPr>
              <a:t>Exercise 1: from adaptive IF to SRM</a:t>
            </a:r>
            <a:endParaRPr lang="en-US" sz="6800" b="1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" y="1099853"/>
            <a:ext cx="21521183" cy="11356179"/>
          </a:xfrm>
          <a:prstGeom prst="rect">
            <a:avLst/>
          </a:prstGeom>
          <a:solidFill>
            <a:srgbClr val="FFC000">
              <a:alpha val="22745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4191" y="4694210"/>
            <a:ext cx="17696266" cy="1949120"/>
          </a:xfrm>
          <a:prstGeom prst="rect">
            <a:avLst/>
          </a:prstGeom>
          <a:noFill/>
        </p:spPr>
        <p:txBody>
          <a:bodyPr wrap="square" lIns="192911" tIns="96455" rIns="192911" bIns="96455" rtlCol="0">
            <a:spAutoFit/>
          </a:bodyPr>
          <a:lstStyle/>
          <a:p>
            <a:r>
              <a:rPr lang="en-US" i="0" dirty="0" smtClean="0"/>
              <a:t>Integrate the above system of two  differential equations  so as to  rewrite the equations as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764503" y="5842588"/>
            <a:ext cx="17016917" cy="2727854"/>
            <a:chOff x="-968" y="3156"/>
            <a:chExt cx="6439" cy="1102"/>
          </a:xfrm>
        </p:grpSpPr>
        <p:graphicFrame>
          <p:nvGraphicFramePr>
            <p:cNvPr id="42" name="Object 47"/>
            <p:cNvGraphicFramePr>
              <a:graphicFrameLocks noChangeAspect="1"/>
            </p:cNvGraphicFramePr>
            <p:nvPr/>
          </p:nvGraphicFramePr>
          <p:xfrm>
            <a:off x="2690" y="3362"/>
            <a:ext cx="2781" cy="578"/>
          </p:xfrm>
          <a:graphic>
            <a:graphicData uri="http://schemas.openxmlformats.org/presentationml/2006/ole">
              <p:oleObj spid="_x0000_s211972" name="Equation" r:id="rId6" imgW="1587240" imgH="330120" progId="Equation.DSMT4">
                <p:embed/>
              </p:oleObj>
            </a:graphicData>
          </a:graphic>
        </p:graphicFrame>
        <p:sp>
          <p:nvSpPr>
            <p:cNvPr id="43" name="Line 48"/>
            <p:cNvSpPr>
              <a:spLocks noChangeShapeType="1"/>
            </p:cNvSpPr>
            <p:nvPr/>
          </p:nvSpPr>
          <p:spPr bwMode="auto">
            <a:xfrm flipV="1">
              <a:off x="3153" y="3878"/>
              <a:ext cx="580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49"/>
            <p:cNvSpPr txBox="1">
              <a:spLocks noChangeArrowheads="1"/>
            </p:cNvSpPr>
            <p:nvPr/>
          </p:nvSpPr>
          <p:spPr bwMode="auto">
            <a:xfrm>
              <a:off x="3121" y="3156"/>
              <a:ext cx="7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45" name="Text Box 50"/>
            <p:cNvSpPr txBox="1">
              <a:spLocks noChangeArrowheads="1"/>
            </p:cNvSpPr>
            <p:nvPr/>
          </p:nvSpPr>
          <p:spPr bwMode="auto">
            <a:xfrm>
              <a:off x="3302" y="3866"/>
              <a:ext cx="7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46" name="Text Box 51"/>
            <p:cNvSpPr txBox="1">
              <a:spLocks noChangeArrowheads="1"/>
            </p:cNvSpPr>
            <p:nvPr/>
          </p:nvSpPr>
          <p:spPr bwMode="auto">
            <a:xfrm>
              <a:off x="-968" y="3517"/>
              <a:ext cx="1117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potential</a:t>
              </a:r>
            </a:p>
          </p:txBody>
        </p:sp>
        <p:grpSp>
          <p:nvGrpSpPr>
            <p:cNvPr id="5" name="Group 52"/>
            <p:cNvGrpSpPr>
              <a:grpSpLocks/>
            </p:cNvGrpSpPr>
            <p:nvPr/>
          </p:nvGrpSpPr>
          <p:grpSpPr bwMode="auto">
            <a:xfrm>
              <a:off x="449" y="3156"/>
              <a:ext cx="2193" cy="908"/>
              <a:chOff x="353" y="2724"/>
              <a:chExt cx="2193" cy="908"/>
            </a:xfrm>
          </p:grpSpPr>
          <p:sp>
            <p:nvSpPr>
              <p:cNvPr id="49" name="Text Box 53"/>
              <p:cNvSpPr txBox="1">
                <a:spLocks noChangeArrowheads="1"/>
              </p:cNvSpPr>
              <p:nvPr/>
            </p:nvSpPr>
            <p:spPr bwMode="auto">
              <a:xfrm>
                <a:off x="1440" y="2724"/>
                <a:ext cx="7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grpSp>
            <p:nvGrpSpPr>
              <p:cNvPr id="7" name="Group 54"/>
              <p:cNvGrpSpPr>
                <a:grpSpLocks/>
              </p:cNvGrpSpPr>
              <p:nvPr/>
            </p:nvGrpSpPr>
            <p:grpSpPr bwMode="auto">
              <a:xfrm>
                <a:off x="353" y="2881"/>
                <a:ext cx="2193" cy="751"/>
                <a:chOff x="353" y="2881"/>
                <a:chExt cx="2193" cy="751"/>
              </a:xfrm>
            </p:grpSpPr>
            <p:graphicFrame>
              <p:nvGraphicFramePr>
                <p:cNvPr id="51" name="Object 55"/>
                <p:cNvGraphicFramePr>
                  <a:graphicFrameLocks noChangeAspect="1"/>
                </p:cNvGraphicFramePr>
                <p:nvPr/>
              </p:nvGraphicFramePr>
              <p:xfrm>
                <a:off x="932" y="2881"/>
                <a:ext cx="1614" cy="751"/>
              </p:xfrm>
              <a:graphic>
                <a:graphicData uri="http://schemas.openxmlformats.org/presentationml/2006/ole">
                  <p:oleObj spid="_x0000_s211973" name="Equation" r:id="rId7" imgW="1002960" imgH="469800" progId="Equation.DSMT4">
                    <p:embed/>
                  </p:oleObj>
                </a:graphicData>
              </a:graphic>
            </p:graphicFrame>
            <p:graphicFrame>
              <p:nvGraphicFramePr>
                <p:cNvPr id="52" name="Object 56"/>
                <p:cNvGraphicFramePr>
                  <a:graphicFrameLocks noChangeAspect="1"/>
                </p:cNvGraphicFramePr>
                <p:nvPr/>
              </p:nvGraphicFramePr>
              <p:xfrm>
                <a:off x="353" y="3082"/>
                <a:ext cx="654" cy="371"/>
              </p:xfrm>
              <a:graphic>
                <a:graphicData uri="http://schemas.openxmlformats.org/presentationml/2006/ole">
                  <p:oleObj spid="_x0000_s211974" name="Equation" r:id="rId8" imgW="380880" imgH="215640" progId="Equation.3">
                    <p:embed/>
                  </p:oleObj>
                </a:graphicData>
              </a:graphic>
            </p:graphicFrame>
            <p:sp>
              <p:nvSpPr>
                <p:cNvPr id="53" name="Line 57"/>
                <p:cNvSpPr>
                  <a:spLocks noChangeShapeType="1"/>
                </p:cNvSpPr>
                <p:nvPr/>
              </p:nvSpPr>
              <p:spPr bwMode="auto">
                <a:xfrm>
                  <a:off x="1114" y="3445"/>
                  <a:ext cx="398" cy="0"/>
                </a:xfrm>
                <a:prstGeom prst="line">
                  <a:avLst/>
                </a:prstGeom>
                <a:noFill/>
                <a:ln w="28575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58"/>
                <p:cNvSpPr>
                  <a:spLocks noChangeShapeType="1"/>
                </p:cNvSpPr>
                <p:nvPr/>
              </p:nvSpPr>
              <p:spPr bwMode="auto">
                <a:xfrm>
                  <a:off x="1872" y="2976"/>
                  <a:ext cx="48" cy="144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" name="Line 59"/>
            <p:cNvSpPr>
              <a:spLocks noChangeShapeType="1"/>
            </p:cNvSpPr>
            <p:nvPr/>
          </p:nvSpPr>
          <p:spPr bwMode="auto">
            <a:xfrm>
              <a:off x="3504" y="3408"/>
              <a:ext cx="48" cy="144"/>
            </a:xfrm>
            <a:prstGeom prst="line">
              <a:avLst/>
            </a:prstGeom>
            <a:noFill/>
            <a:ln w="19050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424191" y="8266940"/>
            <a:ext cx="7058851" cy="1102735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5900" b="1" dirty="0" smtClean="0"/>
              <a:t>A – what is         </a:t>
            </a:r>
            <a:r>
              <a:rPr lang="en-US" b="1" i="0" dirty="0" smtClean="0"/>
              <a:t>?</a:t>
            </a:r>
            <a:r>
              <a:rPr lang="en-US" i="0" dirty="0" smtClean="0"/>
              <a:t>  </a:t>
            </a:r>
            <a:endParaRPr lang="en-US" i="0" dirty="0"/>
          </a:p>
        </p:txBody>
      </p:sp>
      <p:sp>
        <p:nvSpPr>
          <p:cNvPr id="56" name="TextBox 55"/>
          <p:cNvSpPr txBox="1"/>
          <p:nvPr/>
        </p:nvSpPr>
        <p:spPr>
          <a:xfrm>
            <a:off x="424192" y="9393692"/>
            <a:ext cx="6904194" cy="1102735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5900" b="1" dirty="0" smtClean="0"/>
              <a:t>B – what is        ?  </a:t>
            </a:r>
            <a:endParaRPr lang="en-US" sz="5900" b="1" dirty="0"/>
          </a:p>
        </p:txBody>
      </p:sp>
      <p:graphicFrame>
        <p:nvGraphicFramePr>
          <p:cNvPr id="57" name="Object 55"/>
          <p:cNvGraphicFramePr>
            <a:graphicFrameLocks noChangeAspect="1"/>
          </p:cNvGraphicFramePr>
          <p:nvPr/>
        </p:nvGraphicFramePr>
        <p:xfrm>
          <a:off x="4806525" y="8261840"/>
          <a:ext cx="1402985" cy="1004255"/>
        </p:xfrm>
        <a:graphic>
          <a:graphicData uri="http://schemas.openxmlformats.org/presentationml/2006/ole">
            <p:oleObj spid="_x0000_s211975" name="Equation" r:id="rId9" imgW="330120" imgH="253800" progId="Equation.DSMT4">
              <p:embed/>
            </p:oleObj>
          </a:graphicData>
        </a:graphic>
      </p:graphicFrame>
      <p:graphicFrame>
        <p:nvGraphicFramePr>
          <p:cNvPr id="422920" name="Object 55"/>
          <p:cNvGraphicFramePr>
            <a:graphicFrameLocks noChangeAspect="1"/>
          </p:cNvGraphicFramePr>
          <p:nvPr/>
        </p:nvGraphicFramePr>
        <p:xfrm>
          <a:off x="4806525" y="9393693"/>
          <a:ext cx="1402985" cy="1004253"/>
        </p:xfrm>
        <a:graphic>
          <a:graphicData uri="http://schemas.openxmlformats.org/presentationml/2006/ole">
            <p:oleObj spid="_x0000_s211976" name="Equation" r:id="rId10" imgW="330120" imgH="253800" progId="Equation.DSMT4">
              <p:embed/>
            </p:oleObj>
          </a:graphicData>
        </a:graphic>
      </p:graphicFrame>
      <p:graphicFrame>
        <p:nvGraphicFramePr>
          <p:cNvPr id="422922" name="Object 55"/>
          <p:cNvGraphicFramePr>
            <a:graphicFrameLocks noChangeAspect="1"/>
          </p:cNvGraphicFramePr>
          <p:nvPr/>
        </p:nvGraphicFramePr>
        <p:xfrm>
          <a:off x="7911074" y="7990120"/>
          <a:ext cx="4910445" cy="1558422"/>
        </p:xfrm>
        <a:graphic>
          <a:graphicData uri="http://schemas.openxmlformats.org/presentationml/2006/ole">
            <p:oleObj spid="_x0000_s211977" name="Equation" r:id="rId11" imgW="1155600" imgH="393480" progId="Equation.DSMT4">
              <p:embed/>
            </p:oleObj>
          </a:graphicData>
        </a:graphic>
      </p:graphicFrame>
      <p:graphicFrame>
        <p:nvGraphicFramePr>
          <p:cNvPr id="422923" name="Object 55"/>
          <p:cNvGraphicFramePr>
            <a:graphicFrameLocks noChangeAspect="1"/>
          </p:cNvGraphicFramePr>
          <p:nvPr/>
        </p:nvGraphicFramePr>
        <p:xfrm>
          <a:off x="15275971" y="7990119"/>
          <a:ext cx="5341845" cy="1707512"/>
        </p:xfrm>
        <a:graphic>
          <a:graphicData uri="http://schemas.openxmlformats.org/presentationml/2006/ole">
            <p:oleObj spid="_x0000_s211978" name="Equation" r:id="rId12" imgW="1257120" imgH="431640" progId="Equation.DSMT4">
              <p:embed/>
            </p:oleObj>
          </a:graphicData>
        </a:graphic>
      </p:graphicFrame>
      <p:graphicFrame>
        <p:nvGraphicFramePr>
          <p:cNvPr id="422924" name="Object 55"/>
          <p:cNvGraphicFramePr>
            <a:graphicFrameLocks noChangeAspect="1"/>
          </p:cNvGraphicFramePr>
          <p:nvPr/>
        </p:nvGraphicFramePr>
        <p:xfrm>
          <a:off x="7842336" y="9775825"/>
          <a:ext cx="8413750" cy="1706563"/>
        </p:xfrm>
        <a:graphic>
          <a:graphicData uri="http://schemas.openxmlformats.org/presentationml/2006/ole">
            <p:oleObj spid="_x0000_s211979" name="Equation" r:id="rId13" imgW="1981080" imgH="431640" progId="Equation.DSMT4">
              <p:embed/>
            </p:oleObj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6890134" y="8372913"/>
            <a:ext cx="1080485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b="1" i="0" dirty="0" smtClean="0"/>
              <a:t>(</a:t>
            </a:r>
            <a:r>
              <a:rPr lang="en-US" b="1" i="0" dirty="0" err="1" smtClean="0"/>
              <a:t>i</a:t>
            </a:r>
            <a:r>
              <a:rPr lang="en-US" b="1" i="0" dirty="0" smtClean="0"/>
              <a:t>)</a:t>
            </a:r>
            <a:endParaRPr lang="en-US" b="1" i="0" dirty="0"/>
          </a:p>
        </p:txBody>
      </p:sp>
      <p:sp>
        <p:nvSpPr>
          <p:cNvPr id="59" name="TextBox 58"/>
          <p:cNvSpPr txBox="1"/>
          <p:nvPr/>
        </p:nvSpPr>
        <p:spPr>
          <a:xfrm>
            <a:off x="13811560" y="8372913"/>
            <a:ext cx="1284065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b="1" i="0" dirty="0" smtClean="0"/>
              <a:t>(ii)</a:t>
            </a:r>
            <a:endParaRPr lang="en-US" b="1" i="0" dirty="0"/>
          </a:p>
        </p:txBody>
      </p:sp>
      <p:sp>
        <p:nvSpPr>
          <p:cNvPr id="60" name="TextBox 59"/>
          <p:cNvSpPr txBox="1"/>
          <p:nvPr/>
        </p:nvSpPr>
        <p:spPr>
          <a:xfrm>
            <a:off x="6209508" y="10159278"/>
            <a:ext cx="1487647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b="1" i="0" dirty="0" smtClean="0"/>
              <a:t>(iii)</a:t>
            </a:r>
            <a:endParaRPr lang="en-US" b="1" i="0" dirty="0"/>
          </a:p>
        </p:txBody>
      </p:sp>
      <p:sp>
        <p:nvSpPr>
          <p:cNvPr id="61" name="TextBox 60"/>
          <p:cNvSpPr txBox="1"/>
          <p:nvPr/>
        </p:nvSpPr>
        <p:spPr>
          <a:xfrm>
            <a:off x="16360329" y="9960448"/>
            <a:ext cx="4860365" cy="1949120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b="1" i="0" dirty="0" smtClean="0"/>
              <a:t>(iv) </a:t>
            </a:r>
            <a:r>
              <a:rPr lang="en-US" b="1" dirty="0" err="1" smtClean="0"/>
              <a:t>Combi</a:t>
            </a:r>
            <a:r>
              <a:rPr lang="en-US" b="1" dirty="0" smtClean="0"/>
              <a:t> of</a:t>
            </a:r>
          </a:p>
          <a:p>
            <a:r>
              <a:rPr lang="en-US" b="1" i="0" dirty="0" smtClean="0"/>
              <a:t>       (</a:t>
            </a:r>
            <a:r>
              <a:rPr lang="en-US" b="1" i="0" dirty="0" err="1" smtClean="0"/>
              <a:t>i</a:t>
            </a:r>
            <a:r>
              <a:rPr lang="en-US" b="1" i="0" dirty="0" smtClean="0"/>
              <a:t>) + (iii)</a:t>
            </a:r>
            <a:endParaRPr lang="en-US" b="1" i="0" dirty="0"/>
          </a:p>
        </p:txBody>
      </p:sp>
      <p:sp>
        <p:nvSpPr>
          <p:cNvPr id="62" name="Line 57"/>
          <p:cNvSpPr>
            <a:spLocks noChangeShapeType="1"/>
          </p:cNvSpPr>
          <p:nvPr/>
        </p:nvSpPr>
        <p:spPr bwMode="auto">
          <a:xfrm>
            <a:off x="4817367" y="9266094"/>
            <a:ext cx="105183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3" name="Line 48"/>
          <p:cNvSpPr>
            <a:spLocks noChangeShapeType="1"/>
          </p:cNvSpPr>
          <p:nvPr/>
        </p:nvSpPr>
        <p:spPr bwMode="auto">
          <a:xfrm flipV="1">
            <a:off x="4848259" y="10286876"/>
            <a:ext cx="1532818" cy="2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422925" name="Object 13"/>
          <p:cNvGraphicFramePr>
            <a:graphicFrameLocks noChangeAspect="1"/>
          </p:cNvGraphicFramePr>
          <p:nvPr/>
        </p:nvGraphicFramePr>
        <p:xfrm>
          <a:off x="12583054" y="2281328"/>
          <a:ext cx="8317926" cy="967684"/>
        </p:xfrm>
        <a:graphic>
          <a:graphicData uri="http://schemas.openxmlformats.org/presentationml/2006/ole">
            <p:oleObj spid="_x0000_s211980" name="Equation" r:id="rId14" imgW="1803240" imgH="228600" progId="Equation.DSMT4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6813001" y="3995929"/>
            <a:ext cx="4459875" cy="184665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Next lecture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at 9:57/10:15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4507944" y="1309774"/>
            <a:ext cx="11570636" cy="5997083"/>
          </a:xfrm>
          <a:prstGeom prst="roundRect">
            <a:avLst/>
          </a:prstGeom>
          <a:solidFill>
            <a:srgbClr val="E6E6E6">
              <a:alpha val="2902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5528883" y="3477613"/>
            <a:ext cx="2892659" cy="140357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8421543" y="2967224"/>
          <a:ext cx="982839" cy="1220857"/>
        </p:xfrm>
        <a:graphic>
          <a:graphicData uri="http://schemas.openxmlformats.org/presentationml/2006/ole">
            <p:oleObj spid="_x0000_s209922" name="Equation" r:id="rId4" imgW="139680" imgH="228600" progId="Equation.DSMT4">
              <p:embed/>
            </p:oleObj>
          </a:graphicData>
        </a:graphic>
      </p:graphicFrame>
      <p:sp>
        <p:nvSpPr>
          <p:cNvPr id="5136" name="Freeform 23"/>
          <p:cNvSpPr>
            <a:spLocks/>
          </p:cNvSpPr>
          <p:nvPr/>
        </p:nvSpPr>
        <p:spPr bwMode="auto">
          <a:xfrm>
            <a:off x="5699039" y="3732809"/>
            <a:ext cx="2059930" cy="1020780"/>
          </a:xfrm>
          <a:custGeom>
            <a:avLst/>
            <a:gdLst>
              <a:gd name="T0" fmla="*/ 0 w 768"/>
              <a:gd name="T1" fmla="*/ 2147483647 h 368"/>
              <a:gd name="T2" fmla="*/ 2147483647 w 768"/>
              <a:gd name="T3" fmla="*/ 2147483647 h 368"/>
              <a:gd name="T4" fmla="*/ 2147483647 w 768"/>
              <a:gd name="T5" fmla="*/ 2147483647 h 368"/>
              <a:gd name="T6" fmla="*/ 2147483647 w 768"/>
              <a:gd name="T7" fmla="*/ 2147483647 h 368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368"/>
              <a:gd name="T14" fmla="*/ 768 w 768"/>
              <a:gd name="T15" fmla="*/ 368 h 3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368">
                <a:moveTo>
                  <a:pt x="0" y="368"/>
                </a:moveTo>
                <a:cubicBezTo>
                  <a:pt x="44" y="216"/>
                  <a:pt x="88" y="64"/>
                  <a:pt x="144" y="32"/>
                </a:cubicBezTo>
                <a:cubicBezTo>
                  <a:pt x="200" y="0"/>
                  <a:pt x="232" y="120"/>
                  <a:pt x="336" y="176"/>
                </a:cubicBezTo>
                <a:cubicBezTo>
                  <a:pt x="440" y="232"/>
                  <a:pt x="604" y="300"/>
                  <a:pt x="768" y="368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805143" y="6796468"/>
            <a:ext cx="16876849" cy="2727854"/>
            <a:chOff x="-968" y="3156"/>
            <a:chExt cx="6386" cy="1102"/>
          </a:xfrm>
        </p:grpSpPr>
        <p:graphicFrame>
          <p:nvGraphicFramePr>
            <p:cNvPr id="5124" name="Object 47"/>
            <p:cNvGraphicFramePr>
              <a:graphicFrameLocks noChangeAspect="1"/>
            </p:cNvGraphicFramePr>
            <p:nvPr/>
          </p:nvGraphicFramePr>
          <p:xfrm>
            <a:off x="2615" y="3408"/>
            <a:ext cx="2803" cy="578"/>
          </p:xfrm>
          <a:graphic>
            <a:graphicData uri="http://schemas.openxmlformats.org/presentationml/2006/ole">
              <p:oleObj spid="_x0000_s209924" name="Equation" r:id="rId5" imgW="1600200" imgH="330120" progId="Equation.DSMT4">
                <p:embed/>
              </p:oleObj>
            </a:graphicData>
          </a:graphic>
        </p:graphicFrame>
        <p:sp>
          <p:nvSpPr>
            <p:cNvPr id="5153" name="Line 48"/>
            <p:cNvSpPr>
              <a:spLocks noChangeShapeType="1"/>
            </p:cNvSpPr>
            <p:nvPr/>
          </p:nvSpPr>
          <p:spPr bwMode="auto">
            <a:xfrm flipV="1">
              <a:off x="3153" y="3878"/>
              <a:ext cx="580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Text Box 49"/>
            <p:cNvSpPr txBox="1">
              <a:spLocks noChangeArrowheads="1"/>
            </p:cNvSpPr>
            <p:nvPr/>
          </p:nvSpPr>
          <p:spPr bwMode="auto">
            <a:xfrm>
              <a:off x="3121" y="3156"/>
              <a:ext cx="7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5155" name="Text Box 50"/>
            <p:cNvSpPr txBox="1">
              <a:spLocks noChangeArrowheads="1"/>
            </p:cNvSpPr>
            <p:nvPr/>
          </p:nvSpPr>
          <p:spPr bwMode="auto">
            <a:xfrm>
              <a:off x="3302" y="3866"/>
              <a:ext cx="7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5156" name="Text Box 51"/>
            <p:cNvSpPr txBox="1">
              <a:spLocks noChangeArrowheads="1"/>
            </p:cNvSpPr>
            <p:nvPr/>
          </p:nvSpPr>
          <p:spPr bwMode="auto">
            <a:xfrm>
              <a:off x="-968" y="3517"/>
              <a:ext cx="1117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potential</a:t>
              </a:r>
            </a:p>
          </p:txBody>
        </p:sp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753" y="3156"/>
              <a:ext cx="1885" cy="928"/>
              <a:chOff x="657" y="2724"/>
              <a:chExt cx="1885" cy="928"/>
            </a:xfrm>
          </p:grpSpPr>
          <p:sp>
            <p:nvSpPr>
              <p:cNvPr id="5159" name="Text Box 53"/>
              <p:cNvSpPr txBox="1">
                <a:spLocks noChangeArrowheads="1"/>
              </p:cNvSpPr>
              <p:nvPr/>
            </p:nvSpPr>
            <p:spPr bwMode="auto">
              <a:xfrm>
                <a:off x="1440" y="2724"/>
                <a:ext cx="7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grpSp>
            <p:nvGrpSpPr>
              <p:cNvPr id="4" name="Group 54"/>
              <p:cNvGrpSpPr>
                <a:grpSpLocks/>
              </p:cNvGrpSpPr>
              <p:nvPr/>
            </p:nvGrpSpPr>
            <p:grpSpPr bwMode="auto">
              <a:xfrm>
                <a:off x="657" y="2976"/>
                <a:ext cx="1885" cy="676"/>
                <a:chOff x="657" y="2976"/>
                <a:chExt cx="1885" cy="676"/>
              </a:xfrm>
            </p:grpSpPr>
            <p:graphicFrame>
              <p:nvGraphicFramePr>
                <p:cNvPr id="5125" name="Object 55"/>
                <p:cNvGraphicFramePr>
                  <a:graphicFrameLocks noChangeAspect="1"/>
                </p:cNvGraphicFramePr>
                <p:nvPr/>
              </p:nvGraphicFramePr>
              <p:xfrm>
                <a:off x="1276" y="3084"/>
                <a:ext cx="1266" cy="568"/>
              </p:xfrm>
              <a:graphic>
                <a:graphicData uri="http://schemas.openxmlformats.org/presentationml/2006/ole">
                  <p:oleObj spid="_x0000_s209925" name="Equation" r:id="rId6" imgW="787320" imgH="355320" progId="Equation.DSMT4">
                    <p:embed/>
                  </p:oleObj>
                </a:graphicData>
              </a:graphic>
            </p:graphicFrame>
            <p:graphicFrame>
              <p:nvGraphicFramePr>
                <p:cNvPr id="5126" name="Object 56"/>
                <p:cNvGraphicFramePr>
                  <a:graphicFrameLocks noChangeAspect="1"/>
                </p:cNvGraphicFramePr>
                <p:nvPr/>
              </p:nvGraphicFramePr>
              <p:xfrm>
                <a:off x="657" y="3082"/>
                <a:ext cx="654" cy="371"/>
              </p:xfrm>
              <a:graphic>
                <a:graphicData uri="http://schemas.openxmlformats.org/presentationml/2006/ole">
                  <p:oleObj spid="_x0000_s209926" name="Equation" r:id="rId7" imgW="380880" imgH="215640" progId="Equation.3">
                    <p:embed/>
                  </p:oleObj>
                </a:graphicData>
              </a:graphic>
            </p:graphicFrame>
            <p:sp>
              <p:nvSpPr>
                <p:cNvPr id="5161" name="Line 57"/>
                <p:cNvSpPr>
                  <a:spLocks noChangeShapeType="1"/>
                </p:cNvSpPr>
                <p:nvPr/>
              </p:nvSpPr>
              <p:spPr bwMode="auto">
                <a:xfrm>
                  <a:off x="1629" y="3497"/>
                  <a:ext cx="720" cy="0"/>
                </a:xfrm>
                <a:prstGeom prst="line">
                  <a:avLst/>
                </a:prstGeom>
                <a:noFill/>
                <a:ln w="28575">
                  <a:solidFill>
                    <a:srgbClr val="00B05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2" name="Line 58"/>
                <p:cNvSpPr>
                  <a:spLocks noChangeShapeType="1"/>
                </p:cNvSpPr>
                <p:nvPr/>
              </p:nvSpPr>
              <p:spPr bwMode="auto">
                <a:xfrm>
                  <a:off x="1872" y="2976"/>
                  <a:ext cx="48" cy="144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158" name="Line 59"/>
            <p:cNvSpPr>
              <a:spLocks noChangeShapeType="1"/>
            </p:cNvSpPr>
            <p:nvPr/>
          </p:nvSpPr>
          <p:spPr bwMode="auto">
            <a:xfrm>
              <a:off x="3504" y="3408"/>
              <a:ext cx="48" cy="144"/>
            </a:xfrm>
            <a:prstGeom prst="line">
              <a:avLst/>
            </a:prstGeom>
            <a:noFill/>
            <a:ln w="19050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054780" name="Object 60"/>
          <p:cNvGraphicFramePr>
            <a:graphicFrameLocks noChangeAspect="1"/>
          </p:cNvGraphicFramePr>
          <p:nvPr/>
        </p:nvGraphicFramePr>
        <p:xfrm>
          <a:off x="6819855" y="8838732"/>
          <a:ext cx="8481681" cy="1513413"/>
        </p:xfrm>
        <a:graphic>
          <a:graphicData uri="http://schemas.openxmlformats.org/presentationml/2006/ole">
            <p:oleObj spid="_x0000_s209923" name="Equation" r:id="rId8" imgW="1447560" imgH="342720" progId="Equation.DSMT4">
              <p:embed/>
            </p:oleObj>
          </a:graphicData>
        </a:graphic>
      </p:graphicFrame>
      <p:sp>
        <p:nvSpPr>
          <p:cNvPr id="1054781" name="Text Box 61"/>
          <p:cNvSpPr txBox="1">
            <a:spLocks noChangeArrowheads="1"/>
          </p:cNvSpPr>
          <p:nvPr/>
        </p:nvSpPr>
        <p:spPr bwMode="auto">
          <a:xfrm>
            <a:off x="2805970" y="8965317"/>
            <a:ext cx="3505827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 err="1">
                <a:solidFill>
                  <a:srgbClr val="3550FE"/>
                </a:solidFill>
              </a:rPr>
              <a:t>threshold</a:t>
            </a:r>
            <a:endParaRPr lang="fr-FR" sz="5900" dirty="0">
              <a:solidFill>
                <a:srgbClr val="3550FE"/>
              </a:solidFill>
            </a:endParaRPr>
          </a:p>
        </p:txBody>
      </p:sp>
      <p:sp>
        <p:nvSpPr>
          <p:cNvPr id="5146" name="TextBox 67"/>
          <p:cNvSpPr txBox="1">
            <a:spLocks noChangeArrowheads="1"/>
          </p:cNvSpPr>
          <p:nvPr/>
        </p:nvSpPr>
        <p:spPr bwMode="auto">
          <a:xfrm>
            <a:off x="592706" y="2585749"/>
            <a:ext cx="2018241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Input</a:t>
            </a:r>
          </a:p>
          <a:p>
            <a:r>
              <a:rPr lang="en-US"/>
              <a:t>  </a:t>
            </a:r>
            <a:r>
              <a:rPr lang="en-US" i="1"/>
              <a:t>I(t)</a:t>
            </a:r>
          </a:p>
        </p:txBody>
      </p:sp>
      <p:sp>
        <p:nvSpPr>
          <p:cNvPr id="5147" name="Freeform 69"/>
          <p:cNvSpPr>
            <a:spLocks/>
          </p:cNvSpPr>
          <p:nvPr/>
        </p:nvSpPr>
        <p:spPr bwMode="auto">
          <a:xfrm>
            <a:off x="592706" y="3986641"/>
            <a:ext cx="3233617" cy="922676"/>
          </a:xfrm>
          <a:custGeom>
            <a:avLst/>
            <a:gdLst>
              <a:gd name="T0" fmla="*/ 0 w 1947553"/>
              <a:gd name="T1" fmla="*/ 520535 h 520535"/>
              <a:gd name="T2" fmla="*/ 58397 w 1947553"/>
              <a:gd name="T3" fmla="*/ 366156 h 520535"/>
              <a:gd name="T4" fmla="*/ 116793 w 1947553"/>
              <a:gd name="T5" fmla="*/ 283029 h 520535"/>
              <a:gd name="T6" fmla="*/ 225245 w 1947553"/>
              <a:gd name="T7" fmla="*/ 389907 h 520535"/>
              <a:gd name="T8" fmla="*/ 433804 w 1947553"/>
              <a:gd name="T9" fmla="*/ 116774 h 520535"/>
              <a:gd name="T10" fmla="*/ 600652 w 1947553"/>
              <a:gd name="T11" fmla="*/ 425533 h 520535"/>
              <a:gd name="T12" fmla="*/ 784185 w 1947553"/>
              <a:gd name="T13" fmla="*/ 211777 h 520535"/>
              <a:gd name="T14" fmla="*/ 1017771 w 1947553"/>
              <a:gd name="T15" fmla="*/ 389907 h 520535"/>
              <a:gd name="T16" fmla="*/ 1167935 w 1947553"/>
              <a:gd name="T17" fmla="*/ 9896 h 520535"/>
              <a:gd name="T18" fmla="*/ 1368152 w 1947553"/>
              <a:gd name="T19" fmla="*/ 330530 h 5205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47553" h="520535">
                <a:moveTo>
                  <a:pt x="0" y="520535"/>
                </a:moveTo>
                <a:cubicBezTo>
                  <a:pt x="27709" y="463137"/>
                  <a:pt x="55418" y="405740"/>
                  <a:pt x="83127" y="366156"/>
                </a:cubicBezTo>
                <a:cubicBezTo>
                  <a:pt x="110836" y="326572"/>
                  <a:pt x="126670" y="279071"/>
                  <a:pt x="166254" y="283029"/>
                </a:cubicBezTo>
                <a:cubicBezTo>
                  <a:pt x="205838" y="286987"/>
                  <a:pt x="245424" y="417616"/>
                  <a:pt x="320634" y="389907"/>
                </a:cubicBezTo>
                <a:cubicBezTo>
                  <a:pt x="395844" y="362198"/>
                  <a:pt x="528452" y="110836"/>
                  <a:pt x="617517" y="116774"/>
                </a:cubicBezTo>
                <a:cubicBezTo>
                  <a:pt x="706582" y="122712"/>
                  <a:pt x="771896" y="409699"/>
                  <a:pt x="855023" y="425533"/>
                </a:cubicBezTo>
                <a:cubicBezTo>
                  <a:pt x="938150" y="441367"/>
                  <a:pt x="1017319" y="217715"/>
                  <a:pt x="1116280" y="211777"/>
                </a:cubicBezTo>
                <a:cubicBezTo>
                  <a:pt x="1215241" y="205839"/>
                  <a:pt x="1357745" y="423554"/>
                  <a:pt x="1448789" y="389907"/>
                </a:cubicBezTo>
                <a:cubicBezTo>
                  <a:pt x="1539833" y="356260"/>
                  <a:pt x="1579418" y="19792"/>
                  <a:pt x="1662545" y="9896"/>
                </a:cubicBezTo>
                <a:cubicBezTo>
                  <a:pt x="1745672" y="0"/>
                  <a:pt x="1846612" y="165265"/>
                  <a:pt x="1947553" y="330530"/>
                </a:cubicBezTo>
              </a:path>
            </a:pathLst>
          </a:cu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graphicFrame>
        <p:nvGraphicFramePr>
          <p:cNvPr id="13" name="Object 60"/>
          <p:cNvGraphicFramePr>
            <a:graphicFrameLocks noChangeAspect="1"/>
          </p:cNvGraphicFramePr>
          <p:nvPr/>
        </p:nvGraphicFramePr>
        <p:xfrm>
          <a:off x="6429721" y="3478009"/>
          <a:ext cx="1860643" cy="1021133"/>
        </p:xfrm>
        <a:graphic>
          <a:graphicData uri="http://schemas.openxmlformats.org/presentationml/2006/ole">
            <p:oleObj spid="_x0000_s209927" name="Equation" r:id="rId9" imgW="317160" imgH="203040" progId="Equation.DSMT4">
              <p:embed/>
            </p:oleObj>
          </a:graphicData>
        </a:graphic>
      </p:graphicFrame>
      <p:cxnSp>
        <p:nvCxnSpPr>
          <p:cNvPr id="67" name="Straight Arrow Connector 66"/>
          <p:cNvCxnSpPr/>
          <p:nvPr/>
        </p:nvCxnSpPr>
        <p:spPr bwMode="auto">
          <a:xfrm>
            <a:off x="5528883" y="4753589"/>
            <a:ext cx="289265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0" name="Right Arrow 69"/>
          <p:cNvSpPr/>
          <p:nvPr/>
        </p:nvSpPr>
        <p:spPr bwMode="auto">
          <a:xfrm>
            <a:off x="4337788" y="3988003"/>
            <a:ext cx="1020938" cy="382793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71" name="Right Arrow 70"/>
          <p:cNvSpPr/>
          <p:nvPr/>
        </p:nvSpPr>
        <p:spPr bwMode="auto">
          <a:xfrm>
            <a:off x="8591698" y="4115601"/>
            <a:ext cx="850782" cy="384111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11314201" y="5775687"/>
            <a:ext cx="2892659" cy="140357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11314201" y="6668870"/>
            <a:ext cx="289265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4" name="Freeform 73"/>
          <p:cNvSpPr/>
          <p:nvPr/>
        </p:nvSpPr>
        <p:spPr bwMode="auto">
          <a:xfrm>
            <a:off x="11484357" y="6158480"/>
            <a:ext cx="2190757" cy="1034611"/>
          </a:xfrm>
          <a:custGeom>
            <a:avLst/>
            <a:gdLst>
              <a:gd name="connsiteX0" fmla="*/ 0 w 927100"/>
              <a:gd name="connsiteY0" fmla="*/ 186267 h 342900"/>
              <a:gd name="connsiteX1" fmla="*/ 139700 w 927100"/>
              <a:gd name="connsiteY1" fmla="*/ 21167 h 342900"/>
              <a:gd name="connsiteX2" fmla="*/ 317500 w 927100"/>
              <a:gd name="connsiteY2" fmla="*/ 313267 h 342900"/>
              <a:gd name="connsiteX3" fmla="*/ 927100 w 927100"/>
              <a:gd name="connsiteY3" fmla="*/ 198967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7100" h="342900">
                <a:moveTo>
                  <a:pt x="0" y="186267"/>
                </a:moveTo>
                <a:cubicBezTo>
                  <a:pt x="43391" y="93133"/>
                  <a:pt x="86783" y="0"/>
                  <a:pt x="139700" y="21167"/>
                </a:cubicBezTo>
                <a:cubicBezTo>
                  <a:pt x="192617" y="42334"/>
                  <a:pt x="186267" y="283634"/>
                  <a:pt x="317500" y="313267"/>
                </a:cubicBezTo>
                <a:cubicBezTo>
                  <a:pt x="448733" y="342900"/>
                  <a:pt x="687916" y="270933"/>
                  <a:pt x="927100" y="198967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12164983" y="5903285"/>
          <a:ext cx="1562491" cy="893533"/>
        </p:xfrm>
        <a:graphic>
          <a:graphicData uri="http://schemas.openxmlformats.org/presentationml/2006/ole">
            <p:oleObj spid="_x0000_s209928" name="Equation" r:id="rId10" imgW="304560" imgH="203040" progId="Equation.DSMT4">
              <p:embed/>
            </p:oleObj>
          </a:graphicData>
        </a:graphic>
      </p:graphicFrame>
      <p:cxnSp>
        <p:nvCxnSpPr>
          <p:cNvPr id="76" name="Straight Connector 75"/>
          <p:cNvCxnSpPr/>
          <p:nvPr/>
        </p:nvCxnSpPr>
        <p:spPr bwMode="auto">
          <a:xfrm>
            <a:off x="15227798" y="4882504"/>
            <a:ext cx="51046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15738267" y="4116919"/>
            <a:ext cx="0" cy="76558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16589049" y="4116919"/>
            <a:ext cx="0" cy="76558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18630926" y="4116919"/>
            <a:ext cx="0" cy="76558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17609989" y="3223737"/>
            <a:ext cx="1607872" cy="1102735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5900" dirty="0" smtClean="0"/>
              <a:t>S(t)</a:t>
            </a:r>
            <a:endParaRPr lang="en-US" sz="5900" dirty="0"/>
          </a:p>
        </p:txBody>
      </p:sp>
      <p:sp>
        <p:nvSpPr>
          <p:cNvPr id="82" name="Rounded Rectangle 81"/>
          <p:cNvSpPr/>
          <p:nvPr/>
        </p:nvSpPr>
        <p:spPr bwMode="auto">
          <a:xfrm>
            <a:off x="15057642" y="3096139"/>
            <a:ext cx="5445005" cy="204156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87" name="Bent-Up Arrow 86"/>
          <p:cNvSpPr/>
          <p:nvPr/>
        </p:nvSpPr>
        <p:spPr bwMode="auto">
          <a:xfrm flipH="1">
            <a:off x="9952950" y="5392895"/>
            <a:ext cx="1361251" cy="1275975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88" name="Bent-Up Arrow 87"/>
          <p:cNvSpPr/>
          <p:nvPr/>
        </p:nvSpPr>
        <p:spPr bwMode="auto">
          <a:xfrm rot="16200000" flipH="1">
            <a:off x="14377135" y="5477894"/>
            <a:ext cx="1531170" cy="850782"/>
          </a:xfrm>
          <a:prstGeom prst="bentUp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89" name="Bent-Up Arrow 88"/>
          <p:cNvSpPr/>
          <p:nvPr/>
        </p:nvSpPr>
        <p:spPr bwMode="auto">
          <a:xfrm rot="5400000" flipH="1" flipV="1">
            <a:off x="14440933" y="1968962"/>
            <a:ext cx="1403573" cy="850782"/>
          </a:xfrm>
          <a:prstGeom prst="bentUp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12164983" y="1437371"/>
            <a:ext cx="2892659" cy="140357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cxnSp>
        <p:nvCxnSpPr>
          <p:cNvPr id="91" name="Straight Arrow Connector 90"/>
          <p:cNvCxnSpPr/>
          <p:nvPr/>
        </p:nvCxnSpPr>
        <p:spPr bwMode="auto">
          <a:xfrm>
            <a:off x="12164983" y="2713347"/>
            <a:ext cx="289265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93" name="Object 10"/>
          <p:cNvGraphicFramePr>
            <a:graphicFrameLocks noChangeAspect="1"/>
          </p:cNvGraphicFramePr>
          <p:nvPr/>
        </p:nvGraphicFramePr>
        <p:xfrm>
          <a:off x="12918702" y="1508885"/>
          <a:ext cx="1755606" cy="1007067"/>
        </p:xfrm>
        <a:graphic>
          <a:graphicData uri="http://schemas.openxmlformats.org/presentationml/2006/ole">
            <p:oleObj spid="_x0000_s209929" name="Equation" r:id="rId11" imgW="342720" imgH="228600" progId="Equation.DSMT4">
              <p:embed/>
            </p:oleObj>
          </a:graphicData>
        </a:graphic>
      </p:graphicFrame>
      <p:sp>
        <p:nvSpPr>
          <p:cNvPr id="94" name="Freeform 93"/>
          <p:cNvSpPr/>
          <p:nvPr/>
        </p:nvSpPr>
        <p:spPr bwMode="auto">
          <a:xfrm>
            <a:off x="12505296" y="1692566"/>
            <a:ext cx="2070715" cy="855163"/>
          </a:xfrm>
          <a:custGeom>
            <a:avLst/>
            <a:gdLst>
              <a:gd name="connsiteX0" fmla="*/ 0 w 876300"/>
              <a:gd name="connsiteY0" fmla="*/ 0 h 482600"/>
              <a:gd name="connsiteX1" fmla="*/ 317500 w 876300"/>
              <a:gd name="connsiteY1" fmla="*/ 355600 h 482600"/>
              <a:gd name="connsiteX2" fmla="*/ 876300 w 876300"/>
              <a:gd name="connsiteY2" fmla="*/ 482600 h 4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6300" h="482600">
                <a:moveTo>
                  <a:pt x="0" y="0"/>
                </a:moveTo>
                <a:cubicBezTo>
                  <a:pt x="85725" y="137583"/>
                  <a:pt x="171450" y="275167"/>
                  <a:pt x="317500" y="355600"/>
                </a:cubicBezTo>
                <a:cubicBezTo>
                  <a:pt x="463550" y="436033"/>
                  <a:pt x="669925" y="459316"/>
                  <a:pt x="876300" y="482600"/>
                </a:cubicBezTo>
              </a:path>
            </a:pathLst>
          </a:custGeom>
          <a:noFill/>
          <a:ln w="38100" cap="flat" cmpd="sng" algn="ctr">
            <a:solidFill>
              <a:srgbClr val="3550FE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95" name="Bent-Up Arrow 94"/>
          <p:cNvSpPr/>
          <p:nvPr/>
        </p:nvSpPr>
        <p:spPr bwMode="auto">
          <a:xfrm flipH="1" flipV="1">
            <a:off x="11484357" y="1947762"/>
            <a:ext cx="680626" cy="1275975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grpSp>
        <p:nvGrpSpPr>
          <p:cNvPr id="5" name="Group 99"/>
          <p:cNvGrpSpPr/>
          <p:nvPr/>
        </p:nvGrpSpPr>
        <p:grpSpPr>
          <a:xfrm>
            <a:off x="9782793" y="3734127"/>
            <a:ext cx="1020938" cy="1261885"/>
            <a:chOff x="7748736" y="701080"/>
            <a:chExt cx="432048" cy="712128"/>
          </a:xfrm>
        </p:grpSpPr>
        <p:sp>
          <p:nvSpPr>
            <p:cNvPr id="98" name="Rounded Rectangle 97"/>
            <p:cNvSpPr/>
            <p:nvPr/>
          </p:nvSpPr>
          <p:spPr bwMode="auto">
            <a:xfrm>
              <a:off x="7748736" y="845096"/>
              <a:ext cx="360040" cy="43204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748736" y="701080"/>
              <a:ext cx="432048" cy="712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600" b="1" dirty="0" smtClean="0"/>
                <a:t>+</a:t>
              </a:r>
              <a:endParaRPr lang="en-US" sz="7600" b="1" dirty="0"/>
            </a:p>
          </p:txBody>
        </p:sp>
      </p:grpSp>
      <p:sp>
        <p:nvSpPr>
          <p:cNvPr id="101" name="Rectangle 100"/>
          <p:cNvSpPr/>
          <p:nvPr/>
        </p:nvSpPr>
        <p:spPr bwMode="auto">
          <a:xfrm>
            <a:off x="11314201" y="3478932"/>
            <a:ext cx="2892659" cy="17863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102" name="Freeform 101"/>
          <p:cNvSpPr/>
          <p:nvPr/>
        </p:nvSpPr>
        <p:spPr bwMode="auto">
          <a:xfrm>
            <a:off x="11433949" y="3899964"/>
            <a:ext cx="2280788" cy="1102710"/>
          </a:xfrm>
          <a:custGeom>
            <a:avLst/>
            <a:gdLst>
              <a:gd name="connsiteX0" fmla="*/ 0 w 965200"/>
              <a:gd name="connsiteY0" fmla="*/ 622300 h 622300"/>
              <a:gd name="connsiteX1" fmla="*/ 177800 w 965200"/>
              <a:gd name="connsiteY1" fmla="*/ 444500 h 622300"/>
              <a:gd name="connsiteX2" fmla="*/ 508000 w 965200"/>
              <a:gd name="connsiteY2" fmla="*/ 444500 h 622300"/>
              <a:gd name="connsiteX3" fmla="*/ 723900 w 965200"/>
              <a:gd name="connsiteY3" fmla="*/ 139700 h 622300"/>
              <a:gd name="connsiteX4" fmla="*/ 965200 w 965200"/>
              <a:gd name="connsiteY4" fmla="*/ 0 h 622300"/>
              <a:gd name="connsiteX5" fmla="*/ 965200 w 965200"/>
              <a:gd name="connsiteY5" fmla="*/ 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5200" h="622300">
                <a:moveTo>
                  <a:pt x="0" y="622300"/>
                </a:moveTo>
                <a:cubicBezTo>
                  <a:pt x="46566" y="548216"/>
                  <a:pt x="93133" y="474133"/>
                  <a:pt x="177800" y="444500"/>
                </a:cubicBezTo>
                <a:cubicBezTo>
                  <a:pt x="262467" y="414867"/>
                  <a:pt x="416983" y="495300"/>
                  <a:pt x="508000" y="444500"/>
                </a:cubicBezTo>
                <a:cubicBezTo>
                  <a:pt x="599017" y="393700"/>
                  <a:pt x="647700" y="213783"/>
                  <a:pt x="723900" y="139700"/>
                </a:cubicBezTo>
                <a:cubicBezTo>
                  <a:pt x="800100" y="65617"/>
                  <a:pt x="965200" y="0"/>
                  <a:pt x="965200" y="0"/>
                </a:cubicBezTo>
                <a:lnTo>
                  <a:pt x="96520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11493970" y="3562400"/>
            <a:ext cx="2580891" cy="337564"/>
          </a:xfrm>
          <a:custGeom>
            <a:avLst/>
            <a:gdLst>
              <a:gd name="connsiteX0" fmla="*/ 0 w 1092200"/>
              <a:gd name="connsiteY0" fmla="*/ 0 h 190500"/>
              <a:gd name="connsiteX1" fmla="*/ 431800 w 1092200"/>
              <a:gd name="connsiteY1" fmla="*/ 139700 h 190500"/>
              <a:gd name="connsiteX2" fmla="*/ 1092200 w 1092200"/>
              <a:gd name="connsiteY2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200" h="190500">
                <a:moveTo>
                  <a:pt x="0" y="0"/>
                </a:moveTo>
                <a:cubicBezTo>
                  <a:pt x="124883" y="53975"/>
                  <a:pt x="249767" y="107950"/>
                  <a:pt x="431800" y="139700"/>
                </a:cubicBezTo>
                <a:cubicBezTo>
                  <a:pt x="613833" y="171450"/>
                  <a:pt x="853016" y="180975"/>
                  <a:pt x="1092200" y="190500"/>
                </a:cubicBezTo>
              </a:path>
            </a:pathLst>
          </a:custGeom>
          <a:noFill/>
          <a:ln w="9525" cap="flat" cmpd="sng" algn="ctr">
            <a:solidFill>
              <a:srgbClr val="3550FE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105" name="Right Arrow 104"/>
          <p:cNvSpPr/>
          <p:nvPr/>
        </p:nvSpPr>
        <p:spPr bwMode="auto">
          <a:xfrm>
            <a:off x="14206860" y="4116919"/>
            <a:ext cx="850782" cy="384111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106" name="Right Arrow 105"/>
          <p:cNvSpPr/>
          <p:nvPr/>
        </p:nvSpPr>
        <p:spPr bwMode="auto">
          <a:xfrm>
            <a:off x="10803732" y="4116919"/>
            <a:ext cx="850782" cy="384111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graphicFrame>
        <p:nvGraphicFramePr>
          <p:cNvPr id="11" name="Object 60"/>
          <p:cNvGraphicFramePr>
            <a:graphicFrameLocks noChangeAspect="1"/>
          </p:cNvGraphicFramePr>
          <p:nvPr/>
        </p:nvGraphicFramePr>
        <p:xfrm>
          <a:off x="12675452" y="4627310"/>
          <a:ext cx="1421740" cy="627308"/>
        </p:xfrm>
        <a:graphic>
          <a:graphicData uri="http://schemas.openxmlformats.org/presentationml/2006/ole">
            <p:oleObj spid="_x0000_s209930" name="Equation" r:id="rId12" imgW="368280" imgH="177480" progId="Equation.DSMT4">
              <p:embed/>
            </p:oleObj>
          </a:graphicData>
        </a:graphic>
      </p:graphicFrame>
      <p:sp>
        <p:nvSpPr>
          <p:cNvPr id="108" name="TextBox 107"/>
          <p:cNvSpPr txBox="1"/>
          <p:nvPr/>
        </p:nvSpPr>
        <p:spPr>
          <a:xfrm>
            <a:off x="2976537" y="10395791"/>
            <a:ext cx="2544026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>
                <a:solidFill>
                  <a:srgbClr val="3550FE"/>
                </a:solidFill>
              </a:rPr>
              <a:t>firing if</a:t>
            </a:r>
            <a:endParaRPr lang="en-US" dirty="0">
              <a:solidFill>
                <a:srgbClr val="3550FE"/>
              </a:solidFill>
            </a:endParaRP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12335139" y="9858808"/>
            <a:ext cx="2722503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3550FE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4" name="Object 60"/>
          <p:cNvGraphicFramePr>
            <a:graphicFrameLocks noChangeAspect="1"/>
          </p:cNvGraphicFramePr>
          <p:nvPr/>
        </p:nvGraphicFramePr>
        <p:xfrm>
          <a:off x="6890134" y="10241599"/>
          <a:ext cx="3865392" cy="1045395"/>
        </p:xfrm>
        <a:graphic>
          <a:graphicData uri="http://schemas.openxmlformats.org/presentationml/2006/ole">
            <p:oleObj spid="_x0000_s209931" name="Equation" r:id="rId13" imgW="685800" imgH="203040" progId="Equation.DSMT4">
              <p:embed/>
            </p:oleObj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7372169" y="1218530"/>
            <a:ext cx="4124587" cy="1549011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4400" i="1" dirty="0" smtClean="0"/>
              <a:t>Gerstner et al.,</a:t>
            </a:r>
          </a:p>
          <a:p>
            <a:r>
              <a:rPr lang="en-US" sz="4400" i="1" dirty="0" smtClean="0"/>
              <a:t>1993, 1996</a:t>
            </a:r>
            <a:endParaRPr lang="en-US" sz="4400" i="1" dirty="0"/>
          </a:p>
        </p:txBody>
      </p:sp>
      <p:sp>
        <p:nvSpPr>
          <p:cNvPr id="62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9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.3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 Spike Response Model 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(SRM)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/>
          </a:p>
        </p:txBody>
      </p:sp>
      <p:grpSp>
        <p:nvGrpSpPr>
          <p:cNvPr id="2" name="Group 63"/>
          <p:cNvGrpSpPr/>
          <p:nvPr/>
        </p:nvGrpSpPr>
        <p:grpSpPr>
          <a:xfrm>
            <a:off x="11165304" y="1653201"/>
            <a:ext cx="10190270" cy="4465913"/>
            <a:chOff x="1969097" y="1309774"/>
            <a:chExt cx="16661830" cy="5997083"/>
          </a:xfrm>
        </p:grpSpPr>
        <p:sp>
          <p:nvSpPr>
            <p:cNvPr id="60" name="Rounded Rectangle 59"/>
            <p:cNvSpPr/>
            <p:nvPr/>
          </p:nvSpPr>
          <p:spPr bwMode="auto">
            <a:xfrm>
              <a:off x="4507944" y="1309774"/>
              <a:ext cx="11570636" cy="5997083"/>
            </a:xfrm>
            <a:prstGeom prst="roundRect">
              <a:avLst/>
            </a:prstGeom>
            <a:solidFill>
              <a:srgbClr val="E6E6E6">
                <a:alpha val="2902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 bwMode="auto">
            <a:xfrm>
              <a:off x="5528883" y="3477613"/>
              <a:ext cx="2892659" cy="1403573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5136" name="Freeform 23"/>
            <p:cNvSpPr>
              <a:spLocks/>
            </p:cNvSpPr>
            <p:nvPr/>
          </p:nvSpPr>
          <p:spPr bwMode="auto">
            <a:xfrm>
              <a:off x="5699039" y="3732809"/>
              <a:ext cx="2059930" cy="1020780"/>
            </a:xfrm>
            <a:custGeom>
              <a:avLst/>
              <a:gdLst>
                <a:gd name="T0" fmla="*/ 0 w 768"/>
                <a:gd name="T1" fmla="*/ 2147483647 h 368"/>
                <a:gd name="T2" fmla="*/ 2147483647 w 768"/>
                <a:gd name="T3" fmla="*/ 2147483647 h 368"/>
                <a:gd name="T4" fmla="*/ 2147483647 w 768"/>
                <a:gd name="T5" fmla="*/ 2147483647 h 368"/>
                <a:gd name="T6" fmla="*/ 2147483647 w 768"/>
                <a:gd name="T7" fmla="*/ 2147483647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368"/>
                <a:gd name="T14" fmla="*/ 768 w 768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368">
                  <a:moveTo>
                    <a:pt x="0" y="368"/>
                  </a:moveTo>
                  <a:cubicBezTo>
                    <a:pt x="44" y="216"/>
                    <a:pt x="88" y="64"/>
                    <a:pt x="144" y="32"/>
                  </a:cubicBezTo>
                  <a:cubicBezTo>
                    <a:pt x="200" y="0"/>
                    <a:pt x="232" y="120"/>
                    <a:pt x="336" y="176"/>
                  </a:cubicBezTo>
                  <a:cubicBezTo>
                    <a:pt x="440" y="232"/>
                    <a:pt x="604" y="300"/>
                    <a:pt x="768" y="36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lIns="192911" tIns="96455" rIns="192911" bIns="96455" anchor="ctr"/>
            <a:lstStyle/>
            <a:p>
              <a:endParaRPr lang="en-US"/>
            </a:p>
          </p:txBody>
        </p:sp>
        <p:sp>
          <p:nvSpPr>
            <p:cNvPr id="5147" name="Freeform 69"/>
            <p:cNvSpPr>
              <a:spLocks/>
            </p:cNvSpPr>
            <p:nvPr/>
          </p:nvSpPr>
          <p:spPr bwMode="auto">
            <a:xfrm>
              <a:off x="1969097" y="3986641"/>
              <a:ext cx="1857227" cy="922676"/>
            </a:xfrm>
            <a:custGeom>
              <a:avLst/>
              <a:gdLst>
                <a:gd name="T0" fmla="*/ 0 w 1947553"/>
                <a:gd name="T1" fmla="*/ 520535 h 520535"/>
                <a:gd name="T2" fmla="*/ 58397 w 1947553"/>
                <a:gd name="T3" fmla="*/ 366156 h 520535"/>
                <a:gd name="T4" fmla="*/ 116793 w 1947553"/>
                <a:gd name="T5" fmla="*/ 283029 h 520535"/>
                <a:gd name="T6" fmla="*/ 225245 w 1947553"/>
                <a:gd name="T7" fmla="*/ 389907 h 520535"/>
                <a:gd name="T8" fmla="*/ 433804 w 1947553"/>
                <a:gd name="T9" fmla="*/ 116774 h 520535"/>
                <a:gd name="T10" fmla="*/ 600652 w 1947553"/>
                <a:gd name="T11" fmla="*/ 425533 h 520535"/>
                <a:gd name="T12" fmla="*/ 784185 w 1947553"/>
                <a:gd name="T13" fmla="*/ 211777 h 520535"/>
                <a:gd name="T14" fmla="*/ 1017771 w 1947553"/>
                <a:gd name="T15" fmla="*/ 389907 h 520535"/>
                <a:gd name="T16" fmla="*/ 1167935 w 1947553"/>
                <a:gd name="T17" fmla="*/ 9896 h 520535"/>
                <a:gd name="T18" fmla="*/ 1368152 w 1947553"/>
                <a:gd name="T19" fmla="*/ 330530 h 5205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47553" h="520535">
                  <a:moveTo>
                    <a:pt x="0" y="520535"/>
                  </a:moveTo>
                  <a:cubicBezTo>
                    <a:pt x="27709" y="463137"/>
                    <a:pt x="55418" y="405740"/>
                    <a:pt x="83127" y="366156"/>
                  </a:cubicBezTo>
                  <a:cubicBezTo>
                    <a:pt x="110836" y="326572"/>
                    <a:pt x="126670" y="279071"/>
                    <a:pt x="166254" y="283029"/>
                  </a:cubicBezTo>
                  <a:cubicBezTo>
                    <a:pt x="205838" y="286987"/>
                    <a:pt x="245424" y="417616"/>
                    <a:pt x="320634" y="389907"/>
                  </a:cubicBezTo>
                  <a:cubicBezTo>
                    <a:pt x="395844" y="362198"/>
                    <a:pt x="528452" y="110836"/>
                    <a:pt x="617517" y="116774"/>
                  </a:cubicBezTo>
                  <a:cubicBezTo>
                    <a:pt x="706582" y="122712"/>
                    <a:pt x="771896" y="409699"/>
                    <a:pt x="855023" y="425533"/>
                  </a:cubicBezTo>
                  <a:cubicBezTo>
                    <a:pt x="938150" y="441367"/>
                    <a:pt x="1017319" y="217715"/>
                    <a:pt x="1116280" y="211777"/>
                  </a:cubicBezTo>
                  <a:cubicBezTo>
                    <a:pt x="1215241" y="205839"/>
                    <a:pt x="1357745" y="423554"/>
                    <a:pt x="1448789" y="389907"/>
                  </a:cubicBezTo>
                  <a:cubicBezTo>
                    <a:pt x="1539833" y="356260"/>
                    <a:pt x="1579418" y="19792"/>
                    <a:pt x="1662545" y="9896"/>
                  </a:cubicBezTo>
                  <a:cubicBezTo>
                    <a:pt x="1745672" y="0"/>
                    <a:pt x="1846612" y="165265"/>
                    <a:pt x="1947553" y="330530"/>
                  </a:cubicBezTo>
                </a:path>
              </a:pathLst>
            </a:cu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92911" tIns="96455" rIns="192911" bIns="96455"/>
            <a:lstStyle/>
            <a:p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>
              <a:off x="5528883" y="4753589"/>
              <a:ext cx="289265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0" name="Right Arrow 69"/>
            <p:cNvSpPr/>
            <p:nvPr/>
          </p:nvSpPr>
          <p:spPr bwMode="auto">
            <a:xfrm>
              <a:off x="4337788" y="3988003"/>
              <a:ext cx="1020938" cy="382793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71" name="Right Arrow 70"/>
            <p:cNvSpPr/>
            <p:nvPr/>
          </p:nvSpPr>
          <p:spPr bwMode="auto">
            <a:xfrm>
              <a:off x="8591698" y="4115601"/>
              <a:ext cx="850782" cy="384111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68" name="Rounded Rectangle 67"/>
            <p:cNvSpPr/>
            <p:nvPr/>
          </p:nvSpPr>
          <p:spPr bwMode="auto">
            <a:xfrm>
              <a:off x="11314201" y="5775687"/>
              <a:ext cx="2892659" cy="1403573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>
              <a:off x="11314201" y="6668870"/>
              <a:ext cx="289265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4" name="Freeform 73"/>
            <p:cNvSpPr/>
            <p:nvPr/>
          </p:nvSpPr>
          <p:spPr bwMode="auto">
            <a:xfrm>
              <a:off x="11484357" y="6158480"/>
              <a:ext cx="2190757" cy="1034611"/>
            </a:xfrm>
            <a:custGeom>
              <a:avLst/>
              <a:gdLst>
                <a:gd name="connsiteX0" fmla="*/ 0 w 927100"/>
                <a:gd name="connsiteY0" fmla="*/ 186267 h 342900"/>
                <a:gd name="connsiteX1" fmla="*/ 139700 w 927100"/>
                <a:gd name="connsiteY1" fmla="*/ 21167 h 342900"/>
                <a:gd name="connsiteX2" fmla="*/ 317500 w 927100"/>
                <a:gd name="connsiteY2" fmla="*/ 313267 h 342900"/>
                <a:gd name="connsiteX3" fmla="*/ 927100 w 927100"/>
                <a:gd name="connsiteY3" fmla="*/ 198967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342900">
                  <a:moveTo>
                    <a:pt x="0" y="186267"/>
                  </a:moveTo>
                  <a:cubicBezTo>
                    <a:pt x="43391" y="93133"/>
                    <a:pt x="86783" y="0"/>
                    <a:pt x="139700" y="21167"/>
                  </a:cubicBezTo>
                  <a:cubicBezTo>
                    <a:pt x="192617" y="42334"/>
                    <a:pt x="186267" y="283634"/>
                    <a:pt x="317500" y="313267"/>
                  </a:cubicBezTo>
                  <a:cubicBezTo>
                    <a:pt x="448733" y="342900"/>
                    <a:pt x="687916" y="270933"/>
                    <a:pt x="927100" y="198967"/>
                  </a:cubicBezTo>
                </a:path>
              </a:pathLst>
            </a:cu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 flipV="1">
              <a:off x="15227799" y="4881186"/>
              <a:ext cx="3403127" cy="131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>
              <a:off x="15738267" y="4116919"/>
              <a:ext cx="0" cy="765585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16589049" y="4116919"/>
              <a:ext cx="0" cy="765585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18630926" y="4116919"/>
              <a:ext cx="0" cy="765585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Rounded Rectangle 81"/>
            <p:cNvSpPr/>
            <p:nvPr/>
          </p:nvSpPr>
          <p:spPr bwMode="auto">
            <a:xfrm>
              <a:off x="15057643" y="3096139"/>
              <a:ext cx="3573284" cy="204156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87" name="Bent-Up Arrow 86"/>
            <p:cNvSpPr/>
            <p:nvPr/>
          </p:nvSpPr>
          <p:spPr bwMode="auto">
            <a:xfrm flipH="1">
              <a:off x="9952950" y="5392895"/>
              <a:ext cx="1361251" cy="1275975"/>
            </a:xfrm>
            <a:prstGeom prst="bentUpArrow">
              <a:avLst>
                <a:gd name="adj1" fmla="val 25000"/>
                <a:gd name="adj2" fmla="val 25000"/>
                <a:gd name="adj3" fmla="val 25000"/>
              </a:avLst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88" name="Bent-Up Arrow 87"/>
            <p:cNvSpPr/>
            <p:nvPr/>
          </p:nvSpPr>
          <p:spPr bwMode="auto">
            <a:xfrm rot="16200000" flipH="1">
              <a:off x="14377135" y="5477894"/>
              <a:ext cx="1531170" cy="850782"/>
            </a:xfrm>
            <a:prstGeom prst="bentUp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89" name="Bent-Up Arrow 88"/>
            <p:cNvSpPr/>
            <p:nvPr/>
          </p:nvSpPr>
          <p:spPr bwMode="auto">
            <a:xfrm rot="5400000" flipH="1" flipV="1">
              <a:off x="14440933" y="1968962"/>
              <a:ext cx="1403573" cy="850782"/>
            </a:xfrm>
            <a:prstGeom prst="bentUp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90" name="Rounded Rectangle 89"/>
            <p:cNvSpPr/>
            <p:nvPr/>
          </p:nvSpPr>
          <p:spPr bwMode="auto">
            <a:xfrm>
              <a:off x="12164983" y="1437371"/>
              <a:ext cx="2892659" cy="1403573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 bwMode="auto">
            <a:xfrm>
              <a:off x="12164983" y="2713347"/>
              <a:ext cx="289265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4" name="Freeform 93"/>
            <p:cNvSpPr/>
            <p:nvPr/>
          </p:nvSpPr>
          <p:spPr bwMode="auto">
            <a:xfrm>
              <a:off x="12505296" y="1692566"/>
              <a:ext cx="2070715" cy="855163"/>
            </a:xfrm>
            <a:custGeom>
              <a:avLst/>
              <a:gdLst>
                <a:gd name="connsiteX0" fmla="*/ 0 w 876300"/>
                <a:gd name="connsiteY0" fmla="*/ 0 h 482600"/>
                <a:gd name="connsiteX1" fmla="*/ 317500 w 876300"/>
                <a:gd name="connsiteY1" fmla="*/ 355600 h 482600"/>
                <a:gd name="connsiteX2" fmla="*/ 876300 w 876300"/>
                <a:gd name="connsiteY2" fmla="*/ 482600 h 48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6300" h="482600">
                  <a:moveTo>
                    <a:pt x="0" y="0"/>
                  </a:moveTo>
                  <a:cubicBezTo>
                    <a:pt x="85725" y="137583"/>
                    <a:pt x="171450" y="275167"/>
                    <a:pt x="317500" y="355600"/>
                  </a:cubicBezTo>
                  <a:cubicBezTo>
                    <a:pt x="463550" y="436033"/>
                    <a:pt x="669925" y="459316"/>
                    <a:pt x="876300" y="482600"/>
                  </a:cubicBezTo>
                </a:path>
              </a:pathLst>
            </a:custGeom>
            <a:noFill/>
            <a:ln w="38100" cap="flat" cmpd="sng" algn="ctr">
              <a:solidFill>
                <a:srgbClr val="3550FE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95" name="Bent-Up Arrow 94"/>
            <p:cNvSpPr/>
            <p:nvPr/>
          </p:nvSpPr>
          <p:spPr bwMode="auto">
            <a:xfrm flipH="1" flipV="1">
              <a:off x="11484357" y="1947762"/>
              <a:ext cx="680626" cy="1275975"/>
            </a:xfrm>
            <a:prstGeom prst="bentUpArrow">
              <a:avLst>
                <a:gd name="adj1" fmla="val 25000"/>
                <a:gd name="adj2" fmla="val 25000"/>
                <a:gd name="adj3" fmla="val 25000"/>
              </a:avLst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grpSp>
          <p:nvGrpSpPr>
            <p:cNvPr id="3" name="Group 99"/>
            <p:cNvGrpSpPr/>
            <p:nvPr/>
          </p:nvGrpSpPr>
          <p:grpSpPr>
            <a:xfrm>
              <a:off x="9782793" y="3734127"/>
              <a:ext cx="1020938" cy="1261885"/>
              <a:chOff x="7748736" y="701080"/>
              <a:chExt cx="432048" cy="712128"/>
            </a:xfrm>
          </p:grpSpPr>
          <p:sp>
            <p:nvSpPr>
              <p:cNvPr id="98" name="Rounded Rectangle 97"/>
              <p:cNvSpPr/>
              <p:nvPr/>
            </p:nvSpPr>
            <p:spPr bwMode="auto">
              <a:xfrm>
                <a:off x="7748736" y="845096"/>
                <a:ext cx="360040" cy="432048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1929110" eaLnBrk="0" hangingPunct="0"/>
                <a:endParaRPr lang="en-US" sz="5100" i="1" dirty="0" smtClean="0">
                  <a:latin typeface="Times New Roman" pitchFamily="18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7748736" y="701080"/>
                <a:ext cx="432048" cy="712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600" b="1" dirty="0" smtClean="0"/>
                  <a:t>+</a:t>
                </a:r>
                <a:endParaRPr lang="en-US" sz="7600" b="1" dirty="0"/>
              </a:p>
            </p:txBody>
          </p:sp>
        </p:grpSp>
        <p:sp>
          <p:nvSpPr>
            <p:cNvPr id="101" name="Rectangle 100"/>
            <p:cNvSpPr/>
            <p:nvPr/>
          </p:nvSpPr>
          <p:spPr bwMode="auto">
            <a:xfrm>
              <a:off x="11314201" y="3478932"/>
              <a:ext cx="2892659" cy="17863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102" name="Freeform 101"/>
            <p:cNvSpPr/>
            <p:nvPr/>
          </p:nvSpPr>
          <p:spPr bwMode="auto">
            <a:xfrm>
              <a:off x="11433949" y="3899964"/>
              <a:ext cx="2280788" cy="1102710"/>
            </a:xfrm>
            <a:custGeom>
              <a:avLst/>
              <a:gdLst>
                <a:gd name="connsiteX0" fmla="*/ 0 w 965200"/>
                <a:gd name="connsiteY0" fmla="*/ 622300 h 622300"/>
                <a:gd name="connsiteX1" fmla="*/ 177800 w 965200"/>
                <a:gd name="connsiteY1" fmla="*/ 444500 h 622300"/>
                <a:gd name="connsiteX2" fmla="*/ 508000 w 965200"/>
                <a:gd name="connsiteY2" fmla="*/ 444500 h 622300"/>
                <a:gd name="connsiteX3" fmla="*/ 723900 w 965200"/>
                <a:gd name="connsiteY3" fmla="*/ 139700 h 622300"/>
                <a:gd name="connsiteX4" fmla="*/ 965200 w 965200"/>
                <a:gd name="connsiteY4" fmla="*/ 0 h 622300"/>
                <a:gd name="connsiteX5" fmla="*/ 965200 w 965200"/>
                <a:gd name="connsiteY5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5200" h="622300">
                  <a:moveTo>
                    <a:pt x="0" y="622300"/>
                  </a:moveTo>
                  <a:cubicBezTo>
                    <a:pt x="46566" y="548216"/>
                    <a:pt x="93133" y="474133"/>
                    <a:pt x="177800" y="444500"/>
                  </a:cubicBezTo>
                  <a:cubicBezTo>
                    <a:pt x="262467" y="414867"/>
                    <a:pt x="416983" y="495300"/>
                    <a:pt x="508000" y="444500"/>
                  </a:cubicBezTo>
                  <a:cubicBezTo>
                    <a:pt x="599017" y="393700"/>
                    <a:pt x="647700" y="213783"/>
                    <a:pt x="723900" y="139700"/>
                  </a:cubicBezTo>
                  <a:cubicBezTo>
                    <a:pt x="800100" y="65617"/>
                    <a:pt x="965200" y="0"/>
                    <a:pt x="965200" y="0"/>
                  </a:cubicBezTo>
                  <a:lnTo>
                    <a:pt x="965200" y="0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104" name="Freeform 103"/>
            <p:cNvSpPr/>
            <p:nvPr/>
          </p:nvSpPr>
          <p:spPr bwMode="auto">
            <a:xfrm>
              <a:off x="11493970" y="3562400"/>
              <a:ext cx="2580891" cy="337564"/>
            </a:xfrm>
            <a:custGeom>
              <a:avLst/>
              <a:gdLst>
                <a:gd name="connsiteX0" fmla="*/ 0 w 1092200"/>
                <a:gd name="connsiteY0" fmla="*/ 0 h 190500"/>
                <a:gd name="connsiteX1" fmla="*/ 431800 w 1092200"/>
                <a:gd name="connsiteY1" fmla="*/ 139700 h 190500"/>
                <a:gd name="connsiteX2" fmla="*/ 1092200 w 1092200"/>
                <a:gd name="connsiteY2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2200" h="190500">
                  <a:moveTo>
                    <a:pt x="0" y="0"/>
                  </a:moveTo>
                  <a:cubicBezTo>
                    <a:pt x="124883" y="53975"/>
                    <a:pt x="249767" y="107950"/>
                    <a:pt x="431800" y="139700"/>
                  </a:cubicBezTo>
                  <a:cubicBezTo>
                    <a:pt x="613833" y="171450"/>
                    <a:pt x="853016" y="180975"/>
                    <a:pt x="1092200" y="190500"/>
                  </a:cubicBezTo>
                </a:path>
              </a:pathLst>
            </a:custGeom>
            <a:noFill/>
            <a:ln w="9525" cap="flat" cmpd="sng" algn="ctr">
              <a:solidFill>
                <a:srgbClr val="3550FE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105" name="Right Arrow 104"/>
            <p:cNvSpPr/>
            <p:nvPr/>
          </p:nvSpPr>
          <p:spPr bwMode="auto">
            <a:xfrm>
              <a:off x="14206860" y="4116919"/>
              <a:ext cx="850782" cy="384111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106" name="Right Arrow 105"/>
            <p:cNvSpPr/>
            <p:nvPr/>
          </p:nvSpPr>
          <p:spPr bwMode="auto">
            <a:xfrm>
              <a:off x="10803732" y="4116919"/>
              <a:ext cx="850782" cy="384111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92911" tIns="96455" rIns="192911" bIns="96455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</p:grpSp>
      <p:sp>
        <p:nvSpPr>
          <p:cNvPr id="62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9.3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 Spike Response Model 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(SRM)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2479960" y="6809874"/>
            <a:ext cx="5471370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filters for</a:t>
            </a:r>
          </a:p>
          <a:p>
            <a:r>
              <a:rPr lang="en-US" dirty="0" smtClean="0"/>
              <a:t>  - input</a:t>
            </a:r>
          </a:p>
          <a:p>
            <a:r>
              <a:rPr lang="en-US" dirty="0" smtClean="0"/>
              <a:t>  - threshold</a:t>
            </a:r>
          </a:p>
          <a:p>
            <a:r>
              <a:rPr lang="en-US" dirty="0" smtClean="0"/>
              <a:t>  - refractoriness</a:t>
            </a:r>
            <a:endParaRPr lang="en-US" dirty="0"/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317262" y="3643158"/>
            <a:ext cx="12149822" cy="3200649"/>
            <a:chOff x="753" y="2965"/>
            <a:chExt cx="4665" cy="1293"/>
          </a:xfrm>
        </p:grpSpPr>
        <p:graphicFrame>
          <p:nvGraphicFramePr>
            <p:cNvPr id="75" name="Object 47"/>
            <p:cNvGraphicFramePr>
              <a:graphicFrameLocks noChangeAspect="1"/>
            </p:cNvGraphicFramePr>
            <p:nvPr/>
          </p:nvGraphicFramePr>
          <p:xfrm>
            <a:off x="2615" y="3408"/>
            <a:ext cx="2803" cy="578"/>
          </p:xfrm>
          <a:graphic>
            <a:graphicData uri="http://schemas.openxmlformats.org/presentationml/2006/ole">
              <p:oleObj spid="_x0000_s210946" name="Equation" r:id="rId4" imgW="1600200" imgH="330120" progId="Equation.DSMT4">
                <p:embed/>
              </p:oleObj>
            </a:graphicData>
          </a:graphic>
        </p:graphicFrame>
        <p:sp>
          <p:nvSpPr>
            <p:cNvPr id="77" name="Line 48"/>
            <p:cNvSpPr>
              <a:spLocks noChangeShapeType="1"/>
            </p:cNvSpPr>
            <p:nvPr/>
          </p:nvSpPr>
          <p:spPr bwMode="auto">
            <a:xfrm flipV="1">
              <a:off x="3153" y="3878"/>
              <a:ext cx="580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Text Box 49"/>
            <p:cNvSpPr txBox="1">
              <a:spLocks noChangeArrowheads="1"/>
            </p:cNvSpPr>
            <p:nvPr/>
          </p:nvSpPr>
          <p:spPr bwMode="auto">
            <a:xfrm>
              <a:off x="3121" y="3156"/>
              <a:ext cx="7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4" name="Text Box 50"/>
            <p:cNvSpPr txBox="1">
              <a:spLocks noChangeArrowheads="1"/>
            </p:cNvSpPr>
            <p:nvPr/>
          </p:nvSpPr>
          <p:spPr bwMode="auto">
            <a:xfrm>
              <a:off x="3302" y="3866"/>
              <a:ext cx="7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5" name="Text Box 51"/>
            <p:cNvSpPr txBox="1">
              <a:spLocks noChangeArrowheads="1"/>
            </p:cNvSpPr>
            <p:nvPr/>
          </p:nvSpPr>
          <p:spPr bwMode="auto">
            <a:xfrm>
              <a:off x="753" y="2965"/>
              <a:ext cx="1117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potential</a:t>
              </a:r>
            </a:p>
          </p:txBody>
        </p:sp>
        <p:grpSp>
          <p:nvGrpSpPr>
            <p:cNvPr id="5" name="Group 52"/>
            <p:cNvGrpSpPr>
              <a:grpSpLocks/>
            </p:cNvGrpSpPr>
            <p:nvPr/>
          </p:nvGrpSpPr>
          <p:grpSpPr bwMode="auto">
            <a:xfrm>
              <a:off x="753" y="3156"/>
              <a:ext cx="1848" cy="908"/>
              <a:chOff x="657" y="2724"/>
              <a:chExt cx="1848" cy="908"/>
            </a:xfrm>
          </p:grpSpPr>
          <p:sp>
            <p:nvSpPr>
              <p:cNvPr id="96" name="Text Box 53"/>
              <p:cNvSpPr txBox="1">
                <a:spLocks noChangeArrowheads="1"/>
              </p:cNvSpPr>
              <p:nvPr/>
            </p:nvSpPr>
            <p:spPr bwMode="auto">
              <a:xfrm>
                <a:off x="1440" y="2724"/>
                <a:ext cx="7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grpSp>
            <p:nvGrpSpPr>
              <p:cNvPr id="6" name="Group 54"/>
              <p:cNvGrpSpPr>
                <a:grpSpLocks/>
              </p:cNvGrpSpPr>
              <p:nvPr/>
            </p:nvGrpSpPr>
            <p:grpSpPr bwMode="auto">
              <a:xfrm>
                <a:off x="657" y="2976"/>
                <a:ext cx="1848" cy="656"/>
                <a:chOff x="657" y="2976"/>
                <a:chExt cx="1848" cy="656"/>
              </a:xfrm>
            </p:grpSpPr>
            <p:graphicFrame>
              <p:nvGraphicFramePr>
                <p:cNvPr id="100" name="Object 55"/>
                <p:cNvGraphicFramePr>
                  <a:graphicFrameLocks noChangeAspect="1"/>
                </p:cNvGraphicFramePr>
                <p:nvPr/>
              </p:nvGraphicFramePr>
              <p:xfrm>
                <a:off x="1239" y="3064"/>
                <a:ext cx="1266" cy="568"/>
              </p:xfrm>
              <a:graphic>
                <a:graphicData uri="http://schemas.openxmlformats.org/presentationml/2006/ole">
                  <p:oleObj spid="_x0000_s210947" name="Equation" r:id="rId5" imgW="787320" imgH="355320" progId="Equation.DSMT4">
                    <p:embed/>
                  </p:oleObj>
                </a:graphicData>
              </a:graphic>
            </p:graphicFrame>
            <p:graphicFrame>
              <p:nvGraphicFramePr>
                <p:cNvPr id="103" name="Object 56"/>
                <p:cNvGraphicFramePr>
                  <a:graphicFrameLocks noChangeAspect="1"/>
                </p:cNvGraphicFramePr>
                <p:nvPr/>
              </p:nvGraphicFramePr>
              <p:xfrm>
                <a:off x="657" y="3082"/>
                <a:ext cx="654" cy="371"/>
              </p:xfrm>
              <a:graphic>
                <a:graphicData uri="http://schemas.openxmlformats.org/presentationml/2006/ole">
                  <p:oleObj spid="_x0000_s210948" name="Equation" r:id="rId6" imgW="380880" imgH="215640" progId="Equation.3">
                    <p:embed/>
                  </p:oleObj>
                </a:graphicData>
              </a:graphic>
            </p:graphicFrame>
            <p:sp>
              <p:nvSpPr>
                <p:cNvPr id="107" name="Line 57"/>
                <p:cNvSpPr>
                  <a:spLocks noChangeShapeType="1"/>
                </p:cNvSpPr>
                <p:nvPr/>
              </p:nvSpPr>
              <p:spPr bwMode="auto">
                <a:xfrm>
                  <a:off x="1629" y="3497"/>
                  <a:ext cx="720" cy="0"/>
                </a:xfrm>
                <a:prstGeom prst="line">
                  <a:avLst/>
                </a:prstGeom>
                <a:noFill/>
                <a:ln w="28575">
                  <a:solidFill>
                    <a:srgbClr val="00B05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Line 58"/>
                <p:cNvSpPr>
                  <a:spLocks noChangeShapeType="1"/>
                </p:cNvSpPr>
                <p:nvPr/>
              </p:nvSpPr>
              <p:spPr bwMode="auto">
                <a:xfrm>
                  <a:off x="1872" y="2976"/>
                  <a:ext cx="48" cy="144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92" name="Line 59"/>
            <p:cNvSpPr>
              <a:spLocks noChangeShapeType="1"/>
            </p:cNvSpPr>
            <p:nvPr/>
          </p:nvSpPr>
          <p:spPr bwMode="auto">
            <a:xfrm>
              <a:off x="3504" y="3408"/>
              <a:ext cx="48" cy="144"/>
            </a:xfrm>
            <a:prstGeom prst="line">
              <a:avLst/>
            </a:prstGeom>
            <a:noFill/>
            <a:ln w="19050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15"/>
          <p:cNvGrpSpPr/>
          <p:nvPr/>
        </p:nvGrpSpPr>
        <p:grpSpPr>
          <a:xfrm>
            <a:off x="317262" y="6809874"/>
            <a:ext cx="6655177" cy="2559851"/>
            <a:chOff x="317262" y="6809874"/>
            <a:chExt cx="6655177" cy="2559851"/>
          </a:xfrm>
        </p:grpSpPr>
        <p:graphicFrame>
          <p:nvGraphicFramePr>
            <p:cNvPr id="111" name="Object 60"/>
            <p:cNvGraphicFramePr>
              <a:graphicFrameLocks noChangeAspect="1"/>
            </p:cNvGraphicFramePr>
            <p:nvPr/>
          </p:nvGraphicFramePr>
          <p:xfrm>
            <a:off x="317262" y="7856312"/>
            <a:ext cx="6472865" cy="1513413"/>
          </p:xfrm>
          <a:graphic>
            <a:graphicData uri="http://schemas.openxmlformats.org/presentationml/2006/ole">
              <p:oleObj spid="_x0000_s210949" name="Equation" r:id="rId7" imgW="1447560" imgH="342720" progId="Equation.DSMT4">
                <p:embed/>
              </p:oleObj>
            </a:graphicData>
          </a:graphic>
        </p:graphicFrame>
        <p:sp>
          <p:nvSpPr>
            <p:cNvPr id="112" name="Text Box 61"/>
            <p:cNvSpPr txBox="1">
              <a:spLocks noChangeArrowheads="1"/>
            </p:cNvSpPr>
            <p:nvPr/>
          </p:nvSpPr>
          <p:spPr bwMode="auto">
            <a:xfrm>
              <a:off x="317262" y="6809874"/>
              <a:ext cx="3505827" cy="1102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2911" tIns="96455" rIns="192911" bIns="96455">
              <a:spAutoFit/>
            </a:bodyPr>
            <a:lstStyle/>
            <a:p>
              <a:r>
                <a:rPr lang="fr-CH" sz="5900" dirty="0" err="1">
                  <a:solidFill>
                    <a:srgbClr val="3550FE"/>
                  </a:solidFill>
                </a:rPr>
                <a:t>threshold</a:t>
              </a:r>
              <a:endParaRPr lang="fr-FR" sz="5900" dirty="0">
                <a:solidFill>
                  <a:srgbClr val="3550FE"/>
                </a:solidFill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>
              <a:off x="4249936" y="8951495"/>
              <a:ext cx="2722503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3550FE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29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4654" y="3"/>
            <a:ext cx="12364883" cy="1215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" y="1"/>
            <a:ext cx="6783969" cy="4934553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smtClean="0"/>
              <a:t>Firing patterns:</a:t>
            </a:r>
          </a:p>
          <a:p>
            <a:r>
              <a:rPr lang="en-US" sz="4800" i="0" dirty="0" smtClean="0"/>
              <a:t>Response to </a:t>
            </a:r>
          </a:p>
          <a:p>
            <a:r>
              <a:rPr lang="en-US" sz="4800" i="0" dirty="0" smtClean="0"/>
              <a:t>Step currents,</a:t>
            </a:r>
          </a:p>
          <a:p>
            <a:r>
              <a:rPr lang="en-US" sz="4800" i="1" dirty="0" err="1" smtClean="0"/>
              <a:t>Exper</a:t>
            </a:r>
            <a:r>
              <a:rPr lang="en-US" sz="4800" i="1" dirty="0" smtClean="0"/>
              <a:t>. Data,</a:t>
            </a:r>
          </a:p>
          <a:p>
            <a:r>
              <a:rPr lang="en-US" sz="4800" i="1" dirty="0" err="1" smtClean="0"/>
              <a:t>Markram</a:t>
            </a:r>
            <a:r>
              <a:rPr lang="en-US" sz="4800" i="1" dirty="0" smtClean="0"/>
              <a:t> et al. </a:t>
            </a:r>
          </a:p>
          <a:p>
            <a:r>
              <a:rPr lang="en-US" sz="4800" i="1" dirty="0" smtClean="0"/>
              <a:t>(2004)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594347" y="7224534"/>
            <a:ext cx="3573285" cy="382793"/>
            <a:chOff x="251520" y="6309320"/>
            <a:chExt cx="1512168" cy="216024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51520" y="652534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>
              <a:off x="467544" y="6309320"/>
              <a:ext cx="12961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467544" y="630932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10"/>
          <p:cNvGrpSpPr/>
          <p:nvPr/>
        </p:nvGrpSpPr>
        <p:grpSpPr>
          <a:xfrm>
            <a:off x="594347" y="5055376"/>
            <a:ext cx="3573285" cy="1546027"/>
            <a:chOff x="251520" y="6309320"/>
            <a:chExt cx="1512168" cy="216024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251520" y="652534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467544" y="6309320"/>
              <a:ext cx="12961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467544" y="630932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0" y="4672585"/>
            <a:ext cx="1284065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I(t)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25755" y="8372912"/>
            <a:ext cx="19481708" cy="43383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167632" y="4289791"/>
            <a:ext cx="19481708" cy="48487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3382981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 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Networks: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1024529" y="6761752"/>
            <a:ext cx="10160829" cy="2136186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</a:t>
            </a:r>
            <a:r>
              <a:rPr lang="en-US" sz="5400" dirty="0">
                <a:latin typeface="Arial Narrow" pitchFamily="34" charset="0"/>
                <a:ea typeface="ＭＳ Ｐゴシック" pitchFamily="34" charset="-128"/>
              </a:rPr>
              <a:t>9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 – 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 Adaptation and firing patterns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1089107" y="1443791"/>
            <a:ext cx="10422104" cy="84221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9.1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Firing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patterns and adaptation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9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.2 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AdEx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model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509713" marR="0" lvl="1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tabLst/>
              <a:defRPr/>
            </a:pPr>
            <a: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     -</a:t>
            </a:r>
            <a:r>
              <a:rPr kumimoji="0" lang="fr-CH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</a:t>
            </a:r>
            <a:r>
              <a:rPr kumimoji="0" lang="fr-CH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Firing</a:t>
            </a:r>
            <a:r>
              <a:rPr kumimoji="0" lang="fr-CH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patterns and adaptation</a:t>
            </a:r>
            <a:endParaRPr lang="fr-CH" sz="4400" dirty="0" smtClean="0">
              <a:latin typeface="Arial Narrow" pitchFamily="34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9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.3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Spike </a:t>
            </a:r>
            <a:r>
              <a:rPr kumimoji="0" lang="fr-CH" sz="5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Response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Model (SRM)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400" dirty="0" smtClean="0">
                <a:latin typeface="Arial Narrow" pitchFamily="34" charset="0"/>
              </a:rPr>
              <a:t>         - </a:t>
            </a:r>
            <a:r>
              <a:rPr lang="fr-CH" sz="4400" dirty="0" err="1" smtClean="0">
                <a:latin typeface="Arial Narrow" pitchFamily="34" charset="0"/>
              </a:rPr>
              <a:t>Integral</a:t>
            </a:r>
            <a:r>
              <a:rPr lang="fr-CH" sz="4400" dirty="0" smtClean="0">
                <a:latin typeface="Arial Narrow" pitchFamily="34" charset="0"/>
              </a:rPr>
              <a:t> formulation</a:t>
            </a:r>
            <a:endParaRPr kumimoji="0" lang="fr-CH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endParaRPr lang="fr-CH" sz="4800" b="1" dirty="0" smtClean="0">
              <a:latin typeface="Arial Narrow" pitchFamily="34" charset="0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1925053" y="368884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Week 9 – </a:t>
            </a:r>
            <a:r>
              <a:rPr lang="en-US" sz="5400" b="1" dirty="0" smtClean="0">
                <a:solidFill>
                  <a:srgbClr val="C30000"/>
                </a:solidFill>
                <a:latin typeface="Arial Narrow" pitchFamily="34" charset="0"/>
                <a:cs typeface="Arial Narrow" charset="0"/>
              </a:rPr>
              <a:t>adaptation and firing patterns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C3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341769" y="4273319"/>
            <a:ext cx="10265694" cy="152590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0930" name="Object 2"/>
          <p:cNvGraphicFramePr>
            <a:graphicFrameLocks noChangeAspect="1"/>
          </p:cNvGraphicFramePr>
          <p:nvPr/>
        </p:nvGraphicFramePr>
        <p:xfrm>
          <a:off x="986592" y="2247616"/>
          <a:ext cx="12609092" cy="1665317"/>
        </p:xfrm>
        <a:graphic>
          <a:graphicData uri="http://schemas.openxmlformats.org/presentationml/2006/ole">
            <p:oleObj spid="_x0000_s190466" name="Equation" r:id="rId3" imgW="3111480" imgH="393480" progId="Equation.DSMT4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0126" y="1006382"/>
            <a:ext cx="11051163" cy="124123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smtClean="0"/>
              <a:t>Add adaptation variables:</a:t>
            </a:r>
            <a:endParaRPr lang="en-US" sz="6800" b="1" dirty="0"/>
          </a:p>
        </p:txBody>
      </p:sp>
      <p:graphicFrame>
        <p:nvGraphicFramePr>
          <p:cNvPr id="380932" name="Object 4"/>
          <p:cNvGraphicFramePr>
            <a:graphicFrameLocks noChangeAspect="1"/>
          </p:cNvGraphicFramePr>
          <p:nvPr/>
        </p:nvGraphicFramePr>
        <p:xfrm>
          <a:off x="986592" y="4716379"/>
          <a:ext cx="13145527" cy="1665317"/>
        </p:xfrm>
        <a:graphic>
          <a:graphicData uri="http://schemas.openxmlformats.org/presentationml/2006/ole">
            <p:oleObj spid="_x0000_s190467" name="Equation" r:id="rId4" imgW="2793960" imgH="393480" progId="Equation.DSMT4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 flipV="1">
            <a:off x="3056021" y="3651805"/>
            <a:ext cx="8061158" cy="13533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" name="Group 18"/>
          <p:cNvGrpSpPr/>
          <p:nvPr/>
        </p:nvGrpSpPr>
        <p:grpSpPr>
          <a:xfrm>
            <a:off x="5816496" y="6079187"/>
            <a:ext cx="8058043" cy="2882620"/>
            <a:chOff x="2987824" y="3717033"/>
            <a:chExt cx="3410060" cy="1626769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 flipH="1" flipV="1">
              <a:off x="4457078" y="3717033"/>
              <a:ext cx="285130" cy="58463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aphicFrame>
          <p:nvGraphicFramePr>
            <p:cNvPr id="380933" name="Object 5"/>
            <p:cNvGraphicFramePr>
              <a:graphicFrameLocks noChangeAspect="1"/>
            </p:cNvGraphicFramePr>
            <p:nvPr/>
          </p:nvGraphicFramePr>
          <p:xfrm>
            <a:off x="5328337" y="4301664"/>
            <a:ext cx="457200" cy="546100"/>
          </p:xfrm>
          <a:graphic>
            <a:graphicData uri="http://schemas.openxmlformats.org/presentationml/2006/ole">
              <p:oleObj spid="_x0000_s190468" name="Equation" r:id="rId5" imgW="190440" imgH="228600" progId="Equation.DSMT4">
                <p:embed/>
              </p:oleObj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3062003" y="4779309"/>
              <a:ext cx="3052802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jumps by an amount </a:t>
              </a:r>
              <a:endParaRPr lang="en-US" sz="5900" dirty="0"/>
            </a:p>
          </p:txBody>
        </p:sp>
        <p:graphicFrame>
          <p:nvGraphicFramePr>
            <p:cNvPr id="380934" name="Object 6"/>
            <p:cNvGraphicFramePr>
              <a:graphicFrameLocks noChangeAspect="1"/>
            </p:cNvGraphicFramePr>
            <p:nvPr/>
          </p:nvGraphicFramePr>
          <p:xfrm>
            <a:off x="6001009" y="4797702"/>
            <a:ext cx="396875" cy="546100"/>
          </p:xfrm>
          <a:graphic>
            <a:graphicData uri="http://schemas.openxmlformats.org/presentationml/2006/ole">
              <p:oleObj spid="_x0000_s190469" name="Equation" r:id="rId6" imgW="164880" imgH="228600" progId="Equation.DSMT4">
                <p:embed/>
              </p:oleObj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2987824" y="4301664"/>
              <a:ext cx="2340513" cy="56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900" dirty="0" smtClean="0"/>
                <a:t>after each spike</a:t>
              </a:r>
              <a:endParaRPr lang="en-US" sz="5900" dirty="0"/>
            </a:p>
          </p:txBody>
        </p:sp>
      </p:grpSp>
      <p:grpSp>
        <p:nvGrpSpPr>
          <p:cNvPr id="4" name="Group 22"/>
          <p:cNvGrpSpPr/>
          <p:nvPr/>
        </p:nvGrpSpPr>
        <p:grpSpPr>
          <a:xfrm>
            <a:off x="1051732" y="7115145"/>
            <a:ext cx="13145527" cy="3718091"/>
            <a:chOff x="417513" y="4579099"/>
            <a:chExt cx="6648010" cy="2098258"/>
          </a:xfrm>
        </p:grpSpPr>
        <p:graphicFrame>
          <p:nvGraphicFramePr>
            <p:cNvPr id="380935" name="Object 7"/>
            <p:cNvGraphicFramePr>
              <a:graphicFrameLocks noChangeAspect="1"/>
            </p:cNvGraphicFramePr>
            <p:nvPr/>
          </p:nvGraphicFramePr>
          <p:xfrm>
            <a:off x="3055938" y="6021388"/>
            <a:ext cx="4009585" cy="546100"/>
          </p:xfrm>
          <a:graphic>
            <a:graphicData uri="http://schemas.openxmlformats.org/presentationml/2006/ole">
              <p:oleObj spid="_x0000_s190470" name="Equation" r:id="rId7" imgW="1968480" imgH="228600" progId="Equation.DSMT4">
                <p:embed/>
              </p:oleObj>
            </a:graphicData>
          </a:graphic>
        </p:graphicFrame>
        <p:sp>
          <p:nvSpPr>
            <p:cNvPr id="21" name="Left Brace 20"/>
            <p:cNvSpPr/>
            <p:nvPr/>
          </p:nvSpPr>
          <p:spPr bwMode="auto">
            <a:xfrm>
              <a:off x="2699792" y="4688516"/>
              <a:ext cx="216024" cy="1988841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929110" eaLnBrk="0" hangingPunct="0"/>
              <a:endParaRPr lang="en-US" sz="5100" i="1" dirty="0" smtClean="0"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7513" y="4579099"/>
              <a:ext cx="2091775" cy="10421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SPIKE AND</a:t>
              </a:r>
              <a:br>
                <a:rPr lang="en-US" b="1" dirty="0" smtClean="0"/>
              </a:br>
              <a:r>
                <a:rPr lang="en-US" b="1" dirty="0" smtClean="0"/>
                <a:t>RESE</a:t>
              </a:r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4639149" y="7115146"/>
            <a:ext cx="6968314" cy="1672121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4800" i="1" dirty="0" err="1" smtClean="0"/>
              <a:t>AdEx</a:t>
            </a:r>
            <a:r>
              <a:rPr lang="en-US" sz="4800" i="1" dirty="0" smtClean="0"/>
              <a:t> model,</a:t>
            </a:r>
          </a:p>
          <a:p>
            <a:r>
              <a:rPr lang="en-US" sz="4800" i="1" dirty="0" err="1" smtClean="0"/>
              <a:t>Brette&amp;Gerstner</a:t>
            </a:r>
            <a:r>
              <a:rPr lang="en-US" sz="4800" i="1" dirty="0" smtClean="0"/>
              <a:t> (2005):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11671289" y="2636958"/>
            <a:ext cx="3743441" cy="127597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6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9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.2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Adaptive Exponential I&amp;F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639149" y="2989603"/>
            <a:ext cx="6509859" cy="272382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Exponential I&amp;F</a:t>
            </a:r>
          </a:p>
          <a:p>
            <a:r>
              <a:rPr lang="en-US" dirty="0" smtClean="0"/>
              <a:t>+ </a:t>
            </a:r>
            <a:r>
              <a:rPr lang="en-US" b="1" dirty="0" smtClean="0"/>
              <a:t>1 adaptation </a:t>
            </a:r>
            <a:r>
              <a:rPr lang="en-US" dirty="0" smtClean="0"/>
              <a:t>var.</a:t>
            </a:r>
          </a:p>
          <a:p>
            <a:r>
              <a:rPr lang="en-US" dirty="0" smtClean="0"/>
              <a:t>= </a:t>
            </a:r>
            <a:r>
              <a:rPr lang="en-US" dirty="0" err="1" smtClean="0"/>
              <a:t>AdEx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806" y="1693618"/>
            <a:ext cx="4892686" cy="1107996"/>
          </a:xfrm>
          <a:prstGeom prst="rect">
            <a:avLst/>
          </a:prstGeom>
          <a:solidFill>
            <a:srgbClr val="87D4F7"/>
          </a:solidFill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Blackboard !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7" grpId="0" animBg="1"/>
      <p:bldP spid="30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29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4654" y="3"/>
            <a:ext cx="12364883" cy="1215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" y="1"/>
            <a:ext cx="6783969" cy="4934553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smtClean="0"/>
              <a:t>Firing patterns:</a:t>
            </a:r>
          </a:p>
          <a:p>
            <a:r>
              <a:rPr lang="en-US" sz="4800" i="0" dirty="0" smtClean="0"/>
              <a:t>Response to </a:t>
            </a:r>
          </a:p>
          <a:p>
            <a:r>
              <a:rPr lang="en-US" sz="4800" i="0" dirty="0" smtClean="0"/>
              <a:t>Step currents,</a:t>
            </a:r>
          </a:p>
          <a:p>
            <a:r>
              <a:rPr lang="en-US" sz="4800" i="1" dirty="0" err="1" smtClean="0"/>
              <a:t>Exper</a:t>
            </a:r>
            <a:r>
              <a:rPr lang="en-US" sz="4800" i="1" dirty="0" smtClean="0"/>
              <a:t>. Data,</a:t>
            </a:r>
          </a:p>
          <a:p>
            <a:r>
              <a:rPr lang="en-US" sz="4800" i="1" dirty="0" err="1" smtClean="0"/>
              <a:t>Markram</a:t>
            </a:r>
            <a:r>
              <a:rPr lang="en-US" sz="4800" i="1" dirty="0" smtClean="0"/>
              <a:t> et al. </a:t>
            </a:r>
          </a:p>
          <a:p>
            <a:r>
              <a:rPr lang="en-US" sz="4800" i="1" dirty="0" smtClean="0"/>
              <a:t>(2004)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594347" y="7224534"/>
            <a:ext cx="3573285" cy="382793"/>
            <a:chOff x="251520" y="6309320"/>
            <a:chExt cx="1512168" cy="216024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51520" y="652534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>
              <a:off x="467544" y="6309320"/>
              <a:ext cx="12961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467544" y="630932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10"/>
          <p:cNvGrpSpPr/>
          <p:nvPr/>
        </p:nvGrpSpPr>
        <p:grpSpPr>
          <a:xfrm>
            <a:off x="594347" y="5055376"/>
            <a:ext cx="3573285" cy="1546027"/>
            <a:chOff x="251520" y="6309320"/>
            <a:chExt cx="1512168" cy="216024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251520" y="652534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467544" y="6309320"/>
              <a:ext cx="12961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467544" y="630932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0" y="4672585"/>
            <a:ext cx="1284065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I(t)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25755" y="8372912"/>
            <a:ext cx="19481708" cy="43383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167632" y="4289791"/>
            <a:ext cx="19481708" cy="48487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40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1119" y="-48522"/>
            <a:ext cx="13009681" cy="1220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" y="0"/>
            <a:ext cx="6783969" cy="4565221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smtClean="0"/>
              <a:t>Firing patterns:</a:t>
            </a:r>
          </a:p>
          <a:p>
            <a:r>
              <a:rPr lang="en-US" sz="5400" i="0" dirty="0" smtClean="0"/>
              <a:t>Response to </a:t>
            </a:r>
          </a:p>
          <a:p>
            <a:r>
              <a:rPr lang="en-US" sz="5400" i="0" dirty="0" smtClean="0"/>
              <a:t>Step currents,</a:t>
            </a:r>
          </a:p>
          <a:p>
            <a:r>
              <a:rPr lang="en-US" sz="5400" b="1" i="1" dirty="0" err="1" smtClean="0"/>
              <a:t>AdEx</a:t>
            </a:r>
            <a:r>
              <a:rPr lang="en-US" sz="5400" b="1" i="1" dirty="0" smtClean="0"/>
              <a:t> Model,</a:t>
            </a:r>
          </a:p>
          <a:p>
            <a:r>
              <a:rPr lang="en-US" sz="5400" i="1" dirty="0" err="1" smtClean="0"/>
              <a:t>Naud&amp;Gerstner</a:t>
            </a:r>
            <a:endParaRPr lang="en-US" sz="5400" i="1" dirty="0" smtClean="0"/>
          </a:p>
        </p:txBody>
      </p:sp>
      <p:grpSp>
        <p:nvGrpSpPr>
          <p:cNvPr id="2" name="Group 9"/>
          <p:cNvGrpSpPr/>
          <p:nvPr/>
        </p:nvGrpSpPr>
        <p:grpSpPr>
          <a:xfrm>
            <a:off x="594347" y="7224534"/>
            <a:ext cx="3573285" cy="382793"/>
            <a:chOff x="251520" y="6309320"/>
            <a:chExt cx="1512168" cy="216024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51520" y="652534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>
              <a:off x="467544" y="6309320"/>
              <a:ext cx="12961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467544" y="630932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10"/>
          <p:cNvGrpSpPr/>
          <p:nvPr/>
        </p:nvGrpSpPr>
        <p:grpSpPr>
          <a:xfrm>
            <a:off x="594347" y="5055376"/>
            <a:ext cx="3573285" cy="1546027"/>
            <a:chOff x="251520" y="6309320"/>
            <a:chExt cx="1512168" cy="216024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251520" y="652534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467544" y="6309320"/>
              <a:ext cx="12961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467544" y="630932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0" y="4672585"/>
            <a:ext cx="1284065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I(t)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25755" y="8372912"/>
            <a:ext cx="19481708" cy="43383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167632" y="4800182"/>
            <a:ext cx="19481708" cy="43383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168" y="8372912"/>
            <a:ext cx="480452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/>
              <a:t>Image:</a:t>
            </a:r>
          </a:p>
          <a:p>
            <a:r>
              <a:rPr lang="en-US" sz="4000" i="1" dirty="0" smtClean="0"/>
              <a:t>Neuronal Dynamics,</a:t>
            </a:r>
          </a:p>
          <a:p>
            <a:r>
              <a:rPr lang="en-US" sz="4000" i="1" dirty="0" smtClean="0"/>
              <a:t>Gerstner et al.</a:t>
            </a:r>
          </a:p>
          <a:p>
            <a:r>
              <a:rPr lang="en-US" sz="4000" i="1" dirty="0" smtClean="0"/>
              <a:t>Cambridge (2002)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006945" y="1994443"/>
          <a:ext cx="12021876" cy="1665317"/>
        </p:xfrm>
        <a:graphic>
          <a:graphicData uri="http://schemas.openxmlformats.org/presentationml/2006/ole">
            <p:oleObj spid="_x0000_s191490" name="Equation" r:id="rId3" imgW="2806560" imgH="393480" progId="Equation.DSMT4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428750" y="3659188"/>
          <a:ext cx="12511088" cy="1665287"/>
        </p:xfrm>
        <a:graphic>
          <a:graphicData uri="http://schemas.openxmlformats.org/presentationml/2006/ole">
            <p:oleObj spid="_x0000_s191491" name="Equation" r:id="rId4" imgW="2679480" imgH="39348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990973" y="3039143"/>
            <a:ext cx="5671485" cy="124123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err="1" smtClean="0">
                <a:solidFill>
                  <a:srgbClr val="FF0000"/>
                </a:solidFill>
              </a:rPr>
              <a:t>AdEx</a:t>
            </a:r>
            <a:r>
              <a:rPr lang="en-US" sz="6800" b="1" dirty="0" smtClean="0">
                <a:solidFill>
                  <a:srgbClr val="FF0000"/>
                </a:solidFill>
              </a:rPr>
              <a:t> model </a:t>
            </a:r>
            <a:endParaRPr lang="en-US" sz="6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8913" y="7814917"/>
            <a:ext cx="16626920" cy="1118124"/>
          </a:xfrm>
          <a:prstGeom prst="rect">
            <a:avLst/>
          </a:prstGeom>
          <a:solidFill>
            <a:srgbClr val="FFFF00"/>
          </a:solidFill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Can we understand the different firing patterns?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4504" y="5948560"/>
            <a:ext cx="9457778" cy="124123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b="1" dirty="0" smtClean="0"/>
              <a:t>Phase plane analysis!</a:t>
            </a:r>
            <a:endParaRPr lang="en-US" sz="6800" b="1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6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9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.2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Adaptive Exponential I&amp;F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1227451"/>
            <a:ext cx="21607463" cy="11356179"/>
          </a:xfrm>
          <a:prstGeom prst="rect">
            <a:avLst/>
          </a:prstGeom>
          <a:solidFill>
            <a:srgbClr val="FFC000">
              <a:alpha val="22745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006945" y="1226483"/>
          <a:ext cx="12455013" cy="1665317"/>
        </p:xfrm>
        <a:graphic>
          <a:graphicData uri="http://schemas.openxmlformats.org/presentationml/2006/ole">
            <p:oleObj spid="_x0000_s193538" name="Equation" r:id="rId3" imgW="2806560" imgH="393480" progId="Equation.DSMT4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615286" y="3012762"/>
          <a:ext cx="7384336" cy="1665317"/>
        </p:xfrm>
        <a:graphic>
          <a:graphicData uri="http://schemas.openxmlformats.org/presentationml/2006/ole">
            <p:oleObj spid="_x0000_s193539" name="Equation" r:id="rId4" imgW="1612800" imgH="393480" progId="Equation.DSMT4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24192" y="4544986"/>
            <a:ext cx="9084278" cy="5519328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5400" b="1" dirty="0" smtClean="0"/>
              <a:t>A - What is the qualitative </a:t>
            </a:r>
          </a:p>
          <a:p>
            <a:r>
              <a:rPr lang="en-US" sz="5400" b="1" dirty="0" smtClean="0"/>
              <a:t>shape of the w-</a:t>
            </a:r>
            <a:r>
              <a:rPr lang="en-US" sz="5400" b="1" dirty="0" err="1" smtClean="0"/>
              <a:t>nullcline</a:t>
            </a:r>
            <a:r>
              <a:rPr lang="en-US" sz="5900" b="1" dirty="0" smtClean="0"/>
              <a:t>?</a:t>
            </a:r>
          </a:p>
          <a:p>
            <a:r>
              <a:rPr lang="en-US" dirty="0" smtClean="0"/>
              <a:t>      </a:t>
            </a:r>
            <a:r>
              <a:rPr lang="en-US" sz="4400" dirty="0" smtClean="0"/>
              <a:t>[ ]  constant</a:t>
            </a:r>
            <a:endParaRPr lang="en-US" dirty="0" smtClean="0"/>
          </a:p>
          <a:p>
            <a:r>
              <a:rPr lang="en-US" sz="4400" dirty="0" smtClean="0"/>
              <a:t>        [ ]  linear, slope a</a:t>
            </a:r>
          </a:p>
          <a:p>
            <a:r>
              <a:rPr lang="en-US" sz="4400" dirty="0" smtClean="0"/>
              <a:t>        [ ]  linear, slope 1</a:t>
            </a:r>
          </a:p>
          <a:p>
            <a:r>
              <a:rPr lang="en-US" sz="4400" dirty="0" smtClean="0"/>
              <a:t>        [ ]  linear + quadratic</a:t>
            </a:r>
          </a:p>
          <a:p>
            <a:r>
              <a:rPr lang="en-US" sz="4400" dirty="0" smtClean="0"/>
              <a:t>        [ ] linear + exponential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697827" y="83220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6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Quiz 9.1.  </a:t>
            </a:r>
            <a:r>
              <a:rPr lang="en-US" sz="6600" dirty="0" err="1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Nullclines</a:t>
            </a:r>
            <a:r>
              <a:rPr lang="en-US" sz="66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 of </a:t>
            </a:r>
            <a:r>
              <a:rPr lang="en-US" sz="6600" dirty="0" err="1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AdEx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-215313" y="1075160"/>
            <a:ext cx="2182277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011702" y="4553008"/>
            <a:ext cx="10420477" cy="4642165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5400" b="1" dirty="0" smtClean="0"/>
              <a:t>B - What is the qualitative</a:t>
            </a:r>
          </a:p>
          <a:p>
            <a:r>
              <a:rPr lang="en-US" sz="5400" b="1" dirty="0" smtClean="0"/>
              <a:t> shape of the u-</a:t>
            </a:r>
            <a:r>
              <a:rPr lang="en-US" sz="5400" b="1" dirty="0" err="1" smtClean="0"/>
              <a:t>nullcline</a:t>
            </a:r>
            <a:r>
              <a:rPr lang="en-US" sz="5900" b="1" dirty="0" smtClean="0"/>
              <a:t>?</a:t>
            </a:r>
            <a:endParaRPr lang="en-US" dirty="0" smtClean="0"/>
          </a:p>
          <a:p>
            <a:r>
              <a:rPr lang="en-US" sz="4400" dirty="0" smtClean="0"/>
              <a:t>        [ ]  linear, slope 1</a:t>
            </a:r>
          </a:p>
          <a:p>
            <a:r>
              <a:rPr lang="en-US" sz="4400" dirty="0" smtClean="0"/>
              <a:t>        [ ]  linear, slope 1/R</a:t>
            </a:r>
          </a:p>
          <a:p>
            <a:r>
              <a:rPr lang="en-US" sz="4400" dirty="0" smtClean="0"/>
              <a:t>        [ ]  linear + quadratic</a:t>
            </a:r>
          </a:p>
          <a:p>
            <a:r>
              <a:rPr lang="en-US" sz="4400" dirty="0" smtClean="0"/>
              <a:t>        [ ] linear  w. slope 1/R+ exponential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08470" y="9579566"/>
            <a:ext cx="4985660" cy="184665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 minute</a:t>
            </a:r>
          </a:p>
          <a:p>
            <a:r>
              <a:rPr lang="en-US" dirty="0" smtClean="0"/>
              <a:t>Restart at 9:38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69615</TotalTime>
  <Words>1065</Words>
  <Application>Microsoft Office PowerPoint</Application>
  <PresentationFormat>Custom</PresentationFormat>
  <Paragraphs>244</Paragraphs>
  <Slides>28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Thème Office</vt:lpstr>
      <vt:lpstr>Equation</vt:lpstr>
      <vt:lpstr>Biological Modeling  of Neural Networks: </vt:lpstr>
      <vt:lpstr>Slide 2</vt:lpstr>
      <vt:lpstr>Slide 3</vt:lpstr>
      <vt:lpstr>Biological Modeling  of Neural Networks: </vt:lpstr>
      <vt:lpstr>Slide 5</vt:lpstr>
      <vt:lpstr>Slide 6</vt:lpstr>
      <vt:lpstr>Slide 7</vt:lpstr>
      <vt:lpstr>Slide 8</vt:lpstr>
      <vt:lpstr>Slide 9</vt:lpstr>
      <vt:lpstr>Biological Modeling  of Neural Networks: 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Biological Modeling  of Neural Networks: 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EPFL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Didier Bonvin</dc:creator>
  <cp:lastModifiedBy>gerstner</cp:lastModifiedBy>
  <cp:revision>1203</cp:revision>
  <cp:lastPrinted>2013-05-07T08:05:56Z</cp:lastPrinted>
  <dcterms:created xsi:type="dcterms:W3CDTF">2011-05-09T14:50:50Z</dcterms:created>
  <dcterms:modified xsi:type="dcterms:W3CDTF">2014-07-30T14:12:19Z</dcterms:modified>
</cp:coreProperties>
</file>